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1115">
          <p15:clr>
            <a:srgbClr val="A4A3A4"/>
          </p15:clr>
        </p15:guide>
        <p15:guide id="4" pos="336">
          <p15:clr>
            <a:srgbClr val="A4A3A4"/>
          </p15:clr>
        </p15:guide>
      </p15:sldGuideLst>
    </p:ext>
    <p:ext uri="http://customooxmlschemas.google.com/">
      <go:slidesCustomData xmlns:go="http://customooxmlschemas.google.com/" r:id="rId28" roundtripDataSignature="AMtx7mhNVG/5LuOMPamiXD2tvfVwGZ2Bj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niella Toled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1115" orient="horz"/>
        <p:guide pos="33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12T13:21:52.104">
    <p:pos x="6000" y="0"/>
    <p:text>Recordar cambiar el número de la actividad. El número verde no cambia.</p:text>
    <p:extLst>
      <p:ext uri="{C676402C-5697-4E1C-873F-D02D1690AC5C}">
        <p15:threadingInfo timeZoneBias="0"/>
      </p:ext>
      <p:ext uri="http://customooxmlschemas.google.com/">
        <go:slidesCustomData xmlns:go="http://customooxmlschemas.google.com/" commentPostId="AAAAHQMen-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5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23"/>
          <p:cNvSpPr/>
          <p:nvPr/>
        </p:nvSpPr>
        <p:spPr>
          <a:xfrm>
            <a:off x="270565" y="1747314"/>
            <a:ext cx="9346500" cy="5675922"/>
          </a:xfrm>
          <a:prstGeom prst="round1Rect">
            <a:avLst>
              <a:gd fmla="val 15350" name="adj"/>
            </a:avLst>
          </a:prstGeom>
          <a:solidFill>
            <a:srgbClr val="C4D7CD">
              <a:alpha val="8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23"/>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23"/>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23"/>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23"/>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pic>
        <p:nvPicPr>
          <p:cNvPr id="15" name="Google Shape;15;p24"/>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6" name="Google Shape;16;p24"/>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7" name="Google Shape;17;p24"/>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
        <p:nvSpPr>
          <p:cNvPr id="18" name="Google Shape;18;p24"/>
          <p:cNvSpPr/>
          <p:nvPr/>
        </p:nvSpPr>
        <p:spPr>
          <a:xfrm>
            <a:off x="270565" y="1747314"/>
            <a:ext cx="9346500" cy="5675922"/>
          </a:xfrm>
          <a:prstGeom prst="round1Rect">
            <a:avLst>
              <a:gd fmla="val 15350" name="adj"/>
            </a:avLst>
          </a:prstGeom>
          <a:solidFill>
            <a:srgbClr val="C4D7CD">
              <a:alpha val="8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5" name="Google Shape;25;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6" name="Google Shape;26;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Instalaciones Eléctricas Industriales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 name="Google Shape;27;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25"/>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6" name="Google Shape;36;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Instalaciones Eléctricas Industriales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28"/>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4" name="Google Shape;44;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Instalaciones Eléctricas Industriales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 name="Google Shape;45;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46" name="Shape 46"/>
        <p:cNvGrpSpPr/>
        <p:nvPr/>
      </p:nvGrpSpPr>
      <p:grpSpPr>
        <a:xfrm>
          <a:off x="0" y="0"/>
          <a:ext cx="0" cy="0"/>
          <a:chOff x="0" y="0"/>
          <a:chExt cx="0" cy="0"/>
        </a:xfrm>
      </p:grpSpPr>
      <p:sp>
        <p:nvSpPr>
          <p:cNvPr id="47" name="Google Shape;47;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52" name="Google Shape;52;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33.png"/><Relationship Id="rId5" Type="http://schemas.openxmlformats.org/officeDocument/2006/relationships/image" Target="../media/image31.jpg"/><Relationship Id="rId6" Type="http://schemas.openxmlformats.org/officeDocument/2006/relationships/image" Target="../media/image32.jpg"/><Relationship Id="rId7" Type="http://schemas.openxmlformats.org/officeDocument/2006/relationships/image" Target="../media/image27.jpg"/><Relationship Id="rId8"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39.png"/><Relationship Id="rId5"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41.png"/><Relationship Id="rId11" Type="http://schemas.openxmlformats.org/officeDocument/2006/relationships/image" Target="../media/image40.png"/><Relationship Id="rId10" Type="http://schemas.openxmlformats.org/officeDocument/2006/relationships/image" Target="../media/image47.png"/><Relationship Id="rId9" Type="http://schemas.openxmlformats.org/officeDocument/2006/relationships/image" Target="../media/image45.png"/><Relationship Id="rId5" Type="http://schemas.openxmlformats.org/officeDocument/2006/relationships/image" Target="../media/image48.png"/><Relationship Id="rId6" Type="http://schemas.openxmlformats.org/officeDocument/2006/relationships/image" Target="../media/image42.png"/><Relationship Id="rId7" Type="http://schemas.openxmlformats.org/officeDocument/2006/relationships/image" Target="../media/image49.png"/><Relationship Id="rId8"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59" name="Google Shape;59;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a:t>
            </a:r>
            <a:r>
              <a:rPr lang="en-US" sz="1200">
                <a:solidFill>
                  <a:srgbClr val="29754D"/>
                </a:solidFill>
                <a:latin typeface="Calibri"/>
                <a:ea typeface="Calibri"/>
                <a:cs typeface="Calibri"/>
                <a:sym typeface="Calibri"/>
              </a:rPr>
              <a:t>4</a:t>
            </a:r>
            <a:r>
              <a:rPr b="0" i="0" lang="en-US" sz="1200" u="none" cap="none" strike="noStrike">
                <a:solidFill>
                  <a:srgbClr val="29754D"/>
                </a:solidFill>
                <a:latin typeface="Calibri"/>
                <a:ea typeface="Calibri"/>
                <a:cs typeface="Calibri"/>
                <a:sym typeface="Calibri"/>
              </a:rPr>
              <a:t>° MEDIO</a:t>
            </a:r>
            <a:endParaRPr b="0" i="0" sz="1200" u="none" cap="none" strike="noStrike">
              <a:solidFill>
                <a:srgbClr val="29754D"/>
              </a:solidFill>
              <a:latin typeface="Calibri"/>
              <a:ea typeface="Calibri"/>
              <a:cs typeface="Calibri"/>
              <a:sym typeface="Calibri"/>
            </a:endParaRPr>
          </a:p>
        </p:txBody>
      </p:sp>
      <p:sp>
        <p:nvSpPr>
          <p:cNvPr id="60" name="Google Shape;60;p1"/>
          <p:cNvSpPr txBox="1"/>
          <p:nvPr/>
        </p:nvSpPr>
        <p:spPr>
          <a:xfrm>
            <a:off x="3622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1" name="Google Shape;61;p1"/>
          <p:cNvSpPr/>
          <p:nvPr/>
        </p:nvSpPr>
        <p:spPr>
          <a:xfrm>
            <a:off x="360362" y="2242106"/>
            <a:ext cx="8605837" cy="946926"/>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400" u="none" cap="none" strike="noStrike">
                <a:solidFill>
                  <a:srgbClr val="29754D"/>
                </a:solidFill>
                <a:latin typeface="Calibri"/>
                <a:ea typeface="Calibri"/>
                <a:cs typeface="Calibri"/>
                <a:sym typeface="Calibri"/>
              </a:rPr>
              <a:t>INSTALACIONES </a:t>
            </a:r>
            <a:br>
              <a:rPr b="1" i="0" lang="en-US" sz="3400" u="none" cap="none" strike="noStrike">
                <a:solidFill>
                  <a:srgbClr val="29754D"/>
                </a:solidFill>
                <a:latin typeface="Calibri"/>
                <a:ea typeface="Calibri"/>
                <a:cs typeface="Calibri"/>
                <a:sym typeface="Calibri"/>
              </a:rPr>
            </a:br>
            <a:r>
              <a:rPr b="1" i="0" lang="en-US" sz="3400" u="none" cap="none" strike="noStrike">
                <a:solidFill>
                  <a:srgbClr val="29754D"/>
                </a:solidFill>
                <a:latin typeface="Calibri"/>
                <a:ea typeface="Calibri"/>
                <a:cs typeface="Calibri"/>
                <a:sym typeface="Calibri"/>
              </a:rPr>
              <a:t>ELÉCTRICAS INDUSTRIALES </a:t>
            </a:r>
            <a:endParaRPr b="1" i="0" sz="3400" u="none" cap="none" strike="noStrike">
              <a:solidFill>
                <a:srgbClr val="29754D"/>
              </a:solidFill>
              <a:latin typeface="Calibri"/>
              <a:ea typeface="Calibri"/>
              <a:cs typeface="Calibri"/>
              <a:sym typeface="Calibri"/>
            </a:endParaRPr>
          </a:p>
        </p:txBody>
      </p:sp>
      <p:pic>
        <p:nvPicPr>
          <p:cNvPr descr="PortadaMODULO6.png" id="62" name="Google Shape;62;p1"/>
          <p:cNvPicPr preferRelativeResize="0"/>
          <p:nvPr/>
        </p:nvPicPr>
        <p:blipFill rotWithShape="1">
          <a:blip r:embed="rId3">
            <a:alphaModFix/>
          </a:blip>
          <a:srcRect b="19502" l="0" r="0" t="0"/>
          <a:stretch/>
        </p:blipFill>
        <p:spPr>
          <a:xfrm>
            <a:off x="1803400" y="2768600"/>
            <a:ext cx="7277781" cy="368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3"/>
          <p:cNvSpPr/>
          <p:nvPr/>
        </p:nvSpPr>
        <p:spPr>
          <a:xfrm>
            <a:off x="5194300" y="1231900"/>
            <a:ext cx="3822700" cy="5613400"/>
          </a:xfrm>
          <a:prstGeom prst="roundRect">
            <a:avLst>
              <a:gd fmla="val 545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5" name="Google Shape;185;p43"/>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86" name="Google Shape;186;p43"/>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87" name="Google Shape;187;p43"/>
          <p:cNvSpPr/>
          <p:nvPr/>
        </p:nvSpPr>
        <p:spPr>
          <a:xfrm>
            <a:off x="447681" y="1303286"/>
            <a:ext cx="9030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CANALIZACIÓN</a:t>
            </a:r>
            <a:endParaRPr/>
          </a:p>
        </p:txBody>
      </p:sp>
      <p:sp>
        <p:nvSpPr>
          <p:cNvPr id="188" name="Google Shape;188;p43"/>
          <p:cNvSpPr txBox="1"/>
          <p:nvPr/>
        </p:nvSpPr>
        <p:spPr>
          <a:xfrm>
            <a:off x="520700" y="1976668"/>
            <a:ext cx="4546600" cy="4149813"/>
          </a:xfrm>
          <a:prstGeom prst="rect">
            <a:avLst/>
          </a:prstGeom>
          <a:noFill/>
          <a:ln>
            <a:noFill/>
          </a:ln>
        </p:spPr>
        <p:txBody>
          <a:bodyPr anchorCtr="0" anchor="t" bIns="45700" lIns="91425" spcFirstLastPara="1" rIns="91425" wrap="square" tIns="45700">
            <a:spAutoFit/>
          </a:bodyPr>
          <a:lstStyle/>
          <a:p>
            <a:pPr indent="-162000" lvl="0" marL="162000" marR="0" rtl="0" algn="l">
              <a:lnSpc>
                <a:spcPct val="110000"/>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Para este tipo de instalaciones se realiza canalización a puntos de consumo, por las características de los ambientes se instalan canalizaciones tolerantes a daño mecánico, agente corrosivos y/o explosivos como filtro UV. </a:t>
            </a:r>
            <a:endParaRPr/>
          </a:p>
          <a:p>
            <a:pPr indent="-34999" lvl="0" marL="162000" marR="0" rtl="0" algn="l">
              <a:lnSpc>
                <a:spcPct val="11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162000" lvl="0" marL="162000" marR="0" rtl="0" algn="l">
              <a:lnSpc>
                <a:spcPct val="110000"/>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Además  su fabricación libre de halógeno (sin emisión de gases tóxicos antes combustión) e ignífugos (retardantes a la llama).</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Electro Productos" id="189" name="Google Shape;189;p43"/>
          <p:cNvPicPr preferRelativeResize="0"/>
          <p:nvPr/>
        </p:nvPicPr>
        <p:blipFill rotWithShape="1">
          <a:blip r:embed="rId3">
            <a:alphaModFix/>
          </a:blip>
          <a:srcRect b="15999" l="0" r="0" t="18334"/>
          <a:stretch/>
        </p:blipFill>
        <p:spPr>
          <a:xfrm>
            <a:off x="5205739" y="1473200"/>
            <a:ext cx="3731959" cy="2450653"/>
          </a:xfrm>
          <a:prstGeom prst="rect">
            <a:avLst/>
          </a:prstGeom>
          <a:noFill/>
          <a:ln>
            <a:noFill/>
          </a:ln>
        </p:spPr>
      </p:pic>
      <p:pic>
        <p:nvPicPr>
          <p:cNvPr descr="TUBOS RÍGIDOS Y SUS ACCESORIOS - Gaestopas" id="190" name="Google Shape;190;p43"/>
          <p:cNvPicPr preferRelativeResize="0"/>
          <p:nvPr/>
        </p:nvPicPr>
        <p:blipFill rotWithShape="1">
          <a:blip r:embed="rId4">
            <a:alphaModFix/>
          </a:blip>
          <a:srcRect b="0" l="0" r="0" t="0"/>
          <a:stretch/>
        </p:blipFill>
        <p:spPr>
          <a:xfrm>
            <a:off x="5203286" y="3836985"/>
            <a:ext cx="2857500" cy="285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4"/>
          <p:cNvSpPr/>
          <p:nvPr/>
        </p:nvSpPr>
        <p:spPr>
          <a:xfrm>
            <a:off x="4216400" y="3327400"/>
            <a:ext cx="4521200" cy="3022600"/>
          </a:xfrm>
          <a:prstGeom prst="roundRect">
            <a:avLst>
              <a:gd fmla="val 545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6" name="Google Shape;196;p44"/>
          <p:cNvSpPr/>
          <p:nvPr/>
        </p:nvSpPr>
        <p:spPr>
          <a:xfrm>
            <a:off x="533400" y="3340100"/>
            <a:ext cx="3225800" cy="3022600"/>
          </a:xfrm>
          <a:prstGeom prst="roundRect">
            <a:avLst>
              <a:gd fmla="val 545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7" name="Google Shape;197;p44"/>
          <p:cNvSpPr/>
          <p:nvPr/>
        </p:nvSpPr>
        <p:spPr>
          <a:xfrm>
            <a:off x="447681" y="1214386"/>
            <a:ext cx="6194419" cy="76324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400" u="none" cap="none" strike="noStrike">
                <a:solidFill>
                  <a:srgbClr val="29754D"/>
                </a:solidFill>
                <a:latin typeface="Arial"/>
                <a:ea typeface="Arial"/>
                <a:cs typeface="Arial"/>
                <a:sym typeface="Arial"/>
              </a:rPr>
              <a:t>APARATOS ELÉCTRICOS, ENCHUFES </a:t>
            </a:r>
            <a:br>
              <a:rPr b="1" i="0" lang="en-US" sz="2400" u="none" cap="none" strike="noStrike">
                <a:solidFill>
                  <a:srgbClr val="29754D"/>
                </a:solidFill>
                <a:latin typeface="Arial"/>
                <a:ea typeface="Arial"/>
                <a:cs typeface="Arial"/>
                <a:sym typeface="Arial"/>
              </a:rPr>
            </a:br>
            <a:r>
              <a:rPr b="1" i="0" lang="en-US" sz="2400" u="none" cap="none" strike="noStrike">
                <a:solidFill>
                  <a:srgbClr val="29754D"/>
                </a:solidFill>
                <a:latin typeface="Arial"/>
                <a:ea typeface="Arial"/>
                <a:cs typeface="Arial"/>
                <a:sym typeface="Arial"/>
              </a:rPr>
              <a:t>Y TOMA CORRIENTES</a:t>
            </a:r>
            <a:endParaRPr/>
          </a:p>
        </p:txBody>
      </p:sp>
      <p:sp>
        <p:nvSpPr>
          <p:cNvPr id="198" name="Google Shape;198;p44"/>
          <p:cNvSpPr txBox="1"/>
          <p:nvPr/>
        </p:nvSpPr>
        <p:spPr>
          <a:xfrm>
            <a:off x="465699" y="2323601"/>
            <a:ext cx="6493901"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 instalaciones eléctricas para equipos de fuerza motriz típicamente se utilizan enchufes industriales para su conexión.</a:t>
            </a:r>
            <a:endParaRPr b="0" i="0" sz="1800" u="none" cap="none" strike="noStrike">
              <a:solidFill>
                <a:schemeClr val="dk1"/>
              </a:solidFill>
              <a:latin typeface="Calibri"/>
              <a:ea typeface="Calibri"/>
              <a:cs typeface="Calibri"/>
              <a:sym typeface="Calibri"/>
            </a:endParaRPr>
          </a:p>
        </p:txBody>
      </p:sp>
      <p:pic>
        <p:nvPicPr>
          <p:cNvPr descr="Enchufe industrial hembra embutida 2P+T 32A 230V IP44" id="199" name="Google Shape;199;p44"/>
          <p:cNvPicPr preferRelativeResize="0"/>
          <p:nvPr/>
        </p:nvPicPr>
        <p:blipFill rotWithShape="1">
          <a:blip r:embed="rId3">
            <a:alphaModFix/>
          </a:blip>
          <a:srcRect b="0" l="0" r="0" t="0"/>
          <a:stretch/>
        </p:blipFill>
        <p:spPr>
          <a:xfrm>
            <a:off x="651447" y="3546383"/>
            <a:ext cx="2946879" cy="2605883"/>
          </a:xfrm>
          <a:prstGeom prst="rect">
            <a:avLst/>
          </a:prstGeom>
          <a:noFill/>
          <a:ln>
            <a:noFill/>
          </a:ln>
        </p:spPr>
      </p:pic>
      <p:pic>
        <p:nvPicPr>
          <p:cNvPr id="200" name="Google Shape;200;p44"/>
          <p:cNvPicPr preferRelativeResize="0"/>
          <p:nvPr/>
        </p:nvPicPr>
        <p:blipFill rotWithShape="1">
          <a:blip r:embed="rId4">
            <a:alphaModFix/>
          </a:blip>
          <a:srcRect b="0" l="0" r="0" t="0"/>
          <a:stretch/>
        </p:blipFill>
        <p:spPr>
          <a:xfrm>
            <a:off x="4911055" y="3508697"/>
            <a:ext cx="2986112" cy="26550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5"/>
          <p:cNvSpPr/>
          <p:nvPr/>
        </p:nvSpPr>
        <p:spPr>
          <a:xfrm>
            <a:off x="3276600" y="3327400"/>
            <a:ext cx="4521200" cy="3251200"/>
          </a:xfrm>
          <a:prstGeom prst="roundRect">
            <a:avLst>
              <a:gd fmla="val 545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6" name="Google Shape;206;p45"/>
          <p:cNvSpPr/>
          <p:nvPr/>
        </p:nvSpPr>
        <p:spPr>
          <a:xfrm>
            <a:off x="533400" y="3340100"/>
            <a:ext cx="2324100" cy="3251200"/>
          </a:xfrm>
          <a:prstGeom prst="roundRect">
            <a:avLst>
              <a:gd fmla="val 545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7" name="Google Shape;207;p45"/>
          <p:cNvSpPr/>
          <p:nvPr/>
        </p:nvSpPr>
        <p:spPr>
          <a:xfrm>
            <a:off x="447681" y="1214386"/>
            <a:ext cx="7616819" cy="45906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29754D"/>
                </a:solidFill>
                <a:latin typeface="Arial"/>
                <a:ea typeface="Arial"/>
                <a:cs typeface="Arial"/>
                <a:sym typeface="Arial"/>
              </a:rPr>
              <a:t>APARATOS ELÉCTRICOS, CONEXIONES</a:t>
            </a:r>
            <a:endParaRPr/>
          </a:p>
        </p:txBody>
      </p:sp>
      <p:sp>
        <p:nvSpPr>
          <p:cNvPr id="208" name="Google Shape;208;p45"/>
          <p:cNvSpPr txBox="1"/>
          <p:nvPr/>
        </p:nvSpPr>
        <p:spPr>
          <a:xfrm>
            <a:off x="465699" y="1879101"/>
            <a:ext cx="7319401" cy="1477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Para equipos de calefacción que no cuenten con enchufes se suele hacer conexión en casa de derivación. Se utiliza prensas estopas para salir con conductor tipo cordón hasta el equipo y así evitar daño mecánico por borde al salir de caja.</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Aexit 170mmx140mmx95mm 1 entrada a 2 salidas Caja de conexiones a prueba de  agua con prensaestopas de conexión (68d2ea7a4cd6220c2a0386fdc897fb65):  Amazon.es: Bricolaje y herramientas" id="209" name="Google Shape;209;p45"/>
          <p:cNvPicPr preferRelativeResize="0"/>
          <p:nvPr/>
        </p:nvPicPr>
        <p:blipFill rotWithShape="1">
          <a:blip r:embed="rId3">
            <a:alphaModFix/>
          </a:blip>
          <a:srcRect b="0" l="0" r="0" t="0"/>
          <a:stretch/>
        </p:blipFill>
        <p:spPr>
          <a:xfrm>
            <a:off x="4236664" y="3508536"/>
            <a:ext cx="2601072" cy="2955764"/>
          </a:xfrm>
          <a:prstGeom prst="rect">
            <a:avLst/>
          </a:prstGeom>
          <a:noFill/>
          <a:ln>
            <a:noFill/>
          </a:ln>
        </p:spPr>
      </p:pic>
      <p:pic>
        <p:nvPicPr>
          <p:cNvPr descr="Prensa estopa IP65 PG 21" id="210" name="Google Shape;210;p45"/>
          <p:cNvPicPr preferRelativeResize="0"/>
          <p:nvPr/>
        </p:nvPicPr>
        <p:blipFill rotWithShape="1">
          <a:blip r:embed="rId4">
            <a:alphaModFix/>
          </a:blip>
          <a:srcRect b="0" l="16816" r="9602" t="0"/>
          <a:stretch/>
        </p:blipFill>
        <p:spPr>
          <a:xfrm>
            <a:off x="736600" y="3617146"/>
            <a:ext cx="1917700" cy="26062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6"/>
          <p:cNvSpPr/>
          <p:nvPr/>
        </p:nvSpPr>
        <p:spPr>
          <a:xfrm>
            <a:off x="508000" y="2514600"/>
            <a:ext cx="8039100" cy="41275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16" name="Google Shape;216;p46"/>
          <p:cNvPicPr preferRelativeResize="0"/>
          <p:nvPr/>
        </p:nvPicPr>
        <p:blipFill rotWithShape="1">
          <a:blip r:embed="rId3">
            <a:alphaModFix/>
          </a:blip>
          <a:srcRect b="0" l="0" r="0" t="0"/>
          <a:stretch/>
        </p:blipFill>
        <p:spPr>
          <a:xfrm>
            <a:off x="8207668" y="2429997"/>
            <a:ext cx="655320" cy="624840"/>
          </a:xfrm>
          <a:prstGeom prst="rect">
            <a:avLst/>
          </a:prstGeom>
          <a:noFill/>
          <a:ln>
            <a:noFill/>
          </a:ln>
        </p:spPr>
      </p:pic>
      <p:pic>
        <p:nvPicPr>
          <p:cNvPr id="217" name="Google Shape;217;p46"/>
          <p:cNvPicPr preferRelativeResize="0"/>
          <p:nvPr/>
        </p:nvPicPr>
        <p:blipFill rotWithShape="1">
          <a:blip r:embed="rId4">
            <a:alphaModFix/>
          </a:blip>
          <a:srcRect b="0" l="0" r="0" t="0"/>
          <a:stretch/>
        </p:blipFill>
        <p:spPr>
          <a:xfrm>
            <a:off x="6715188" y="4334693"/>
            <a:ext cx="2809108" cy="3275782"/>
          </a:xfrm>
          <a:prstGeom prst="rect">
            <a:avLst/>
          </a:prstGeom>
          <a:noFill/>
          <a:ln>
            <a:noFill/>
          </a:ln>
        </p:spPr>
      </p:pic>
      <p:sp>
        <p:nvSpPr>
          <p:cNvPr id="218" name="Google Shape;218;p46"/>
          <p:cNvSpPr txBox="1"/>
          <p:nvPr/>
        </p:nvSpPr>
        <p:spPr>
          <a:xfrm>
            <a:off x="533400" y="2744828"/>
            <a:ext cx="6921500" cy="3016170"/>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Para instalaciones que suministrarán energía a equipos de fuerza motriz y calefacción se deben considerar circuitos exclusivos a estos consumos.</a:t>
            </a:r>
            <a:endParaRPr/>
          </a:p>
          <a:p>
            <a:pPr indent="-176400" lvl="0" marL="176400"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 La potencia demanda de estos equipos y  su funcionalidad no conciben compartir circuitos en su suministro. </a:t>
            </a:r>
            <a:endParaRPr b="0" i="0" sz="1800" u="none" cap="none" strike="noStrike">
              <a:solidFill>
                <a:srgbClr val="000000"/>
              </a:solidFill>
              <a:latin typeface="Calibri"/>
              <a:ea typeface="Calibri"/>
              <a:cs typeface="Calibri"/>
              <a:sym typeface="Calibri"/>
            </a:endParaRPr>
          </a:p>
          <a:p>
            <a:pPr indent="-176400" lvl="0" marL="176400"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Para estos quipos de calefacción se considera el uso de interruptores diferenciales (fugas de corriente) y termo magnéticos (sobrecarga y sobre corriente) en los circuitos que lo alimentan, considerando una potencia  instalada de hasta 5kW.</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46"/>
          <p:cNvSpPr/>
          <p:nvPr/>
        </p:nvSpPr>
        <p:spPr>
          <a:xfrm>
            <a:off x="447681" y="1303286"/>
            <a:ext cx="9030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PROTECCIONES</a:t>
            </a:r>
            <a:endParaRPr/>
          </a:p>
        </p:txBody>
      </p:sp>
      <p:sp>
        <p:nvSpPr>
          <p:cNvPr id="220" name="Google Shape;220;p46"/>
          <p:cNvSpPr txBox="1"/>
          <p:nvPr/>
        </p:nvSpPr>
        <p:spPr>
          <a:xfrm>
            <a:off x="533400" y="5542668"/>
            <a:ext cx="5892800" cy="1200288"/>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Sin embargo para motores se considera en su instalación guardamotores;  relés térmicos y contactores para el accionamiento de la máquina eléctrica.</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7"/>
          <p:cNvSpPr/>
          <p:nvPr/>
        </p:nvSpPr>
        <p:spPr>
          <a:xfrm>
            <a:off x="447681" y="1303286"/>
            <a:ext cx="9030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PROTECCIONES</a:t>
            </a:r>
            <a:endParaRPr/>
          </a:p>
        </p:txBody>
      </p:sp>
      <p:sp>
        <p:nvSpPr>
          <p:cNvPr id="226" name="Google Shape;226;p47"/>
          <p:cNvSpPr txBox="1"/>
          <p:nvPr/>
        </p:nvSpPr>
        <p:spPr>
          <a:xfrm>
            <a:off x="533400" y="2050008"/>
            <a:ext cx="3708400" cy="3002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C73E32"/>
                </a:solidFill>
                <a:latin typeface="Calibri"/>
                <a:ea typeface="Calibri"/>
                <a:cs typeface="Calibri"/>
                <a:sym typeface="Calibri"/>
              </a:rPr>
              <a:t>GUARDA MOTORES</a:t>
            </a:r>
            <a:endParaRPr b="0" i="0" sz="2200" u="none" cap="none" strike="noStrike">
              <a:solidFill>
                <a:srgbClr val="C73E32"/>
              </a:solidFill>
              <a:latin typeface="Calibri"/>
              <a:ea typeface="Calibri"/>
              <a:cs typeface="Calibri"/>
              <a:sym typeface="Calibri"/>
            </a:endParaRPr>
          </a:p>
          <a:p>
            <a:pPr indent="0" lvl="0" marL="0" marR="0" rtl="0" algn="l">
              <a:lnSpc>
                <a:spcPct val="5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El </a:t>
            </a:r>
            <a:r>
              <a:rPr b="1" i="0" lang="en-US" sz="1800" u="none" cap="none" strike="noStrike">
                <a:solidFill>
                  <a:schemeClr val="dk1"/>
                </a:solidFill>
                <a:latin typeface="Calibri"/>
                <a:ea typeface="Calibri"/>
                <a:cs typeface="Calibri"/>
                <a:sym typeface="Calibri"/>
              </a:rPr>
              <a:t>guardamotor</a:t>
            </a:r>
            <a:r>
              <a:rPr b="0" i="0" lang="en-US" sz="1800" u="none" cap="none" strike="noStrike">
                <a:solidFill>
                  <a:schemeClr val="dk1"/>
                </a:solidFill>
                <a:latin typeface="Calibri"/>
                <a:ea typeface="Calibri"/>
                <a:cs typeface="Calibri"/>
                <a:sym typeface="Calibri"/>
              </a:rPr>
              <a:t> es un dispositivo electromecánico (magneto térmico)  exclusivo para el comando de motores que se compone de un relé térmico + un contactor. De esta manera se puede energizar manualmente (o por línea) desde una botonera de arranque y parada.</a:t>
            </a:r>
            <a:endParaRPr b="0" i="0" sz="1800" u="none" cap="none" strike="noStrike">
              <a:solidFill>
                <a:srgbClr val="000000"/>
              </a:solidFill>
              <a:latin typeface="Arial"/>
              <a:ea typeface="Arial"/>
              <a:cs typeface="Arial"/>
              <a:sym typeface="Arial"/>
            </a:endParaRPr>
          </a:p>
        </p:txBody>
      </p:sp>
      <p:sp>
        <p:nvSpPr>
          <p:cNvPr id="227" name="Google Shape;227;p47"/>
          <p:cNvSpPr/>
          <p:nvPr/>
        </p:nvSpPr>
        <p:spPr>
          <a:xfrm>
            <a:off x="4305300" y="1447800"/>
            <a:ext cx="4851400" cy="3581400"/>
          </a:xfrm>
          <a:prstGeom prst="roundRect">
            <a:avLst>
              <a:gd fmla="val 545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28" name="Google Shape;228;p47"/>
          <p:cNvPicPr preferRelativeResize="0"/>
          <p:nvPr/>
        </p:nvPicPr>
        <p:blipFill rotWithShape="1">
          <a:blip r:embed="rId3">
            <a:alphaModFix/>
          </a:blip>
          <a:srcRect b="0" l="11486" r="0" t="0"/>
          <a:stretch/>
        </p:blipFill>
        <p:spPr>
          <a:xfrm>
            <a:off x="4495800" y="1638300"/>
            <a:ext cx="2251075" cy="3238500"/>
          </a:xfrm>
          <a:prstGeom prst="rect">
            <a:avLst/>
          </a:prstGeom>
          <a:noFill/>
          <a:ln>
            <a:noFill/>
          </a:ln>
        </p:spPr>
      </p:pic>
      <p:pic>
        <p:nvPicPr>
          <p:cNvPr descr="Guardamotor modular monofásico 2,5-4A, 248396 – e-centinela.com" id="229" name="Google Shape;229;p47"/>
          <p:cNvPicPr preferRelativeResize="0"/>
          <p:nvPr/>
        </p:nvPicPr>
        <p:blipFill rotWithShape="1">
          <a:blip r:embed="rId4">
            <a:alphaModFix/>
          </a:blip>
          <a:srcRect b="3602" l="17441" r="18138" t="0"/>
          <a:stretch/>
        </p:blipFill>
        <p:spPr>
          <a:xfrm>
            <a:off x="6756400" y="1544554"/>
            <a:ext cx="2184400" cy="3268746"/>
          </a:xfrm>
          <a:prstGeom prst="rect">
            <a:avLst/>
          </a:prstGeom>
          <a:noFill/>
          <a:ln>
            <a:noFill/>
          </a:ln>
        </p:spPr>
      </p:pic>
      <p:sp>
        <p:nvSpPr>
          <p:cNvPr id="230" name="Google Shape;230;p47"/>
          <p:cNvSpPr/>
          <p:nvPr/>
        </p:nvSpPr>
        <p:spPr>
          <a:xfrm>
            <a:off x="533400" y="5220941"/>
            <a:ext cx="8420100" cy="130651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800" u="none" cap="none" strike="noStrike">
                <a:solidFill>
                  <a:srgbClr val="000000"/>
                </a:solidFill>
                <a:latin typeface="Calibri"/>
                <a:ea typeface="Calibri"/>
                <a:cs typeface="Calibri"/>
                <a:sym typeface="Calibri"/>
              </a:rPr>
              <a:t>Las características principales de los guarda motores, al igual que de otros interruptores automáticos magneto térmicos, son la capacidad de ruptura, la intensidad nominal o calibre y la curva de disparo. Proporciona protección frente a sobrecargas del motor y cortocircuitos, así como, en algunos casos, frente a falta de fase.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8"/>
          <p:cNvSpPr/>
          <p:nvPr/>
        </p:nvSpPr>
        <p:spPr>
          <a:xfrm>
            <a:off x="447681" y="1303286"/>
            <a:ext cx="9030789" cy="10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PROTECCIONES: </a:t>
            </a:r>
            <a:r>
              <a:rPr b="1" i="0" lang="en-US" sz="3200" u="none" cap="none" strike="noStrike">
                <a:solidFill>
                  <a:srgbClr val="C73E32"/>
                </a:solidFill>
                <a:latin typeface="Calibri"/>
                <a:ea typeface="Calibri"/>
                <a:cs typeface="Calibri"/>
                <a:sym typeface="Calibri"/>
              </a:rPr>
              <a:t>DIAGRAMAS UNILINEAL</a:t>
            </a:r>
            <a:endParaRPr/>
          </a:p>
          <a:p>
            <a:pPr indent="0" lvl="0" marL="0" marR="0" rtl="0" algn="l">
              <a:lnSpc>
                <a:spcPct val="100000"/>
              </a:lnSpc>
              <a:spcBef>
                <a:spcPts val="0"/>
              </a:spcBef>
              <a:spcAft>
                <a:spcPts val="0"/>
              </a:spcAft>
              <a:buNone/>
            </a:pPr>
            <a:r>
              <a:t/>
            </a:r>
            <a:endParaRPr b="1" i="0" sz="3000" u="none" cap="none" strike="noStrike">
              <a:solidFill>
                <a:srgbClr val="29754D"/>
              </a:solidFill>
              <a:latin typeface="Arial"/>
              <a:ea typeface="Arial"/>
              <a:cs typeface="Arial"/>
              <a:sym typeface="Arial"/>
            </a:endParaRPr>
          </a:p>
        </p:txBody>
      </p:sp>
      <p:sp>
        <p:nvSpPr>
          <p:cNvPr id="236" name="Google Shape;236;p48"/>
          <p:cNvSpPr/>
          <p:nvPr/>
        </p:nvSpPr>
        <p:spPr>
          <a:xfrm>
            <a:off x="533400" y="2133600"/>
            <a:ext cx="8724900" cy="4622800"/>
          </a:xfrm>
          <a:prstGeom prst="roundRect">
            <a:avLst>
              <a:gd fmla="val 352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7" name="Google Shape;237;p48"/>
          <p:cNvSpPr/>
          <p:nvPr/>
        </p:nvSpPr>
        <p:spPr>
          <a:xfrm>
            <a:off x="1477791" y="6086027"/>
            <a:ext cx="184666"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200" u="none" cap="none" strike="noStrike">
              <a:solidFill>
                <a:srgbClr val="C73E32"/>
              </a:solidFill>
              <a:latin typeface="Calibri"/>
              <a:ea typeface="Calibri"/>
              <a:cs typeface="Calibri"/>
              <a:sym typeface="Calibri"/>
            </a:endParaRPr>
          </a:p>
        </p:txBody>
      </p:sp>
      <p:pic>
        <p:nvPicPr>
          <p:cNvPr id="238" name="Google Shape;238;p48"/>
          <p:cNvPicPr preferRelativeResize="0"/>
          <p:nvPr/>
        </p:nvPicPr>
        <p:blipFill rotWithShape="1">
          <a:blip r:embed="rId3">
            <a:alphaModFix/>
          </a:blip>
          <a:srcRect b="0" l="0" r="0" t="0"/>
          <a:stretch/>
        </p:blipFill>
        <p:spPr>
          <a:xfrm>
            <a:off x="622300" y="2283169"/>
            <a:ext cx="4424329" cy="4333531"/>
          </a:xfrm>
          <a:prstGeom prst="rect">
            <a:avLst/>
          </a:prstGeom>
          <a:noFill/>
          <a:ln>
            <a:noFill/>
          </a:ln>
        </p:spPr>
      </p:pic>
      <p:pic>
        <p:nvPicPr>
          <p:cNvPr id="239" name="Google Shape;239;p48"/>
          <p:cNvPicPr preferRelativeResize="0"/>
          <p:nvPr/>
        </p:nvPicPr>
        <p:blipFill rotWithShape="1">
          <a:blip r:embed="rId4">
            <a:alphaModFix/>
          </a:blip>
          <a:srcRect b="0" l="0" r="0" t="0"/>
          <a:stretch/>
        </p:blipFill>
        <p:spPr>
          <a:xfrm>
            <a:off x="5186226" y="2408410"/>
            <a:ext cx="3943350" cy="3981450"/>
          </a:xfrm>
          <a:prstGeom prst="rect">
            <a:avLst/>
          </a:prstGeom>
          <a:noFill/>
          <a:ln>
            <a:noFill/>
          </a:ln>
        </p:spPr>
      </p:pic>
      <p:sp>
        <p:nvSpPr>
          <p:cNvPr id="240" name="Google Shape;240;p48"/>
          <p:cNvSpPr/>
          <p:nvPr/>
        </p:nvSpPr>
        <p:spPr>
          <a:xfrm>
            <a:off x="5029200" y="3657600"/>
            <a:ext cx="330200" cy="1816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9"/>
          <p:cNvSpPr/>
          <p:nvPr/>
        </p:nvSpPr>
        <p:spPr>
          <a:xfrm>
            <a:off x="447681" y="1315986"/>
            <a:ext cx="9030789" cy="958684"/>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3000" u="none" cap="none" strike="noStrike">
                <a:solidFill>
                  <a:srgbClr val="29754D"/>
                </a:solidFill>
                <a:latin typeface="Arial"/>
                <a:ea typeface="Arial"/>
                <a:cs typeface="Arial"/>
                <a:sym typeface="Arial"/>
              </a:rPr>
              <a:t>PROTECCIONES: </a:t>
            </a:r>
            <a:r>
              <a:rPr b="1" i="0" lang="en-US" sz="3200" u="none" cap="none" strike="noStrike">
                <a:solidFill>
                  <a:srgbClr val="C73E32"/>
                </a:solidFill>
                <a:latin typeface="Calibri"/>
                <a:ea typeface="Calibri"/>
                <a:cs typeface="Calibri"/>
                <a:sym typeface="Calibri"/>
              </a:rPr>
              <a:t>ESQUEMA DE CONEXIONES</a:t>
            </a:r>
            <a:endParaRPr/>
          </a:p>
          <a:p>
            <a:pPr indent="0" lvl="0" marL="0" marR="0" rtl="0" algn="l">
              <a:lnSpc>
                <a:spcPct val="100000"/>
              </a:lnSpc>
              <a:spcBef>
                <a:spcPts val="0"/>
              </a:spcBef>
              <a:spcAft>
                <a:spcPts val="0"/>
              </a:spcAft>
              <a:buNone/>
            </a:pPr>
            <a:r>
              <a:t/>
            </a:r>
            <a:endParaRPr b="1" i="0" sz="3000" u="none" cap="none" strike="noStrike">
              <a:solidFill>
                <a:srgbClr val="29754D"/>
              </a:solidFill>
              <a:latin typeface="Arial"/>
              <a:ea typeface="Arial"/>
              <a:cs typeface="Arial"/>
              <a:sym typeface="Arial"/>
            </a:endParaRPr>
          </a:p>
        </p:txBody>
      </p:sp>
      <p:sp>
        <p:nvSpPr>
          <p:cNvPr id="246" name="Google Shape;246;p49"/>
          <p:cNvSpPr/>
          <p:nvPr/>
        </p:nvSpPr>
        <p:spPr>
          <a:xfrm>
            <a:off x="1477791" y="6086027"/>
            <a:ext cx="184666"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200" u="none" cap="none" strike="noStrike">
              <a:solidFill>
                <a:srgbClr val="C73E32"/>
              </a:solidFill>
              <a:latin typeface="Calibri"/>
              <a:ea typeface="Calibri"/>
              <a:cs typeface="Calibri"/>
              <a:sym typeface="Calibri"/>
            </a:endParaRPr>
          </a:p>
        </p:txBody>
      </p:sp>
      <p:sp>
        <p:nvSpPr>
          <p:cNvPr id="247" name="Google Shape;247;p49"/>
          <p:cNvSpPr/>
          <p:nvPr/>
        </p:nvSpPr>
        <p:spPr>
          <a:xfrm>
            <a:off x="5029200" y="3657600"/>
            <a:ext cx="330200" cy="1816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48" name="Google Shape;248;p49"/>
          <p:cNvPicPr preferRelativeResize="0"/>
          <p:nvPr/>
        </p:nvPicPr>
        <p:blipFill rotWithShape="1">
          <a:blip r:embed="rId3">
            <a:alphaModFix/>
          </a:blip>
          <a:srcRect b="7172" l="0" r="0" t="0"/>
          <a:stretch/>
        </p:blipFill>
        <p:spPr>
          <a:xfrm>
            <a:off x="1127964" y="2176974"/>
            <a:ext cx="8006323" cy="4109526"/>
          </a:xfrm>
          <a:prstGeom prst="rect">
            <a:avLst/>
          </a:prstGeom>
          <a:noFill/>
          <a:ln>
            <a:noFill/>
          </a:ln>
        </p:spPr>
      </p:pic>
      <p:sp>
        <p:nvSpPr>
          <p:cNvPr id="249" name="Google Shape;249;p49"/>
          <p:cNvSpPr/>
          <p:nvPr/>
        </p:nvSpPr>
        <p:spPr>
          <a:xfrm>
            <a:off x="2496176" y="6320367"/>
            <a:ext cx="528772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Esquema para motor monofásico con reloj horario contactor.</a:t>
            </a:r>
            <a:endParaRPr b="0" i="0" sz="1600" u="none" cap="none" strike="noStrike">
              <a:solidFill>
                <a:srgbClr val="000000"/>
              </a:solidFill>
              <a:latin typeface="Arial"/>
              <a:ea typeface="Arial"/>
              <a:cs typeface="Arial"/>
              <a:sym typeface="Arial"/>
            </a:endParaRPr>
          </a:p>
        </p:txBody>
      </p:sp>
      <p:sp>
        <p:nvSpPr>
          <p:cNvPr id="250" name="Google Shape;250;p49"/>
          <p:cNvSpPr/>
          <p:nvPr/>
        </p:nvSpPr>
        <p:spPr>
          <a:xfrm>
            <a:off x="533400" y="2171700"/>
            <a:ext cx="8724900" cy="4584700"/>
          </a:xfrm>
          <a:prstGeom prst="roundRect">
            <a:avLst>
              <a:gd fmla="val 3528"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0"/>
          <p:cNvSpPr/>
          <p:nvPr/>
        </p:nvSpPr>
        <p:spPr>
          <a:xfrm>
            <a:off x="447681" y="1315986"/>
            <a:ext cx="9030789" cy="515485"/>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3000" u="none" cap="none" strike="noStrike">
                <a:solidFill>
                  <a:srgbClr val="29754D"/>
                </a:solidFill>
                <a:latin typeface="Arial"/>
                <a:ea typeface="Arial"/>
                <a:cs typeface="Arial"/>
                <a:sym typeface="Arial"/>
              </a:rPr>
              <a:t>HERRAMIENTAS Y FERRETERÍA</a:t>
            </a:r>
            <a:endParaRPr/>
          </a:p>
        </p:txBody>
      </p:sp>
      <p:sp>
        <p:nvSpPr>
          <p:cNvPr id="256" name="Google Shape;256;p50"/>
          <p:cNvSpPr/>
          <p:nvPr/>
        </p:nvSpPr>
        <p:spPr>
          <a:xfrm>
            <a:off x="1477791" y="6086027"/>
            <a:ext cx="184666"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200" u="none" cap="none" strike="noStrike">
              <a:solidFill>
                <a:srgbClr val="C73E32"/>
              </a:solidFill>
              <a:latin typeface="Calibri"/>
              <a:ea typeface="Calibri"/>
              <a:cs typeface="Calibri"/>
              <a:sym typeface="Calibri"/>
            </a:endParaRPr>
          </a:p>
        </p:txBody>
      </p:sp>
      <p:sp>
        <p:nvSpPr>
          <p:cNvPr id="257" name="Google Shape;257;p50"/>
          <p:cNvSpPr/>
          <p:nvPr/>
        </p:nvSpPr>
        <p:spPr>
          <a:xfrm>
            <a:off x="533400" y="3187700"/>
            <a:ext cx="8724900" cy="3568700"/>
          </a:xfrm>
          <a:prstGeom prst="roundRect">
            <a:avLst>
              <a:gd fmla="val 3528"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8" name="Google Shape;258;p50"/>
          <p:cNvSpPr txBox="1"/>
          <p:nvPr/>
        </p:nvSpPr>
        <p:spPr>
          <a:xfrm>
            <a:off x="495300" y="2039694"/>
            <a:ext cx="74422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C73E32"/>
                </a:solidFill>
                <a:latin typeface="Calibri"/>
                <a:ea typeface="Calibri"/>
                <a:cs typeface="Calibri"/>
                <a:sym typeface="Calibri"/>
              </a:rPr>
              <a:t>Recordar…</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El uso de herramientas e insumos correctos para una efectiva ejecución en pos de las buenas prácticas.</a:t>
            </a:r>
            <a:endParaRPr b="0" i="0" sz="2000" u="none" cap="none" strike="noStrike">
              <a:solidFill>
                <a:schemeClr val="dk1"/>
              </a:solidFill>
              <a:latin typeface="Calibri"/>
              <a:ea typeface="Calibri"/>
              <a:cs typeface="Calibri"/>
              <a:sym typeface="Calibri"/>
            </a:endParaRPr>
          </a:p>
        </p:txBody>
      </p:sp>
      <p:pic>
        <p:nvPicPr>
          <p:cNvPr descr="Destornillador eléctrico plegable 6V herramienta de destornillador ..." id="259" name="Google Shape;259;p50"/>
          <p:cNvPicPr preferRelativeResize="0"/>
          <p:nvPr/>
        </p:nvPicPr>
        <p:blipFill rotWithShape="1">
          <a:blip r:embed="rId3">
            <a:alphaModFix/>
          </a:blip>
          <a:srcRect b="0" l="0" r="0" t="0"/>
          <a:stretch/>
        </p:blipFill>
        <p:spPr>
          <a:xfrm>
            <a:off x="6985000" y="4586926"/>
            <a:ext cx="2009775" cy="2009775"/>
          </a:xfrm>
          <a:prstGeom prst="rect">
            <a:avLst/>
          </a:prstGeom>
          <a:noFill/>
          <a:ln>
            <a:noFill/>
          </a:ln>
        </p:spPr>
      </p:pic>
      <p:pic>
        <p:nvPicPr>
          <p:cNvPr id="260" name="Google Shape;260;p50"/>
          <p:cNvPicPr preferRelativeResize="0"/>
          <p:nvPr/>
        </p:nvPicPr>
        <p:blipFill rotWithShape="1">
          <a:blip r:embed="rId4">
            <a:alphaModFix/>
          </a:blip>
          <a:srcRect b="0" l="0" r="0" t="0"/>
          <a:stretch/>
        </p:blipFill>
        <p:spPr>
          <a:xfrm>
            <a:off x="3840254" y="3377366"/>
            <a:ext cx="1800600" cy="1671015"/>
          </a:xfrm>
          <a:prstGeom prst="rect">
            <a:avLst/>
          </a:prstGeom>
          <a:noFill/>
          <a:ln>
            <a:noFill/>
          </a:ln>
        </p:spPr>
      </p:pic>
      <p:pic>
        <p:nvPicPr>
          <p:cNvPr descr="Taladro Percutor 13mm 650W 3.000 rpm Total Tools TG1061336" id="261" name="Google Shape;261;p50"/>
          <p:cNvPicPr preferRelativeResize="0"/>
          <p:nvPr/>
        </p:nvPicPr>
        <p:blipFill rotWithShape="1">
          <a:blip r:embed="rId5">
            <a:alphaModFix/>
          </a:blip>
          <a:srcRect b="0" l="0" r="0" t="0"/>
          <a:stretch/>
        </p:blipFill>
        <p:spPr>
          <a:xfrm>
            <a:off x="737691" y="3569728"/>
            <a:ext cx="2850604" cy="2850604"/>
          </a:xfrm>
          <a:prstGeom prst="rect">
            <a:avLst/>
          </a:prstGeom>
          <a:noFill/>
          <a:ln>
            <a:noFill/>
          </a:ln>
        </p:spPr>
      </p:pic>
      <p:pic>
        <p:nvPicPr>
          <p:cNvPr descr="Huincha de Medir 3.5 M Milwaukee 48-22-7704" id="262" name="Google Shape;262;p50"/>
          <p:cNvPicPr preferRelativeResize="0"/>
          <p:nvPr/>
        </p:nvPicPr>
        <p:blipFill rotWithShape="1">
          <a:blip r:embed="rId6">
            <a:alphaModFix/>
          </a:blip>
          <a:srcRect b="11139" l="0" r="0" t="0"/>
          <a:stretch/>
        </p:blipFill>
        <p:spPr>
          <a:xfrm>
            <a:off x="3236294" y="4923117"/>
            <a:ext cx="1777277" cy="1579283"/>
          </a:xfrm>
          <a:prstGeom prst="rect">
            <a:avLst/>
          </a:prstGeom>
          <a:noFill/>
          <a:ln>
            <a:noFill/>
          </a:ln>
        </p:spPr>
      </p:pic>
      <p:pic>
        <p:nvPicPr>
          <p:cNvPr descr="Corta Tubos de 1/8&quot; a 1-3/8&quot; de Ajuste Rápido #350P URREA" id="263" name="Google Shape;263;p50"/>
          <p:cNvPicPr preferRelativeResize="0"/>
          <p:nvPr/>
        </p:nvPicPr>
        <p:blipFill rotWithShape="1">
          <a:blip r:embed="rId7">
            <a:alphaModFix/>
          </a:blip>
          <a:srcRect b="24775" l="0" r="0" t="16296"/>
          <a:stretch/>
        </p:blipFill>
        <p:spPr>
          <a:xfrm>
            <a:off x="5718733" y="3361387"/>
            <a:ext cx="1838858" cy="1083613"/>
          </a:xfrm>
          <a:prstGeom prst="rect">
            <a:avLst/>
          </a:prstGeom>
          <a:noFill/>
          <a:ln>
            <a:noFill/>
          </a:ln>
        </p:spPr>
      </p:pic>
      <p:pic>
        <p:nvPicPr>
          <p:cNvPr id="264" name="Google Shape;264;p50"/>
          <p:cNvPicPr preferRelativeResize="0"/>
          <p:nvPr/>
        </p:nvPicPr>
        <p:blipFill rotWithShape="1">
          <a:blip r:embed="rId8">
            <a:alphaModFix/>
          </a:blip>
          <a:srcRect b="0" l="0" r="0" t="14558"/>
          <a:stretch/>
        </p:blipFill>
        <p:spPr>
          <a:xfrm>
            <a:off x="5040462" y="5016500"/>
            <a:ext cx="1798805" cy="15740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sp>
        <p:nvSpPr>
          <p:cNvPr id="270" name="Google Shape;270;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1" name="Google Shape;271;p1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72" name="Google Shape;272;p18"/>
          <p:cNvSpPr txBox="1"/>
          <p:nvPr/>
        </p:nvSpPr>
        <p:spPr>
          <a:xfrm>
            <a:off x="42140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4</a:t>
            </a:r>
            <a:endParaRPr b="0" i="0" sz="5000" u="none" cap="none" strike="noStrike">
              <a:solidFill>
                <a:srgbClr val="8EB99F"/>
              </a:solidFill>
              <a:latin typeface="Calibri"/>
              <a:ea typeface="Calibri"/>
              <a:cs typeface="Calibri"/>
              <a:sym typeface="Calibri"/>
            </a:endParaRPr>
          </a:p>
        </p:txBody>
      </p:sp>
      <p:pic>
        <p:nvPicPr>
          <p:cNvPr id="273" name="Google Shape;273;p18"/>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274" name="Google Shape;274;p18"/>
          <p:cNvPicPr preferRelativeResize="0"/>
          <p:nvPr/>
        </p:nvPicPr>
        <p:blipFill rotWithShape="1">
          <a:blip r:embed="rId4">
            <a:alphaModFix/>
          </a:blip>
          <a:srcRect b="0" l="0" r="0" t="0"/>
          <a:stretch/>
        </p:blipFill>
        <p:spPr>
          <a:xfrm>
            <a:off x="-18024" y="2473197"/>
            <a:ext cx="3856770" cy="3654000"/>
          </a:xfrm>
          <a:prstGeom prst="rect">
            <a:avLst/>
          </a:prstGeom>
          <a:noFill/>
          <a:ln>
            <a:noFill/>
          </a:ln>
        </p:spPr>
      </p:pic>
      <p:pic>
        <p:nvPicPr>
          <p:cNvPr id="275" name="Google Shape;275;p18"/>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
        <p:nvSpPr>
          <p:cNvPr id="276" name="Google Shape;276;p18"/>
          <p:cNvSpPr txBox="1"/>
          <p:nvPr/>
        </p:nvSpPr>
        <p:spPr>
          <a:xfrm>
            <a:off x="5989638" y="11763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sp>
        <p:nvSpPr>
          <p:cNvPr id="277" name="Google Shape;277;p18"/>
          <p:cNvSpPr/>
          <p:nvPr/>
        </p:nvSpPr>
        <p:spPr>
          <a:xfrm>
            <a:off x="3332162" y="3204849"/>
            <a:ext cx="4960938" cy="208467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000" u="none" cap="none" strike="noStrike">
                <a:solidFill>
                  <a:srgbClr val="29754D"/>
                </a:solidFill>
                <a:latin typeface="Calibri"/>
                <a:ea typeface="Calibri"/>
                <a:cs typeface="Calibri"/>
                <a:sym typeface="Calibri"/>
              </a:rPr>
              <a:t>PROYECTO DE INGENIERÍA: </a:t>
            </a:r>
            <a:br>
              <a:rPr b="1" i="0" lang="en-US" sz="2000" u="none" cap="none" strike="noStrike">
                <a:solidFill>
                  <a:srgbClr val="29754D"/>
                </a:solidFill>
                <a:latin typeface="Calibri"/>
                <a:ea typeface="Calibri"/>
                <a:cs typeface="Calibri"/>
                <a:sym typeface="Calibri"/>
              </a:rPr>
            </a:br>
            <a:r>
              <a:rPr b="1" i="0" lang="en-US" sz="2000" u="none" cap="none" strike="noStrike">
                <a:solidFill>
                  <a:srgbClr val="29754D"/>
                </a:solidFill>
                <a:latin typeface="Calibri"/>
                <a:ea typeface="Calibri"/>
                <a:cs typeface="Calibri"/>
                <a:sym typeface="Calibri"/>
              </a:rPr>
              <a:t>EJECUCIÓN, INSTALACIÓN DE EQUIPOS DE FUERZA MOTRIZ Y EQUIPOS DE CALEFACCIÓN</a:t>
            </a:r>
            <a:endParaRPr/>
          </a:p>
          <a:p>
            <a:pPr indent="0" lvl="0" marL="0" marR="0" rtl="0" algn="l">
              <a:lnSpc>
                <a:spcPct val="8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¡Ahora realizaremos una actividad que resume todo lo que hemos visto! </a:t>
            </a:r>
            <a:r>
              <a:rPr b="1" i="0" lang="en-US" sz="1800" u="none" cap="none" strike="noStrike">
                <a:solidFill>
                  <a:srgbClr val="29754D"/>
                </a:solidFill>
                <a:latin typeface="Calibri"/>
                <a:ea typeface="Calibri"/>
                <a:cs typeface="Calibri"/>
                <a:sym typeface="Calibri"/>
              </a:rPr>
              <a:t>¡Atentos, atentas!</a:t>
            </a:r>
            <a:endParaRPr/>
          </a:p>
          <a:p>
            <a:pPr indent="0" lvl="0" marL="0" marR="0" rtl="0" algn="l">
              <a:lnSpc>
                <a:spcPct val="80000"/>
              </a:lnSpc>
              <a:spcBef>
                <a:spcPts val="0"/>
              </a:spcBef>
              <a:spcAft>
                <a:spcPts val="0"/>
              </a:spcAft>
              <a:buNone/>
            </a:pPr>
            <a:r>
              <a:t/>
            </a:r>
            <a:endParaRPr b="1" i="0" sz="2000" u="none" cap="none" strike="noStrike">
              <a:solidFill>
                <a:srgbClr val="29754D"/>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51"/>
          <p:cNvPicPr preferRelativeResize="0"/>
          <p:nvPr/>
        </p:nvPicPr>
        <p:blipFill rotWithShape="1">
          <a:blip r:embed="rId3">
            <a:alphaModFix/>
          </a:blip>
          <a:srcRect b="0" l="0" r="0" t="0"/>
          <a:stretch/>
        </p:blipFill>
        <p:spPr>
          <a:xfrm flipH="1">
            <a:off x="521148" y="2143434"/>
            <a:ext cx="4699772" cy="4452681"/>
          </a:xfrm>
          <a:prstGeom prst="rect">
            <a:avLst/>
          </a:prstGeom>
          <a:noFill/>
          <a:ln>
            <a:noFill/>
          </a:ln>
        </p:spPr>
      </p:pic>
      <p:grpSp>
        <p:nvGrpSpPr>
          <p:cNvPr id="283" name="Google Shape;283;p51"/>
          <p:cNvGrpSpPr/>
          <p:nvPr/>
        </p:nvGrpSpPr>
        <p:grpSpPr>
          <a:xfrm flipH="1">
            <a:off x="3758583" y="1533450"/>
            <a:ext cx="5076598" cy="2360124"/>
            <a:chOff x="5369949" y="3385389"/>
            <a:chExt cx="6585558" cy="3061644"/>
          </a:xfrm>
        </p:grpSpPr>
        <p:sp>
          <p:nvSpPr>
            <p:cNvPr id="284" name="Google Shape;284;p51"/>
            <p:cNvSpPr/>
            <p:nvPr/>
          </p:nvSpPr>
          <p:spPr>
            <a:xfrm>
              <a:off x="5369949" y="3385389"/>
              <a:ext cx="5663127" cy="3061644"/>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5" name="Google Shape;285;p51"/>
            <p:cNvSpPr/>
            <p:nvPr/>
          </p:nvSpPr>
          <p:spPr>
            <a:xfrm rot="6773518">
              <a:off x="11184045" y="4509331"/>
              <a:ext cx="432619" cy="102255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86" name="Google Shape;286;p51"/>
          <p:cNvSpPr txBox="1"/>
          <p:nvPr/>
        </p:nvSpPr>
        <p:spPr>
          <a:xfrm>
            <a:off x="4831986" y="1868229"/>
            <a:ext cx="3809662" cy="154062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Antes de realizar la actividad práctica te invitamos a que revises la cápsula animada: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C73E32"/>
                </a:solidFill>
                <a:latin typeface="Calibri"/>
                <a:ea typeface="Calibri"/>
                <a:cs typeface="Calibri"/>
                <a:sym typeface="Calibri"/>
              </a:rPr>
              <a:t>"Uso de multitester o multímetro"</a:t>
            </a:r>
            <a:endParaRPr b="1" i="0" sz="2100" u="none" cap="none" strike="noStrike">
              <a:solidFill>
                <a:srgbClr val="C73E32"/>
              </a:solidFill>
              <a:latin typeface="Calibri"/>
              <a:ea typeface="Calibri"/>
              <a:cs typeface="Calibri"/>
              <a:sym typeface="Calibri"/>
            </a:endParaRPr>
          </a:p>
        </p:txBody>
      </p:sp>
      <p:sp>
        <p:nvSpPr>
          <p:cNvPr id="287" name="Google Shape;287;p51"/>
          <p:cNvSpPr txBox="1"/>
          <p:nvPr/>
        </p:nvSpPr>
        <p:spPr>
          <a:xfrm>
            <a:off x="375975" y="1373700"/>
            <a:ext cx="352743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COMPLEMENTARIO</a:t>
            </a:r>
            <a:endParaRPr b="1" i="0" sz="3100" u="none" cap="none" strike="noStrike">
              <a:solidFill>
                <a:srgbClr val="29754D"/>
              </a:solidFill>
              <a:latin typeface="Calibri"/>
              <a:ea typeface="Calibri"/>
              <a:cs typeface="Calibri"/>
              <a:sym typeface="Calibri"/>
            </a:endParaRPr>
          </a:p>
        </p:txBody>
      </p:sp>
      <p:sp>
        <p:nvSpPr>
          <p:cNvPr id="288" name="Google Shape;288;p5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MATERIAL</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29754D"/>
                </a:solidFill>
                <a:latin typeface="Calibri"/>
                <a:ea typeface="Calibri"/>
                <a:cs typeface="Calibri"/>
                <a:sym typeface="Calibri"/>
              </a:rPr>
              <a:t>MÓDULO 6 </a:t>
            </a:r>
            <a:r>
              <a:rPr b="0" i="0" lang="en-US" sz="1200" u="none" cap="none" strike="noStrike">
                <a:solidFill>
                  <a:srgbClr val="29754D"/>
                </a:solidFill>
                <a:latin typeface="Calibri"/>
                <a:ea typeface="Calibri"/>
                <a:cs typeface="Calibri"/>
                <a:sym typeface="Calibri"/>
              </a:rPr>
              <a:t>| INSTALACIONES ELÉCTRICAS INDUSTRIALES </a:t>
            </a:r>
            <a:endParaRPr b="0" i="0" sz="1200" u="none" cap="none" strike="noStrike">
              <a:solidFill>
                <a:srgbClr val="29754D"/>
              </a:solidFill>
              <a:latin typeface="Calibri"/>
              <a:ea typeface="Calibri"/>
              <a:cs typeface="Calibri"/>
              <a:sym typeface="Calibri"/>
            </a:endParaRPr>
          </a:p>
        </p:txBody>
      </p:sp>
      <p:sp>
        <p:nvSpPr>
          <p:cNvPr id="68" name="Google Shape;68;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9" name="Google Shape;69;p37"/>
          <p:cNvSpPr txBox="1"/>
          <p:nvPr/>
        </p:nvSpPr>
        <p:spPr>
          <a:xfrm>
            <a:off x="338138" y="2230438"/>
            <a:ext cx="7853362" cy="13572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chemeClr val="dk1"/>
              </a:buClr>
              <a:buSzPts val="4680"/>
              <a:buFont typeface="Calibri"/>
              <a:buNone/>
            </a:pPr>
            <a:r>
              <a:rPr b="1" i="0" lang="en-US" sz="2600" u="none" cap="none" strike="noStrike">
                <a:solidFill>
                  <a:srgbClr val="29754D"/>
                </a:solidFill>
                <a:latin typeface="Calibri"/>
                <a:ea typeface="Calibri"/>
                <a:cs typeface="Calibri"/>
                <a:sym typeface="Calibri"/>
              </a:rPr>
              <a:t>PROYECTO DE INGENIERÍA: </a:t>
            </a:r>
            <a:br>
              <a:rPr b="1" i="0" lang="en-US" sz="2600" u="none" cap="none" strike="noStrike">
                <a:solidFill>
                  <a:srgbClr val="29754D"/>
                </a:solidFill>
                <a:latin typeface="Calibri"/>
                <a:ea typeface="Calibri"/>
                <a:cs typeface="Calibri"/>
                <a:sym typeface="Calibri"/>
              </a:rPr>
            </a:br>
            <a:r>
              <a:rPr b="1" i="0" lang="en-US" sz="2600" u="none" cap="none" strike="noStrike">
                <a:solidFill>
                  <a:srgbClr val="29754D"/>
                </a:solidFill>
                <a:latin typeface="Calibri"/>
                <a:ea typeface="Calibri"/>
                <a:cs typeface="Calibri"/>
                <a:sym typeface="Calibri"/>
              </a:rPr>
              <a:t>EJECUCIÓN, INSTALACIÓN DE EQUIPOS DE FUERZA MOTRIZ Y EQUIPOS DE CALEFACCIÓN</a:t>
            </a:r>
            <a:endParaRPr/>
          </a:p>
        </p:txBody>
      </p:sp>
      <p:pic>
        <p:nvPicPr>
          <p:cNvPr descr="/Users/ivangonzalez/Desktop/IVAN G 2020/2020/DUOC/ARTES/M6_A4_Presentacion_Mesa de trabajo 1.png" id="70" name="Google Shape;70;p37"/>
          <p:cNvPicPr preferRelativeResize="0"/>
          <p:nvPr/>
        </p:nvPicPr>
        <p:blipFill rotWithShape="1">
          <a:blip r:embed="rId3">
            <a:alphaModFix/>
          </a:blip>
          <a:srcRect b="0" l="0" r="0" t="0"/>
          <a:stretch/>
        </p:blipFill>
        <p:spPr>
          <a:xfrm>
            <a:off x="2164076" y="3352800"/>
            <a:ext cx="5555492" cy="398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19"/>
          <p:cNvGrpSpPr/>
          <p:nvPr/>
        </p:nvGrpSpPr>
        <p:grpSpPr>
          <a:xfrm>
            <a:off x="24834" y="2705494"/>
            <a:ext cx="5835185" cy="1156253"/>
            <a:chOff x="-4655" y="2600094"/>
            <a:chExt cx="5835185" cy="1156253"/>
          </a:xfrm>
        </p:grpSpPr>
        <p:sp>
          <p:nvSpPr>
            <p:cNvPr id="294" name="Google Shape;294;p19"/>
            <p:cNvSpPr txBox="1"/>
            <p:nvPr/>
          </p:nvSpPr>
          <p:spPr>
            <a:xfrm>
              <a:off x="1238190" y="2992823"/>
              <a:ext cx="459234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295" name="Google Shape;295;p19"/>
            <p:cNvGrpSpPr/>
            <p:nvPr/>
          </p:nvGrpSpPr>
          <p:grpSpPr>
            <a:xfrm>
              <a:off x="-4655" y="2600094"/>
              <a:ext cx="1193246" cy="1156253"/>
              <a:chOff x="-4655" y="5117148"/>
              <a:chExt cx="1193246" cy="1156253"/>
            </a:xfrm>
          </p:grpSpPr>
          <p:sp>
            <p:nvSpPr>
              <p:cNvPr id="296" name="Google Shape;296;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7" name="Google Shape;297;p19"/>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298" name="Google Shape;298;p19"/>
          <p:cNvGrpSpPr/>
          <p:nvPr/>
        </p:nvGrpSpPr>
        <p:grpSpPr>
          <a:xfrm>
            <a:off x="24834" y="5827421"/>
            <a:ext cx="5833478" cy="783005"/>
            <a:chOff x="-4655" y="5414468"/>
            <a:chExt cx="5833478" cy="783005"/>
          </a:xfrm>
        </p:grpSpPr>
        <p:grpSp>
          <p:nvGrpSpPr>
            <p:cNvPr id="299" name="Google Shape;299;p19"/>
            <p:cNvGrpSpPr/>
            <p:nvPr/>
          </p:nvGrpSpPr>
          <p:grpSpPr>
            <a:xfrm>
              <a:off x="-4655" y="5414468"/>
              <a:ext cx="1135367" cy="783005"/>
              <a:chOff x="-4655" y="6167965"/>
              <a:chExt cx="1135367" cy="783005"/>
            </a:xfrm>
          </p:grpSpPr>
          <p:sp>
            <p:nvSpPr>
              <p:cNvPr id="300" name="Google Shape;300;p19"/>
              <p:cNvSpPr/>
              <p:nvPr/>
            </p:nvSpPr>
            <p:spPr>
              <a:xfrm rot="5400000">
                <a:off x="171526" y="5991784"/>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1" name="Google Shape;301;p19"/>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302" name="Google Shape;302;p19"/>
            <p:cNvSpPr txBox="1"/>
            <p:nvPr/>
          </p:nvSpPr>
          <p:spPr>
            <a:xfrm>
              <a:off x="1267686" y="5513603"/>
              <a:ext cx="456113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303" name="Google Shape;303;p19"/>
          <p:cNvGrpSpPr/>
          <p:nvPr/>
        </p:nvGrpSpPr>
        <p:grpSpPr>
          <a:xfrm>
            <a:off x="-4662" y="1887157"/>
            <a:ext cx="9305977" cy="783005"/>
            <a:chOff x="-4662" y="1887157"/>
            <a:chExt cx="9305977" cy="783005"/>
          </a:xfrm>
        </p:grpSpPr>
        <p:sp>
          <p:nvSpPr>
            <p:cNvPr id="304" name="Google Shape;304;p19"/>
            <p:cNvSpPr/>
            <p:nvPr/>
          </p:nvSpPr>
          <p:spPr>
            <a:xfrm rot="5400000">
              <a:off x="4256824" y="-2374329"/>
              <a:ext cx="783005" cy="930597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5" name="Google Shape;305;p19"/>
            <p:cNvSpPr txBox="1"/>
            <p:nvPr/>
          </p:nvSpPr>
          <p:spPr>
            <a:xfrm>
              <a:off x="4015218" y="2109402"/>
              <a:ext cx="297552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306" name="Google Shape;306;p19"/>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307" name="Google Shape;307;p19"/>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308" name="Google Shape;308;p19"/>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309" name="Google Shape;309;p19"/>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310" name="Google Shape;310;p19"/>
          <p:cNvGrpSpPr/>
          <p:nvPr/>
        </p:nvGrpSpPr>
        <p:grpSpPr>
          <a:xfrm>
            <a:off x="24834" y="4846110"/>
            <a:ext cx="5764508" cy="783005"/>
            <a:chOff x="-4655" y="3650215"/>
            <a:chExt cx="5764508" cy="783005"/>
          </a:xfrm>
        </p:grpSpPr>
        <p:sp>
          <p:nvSpPr>
            <p:cNvPr id="311" name="Google Shape;311;p19"/>
            <p:cNvSpPr txBox="1"/>
            <p:nvPr/>
          </p:nvSpPr>
          <p:spPr>
            <a:xfrm>
              <a:off x="1267686" y="3872460"/>
              <a:ext cx="449216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312" name="Google Shape;312;p19"/>
            <p:cNvGrpSpPr/>
            <p:nvPr/>
          </p:nvGrpSpPr>
          <p:grpSpPr>
            <a:xfrm>
              <a:off x="-4655" y="3650215"/>
              <a:ext cx="1135367" cy="783005"/>
              <a:chOff x="-4655" y="4407300"/>
              <a:chExt cx="1135367" cy="783005"/>
            </a:xfrm>
          </p:grpSpPr>
          <p:sp>
            <p:nvSpPr>
              <p:cNvPr id="313" name="Google Shape;313;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4" name="Google Shape;314;p19"/>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315" name="Google Shape;315;p19"/>
          <p:cNvGrpSpPr/>
          <p:nvPr/>
        </p:nvGrpSpPr>
        <p:grpSpPr>
          <a:xfrm>
            <a:off x="24834" y="3864798"/>
            <a:ext cx="6503786" cy="783005"/>
            <a:chOff x="2481" y="4582469"/>
            <a:chExt cx="6503786" cy="783005"/>
          </a:xfrm>
        </p:grpSpPr>
        <p:sp>
          <p:nvSpPr>
            <p:cNvPr id="316" name="Google Shape;316;p19"/>
            <p:cNvSpPr txBox="1"/>
            <p:nvPr/>
          </p:nvSpPr>
          <p:spPr>
            <a:xfrm>
              <a:off x="1267687" y="4681604"/>
              <a:ext cx="523858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317" name="Google Shape;317;p19"/>
            <p:cNvGrpSpPr/>
            <p:nvPr/>
          </p:nvGrpSpPr>
          <p:grpSpPr>
            <a:xfrm>
              <a:off x="2481" y="4582469"/>
              <a:ext cx="1135367" cy="783005"/>
              <a:chOff x="2481" y="5287632"/>
              <a:chExt cx="1135367" cy="783005"/>
            </a:xfrm>
          </p:grpSpPr>
          <p:sp>
            <p:nvSpPr>
              <p:cNvPr id="318" name="Google Shape;318;p19"/>
              <p:cNvSpPr/>
              <p:nvPr/>
            </p:nvSpPr>
            <p:spPr>
              <a:xfrm rot="5400000">
                <a:off x="178662" y="5111451"/>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9" name="Google Shape;319;p19"/>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320" name="Google Shape;320;p19"/>
          <p:cNvPicPr preferRelativeResize="0"/>
          <p:nvPr/>
        </p:nvPicPr>
        <p:blipFill rotWithShape="1">
          <a:blip r:embed="rId11">
            <a:alphaModFix/>
          </a:blip>
          <a:srcRect b="0" l="0" r="0" t="0"/>
          <a:stretch/>
        </p:blipFill>
        <p:spPr>
          <a:xfrm>
            <a:off x="5836197" y="3780266"/>
            <a:ext cx="3760094" cy="3779409"/>
          </a:xfrm>
          <a:prstGeom prst="rect">
            <a:avLst/>
          </a:prstGeom>
          <a:noFill/>
          <a:ln>
            <a:noFill/>
          </a:ln>
        </p:spPr>
      </p:pic>
      <p:sp>
        <p:nvSpPr>
          <p:cNvPr id="321" name="Google Shape;321;p19"/>
          <p:cNvSpPr txBox="1"/>
          <p:nvPr/>
        </p:nvSpPr>
        <p:spPr>
          <a:xfrm>
            <a:off x="375975" y="1373700"/>
            <a:ext cx="469087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322" name="Google Shape;322;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ANTES DE COMENZAR LA ACTIVIDAD:</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1"/>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8" name="Google Shape;328;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9" name="Google Shape;329;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330" name="Google Shape;330;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31" name="Google Shape;331;p21"/>
          <p:cNvSpPr txBox="1"/>
          <p:nvPr/>
        </p:nvSpPr>
        <p:spPr>
          <a:xfrm>
            <a:off x="958647" y="41063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32" name="Google Shape;332;p21"/>
          <p:cNvPicPr preferRelativeResize="0"/>
          <p:nvPr/>
        </p:nvPicPr>
        <p:blipFill rotWithShape="1">
          <a:blip r:embed="rId3">
            <a:alphaModFix/>
          </a:blip>
          <a:srcRect b="0" l="0" r="0" t="0"/>
          <a:stretch/>
        </p:blipFill>
        <p:spPr>
          <a:xfrm>
            <a:off x="3210793" y="4475463"/>
            <a:ext cx="674379" cy="604800"/>
          </a:xfrm>
          <a:prstGeom prst="rect">
            <a:avLst/>
          </a:prstGeom>
          <a:noFill/>
          <a:ln>
            <a:noFill/>
          </a:ln>
        </p:spPr>
      </p:pic>
      <p:pic>
        <p:nvPicPr>
          <p:cNvPr id="333" name="Google Shape;333;p21"/>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
        <p:nvSpPr>
          <p:cNvPr id="334" name="Google Shape;334;p21"/>
          <p:cNvSpPr txBox="1"/>
          <p:nvPr/>
        </p:nvSpPr>
        <p:spPr>
          <a:xfrm>
            <a:off x="4592638" y="7953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sp>
        <p:nvSpPr>
          <p:cNvPr id="335" name="Google Shape;335;p21"/>
          <p:cNvSpPr/>
          <p:nvPr/>
        </p:nvSpPr>
        <p:spPr>
          <a:xfrm>
            <a:off x="958646" y="2836549"/>
            <a:ext cx="5340553" cy="92845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000" u="none" cap="none" strike="noStrike">
                <a:solidFill>
                  <a:srgbClr val="C73E32"/>
                </a:solidFill>
                <a:latin typeface="Calibri"/>
                <a:ea typeface="Calibri"/>
                <a:cs typeface="Calibri"/>
                <a:sym typeface="Calibri"/>
              </a:rPr>
              <a:t>PROYECTO DE INGENIERÍA: </a:t>
            </a:r>
            <a:br>
              <a:rPr b="0" i="0" lang="en-US" sz="2000" u="none" cap="none" strike="noStrike">
                <a:solidFill>
                  <a:srgbClr val="C73E32"/>
                </a:solidFill>
                <a:latin typeface="Calibri"/>
                <a:ea typeface="Calibri"/>
                <a:cs typeface="Calibri"/>
                <a:sym typeface="Calibri"/>
              </a:rPr>
            </a:br>
            <a:r>
              <a:rPr b="0" i="0" lang="en-US" sz="2000" u="none" cap="none" strike="noStrike">
                <a:solidFill>
                  <a:srgbClr val="C73E32"/>
                </a:solidFill>
                <a:latin typeface="Calibri"/>
                <a:ea typeface="Calibri"/>
                <a:cs typeface="Calibri"/>
                <a:sym typeface="Calibri"/>
              </a:rPr>
              <a:t>EJECUCIÓN, INSTALACIÓN DE EQUIPOS DE FUERZA MOTRIZ Y EQUIPOS DE CALEFACCIÓN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8"/>
          <p:cNvSpPr/>
          <p:nvPr/>
        </p:nvSpPr>
        <p:spPr>
          <a:xfrm>
            <a:off x="4046456" y="1520875"/>
            <a:ext cx="4206591" cy="525715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6" name="Google Shape;76;p38"/>
          <p:cNvPicPr preferRelativeResize="0"/>
          <p:nvPr/>
        </p:nvPicPr>
        <p:blipFill rotWithShape="1">
          <a:blip r:embed="rId4">
            <a:alphaModFix/>
          </a:blip>
          <a:srcRect b="0" l="0" r="0" t="0"/>
          <a:stretch/>
        </p:blipFill>
        <p:spPr>
          <a:xfrm>
            <a:off x="5769101" y="1110643"/>
            <a:ext cx="853288" cy="813600"/>
          </a:xfrm>
          <a:prstGeom prst="rect">
            <a:avLst/>
          </a:prstGeom>
          <a:noFill/>
          <a:ln>
            <a:noFill/>
          </a:ln>
        </p:spPr>
      </p:pic>
      <p:grpSp>
        <p:nvGrpSpPr>
          <p:cNvPr id="77" name="Google Shape;77;p38"/>
          <p:cNvGrpSpPr/>
          <p:nvPr/>
        </p:nvGrpSpPr>
        <p:grpSpPr>
          <a:xfrm>
            <a:off x="1423892" y="1110643"/>
            <a:ext cx="2461466" cy="4227328"/>
            <a:chOff x="4691751" y="1631343"/>
            <a:chExt cx="2461466" cy="4227328"/>
          </a:xfrm>
        </p:grpSpPr>
        <p:sp>
          <p:nvSpPr>
            <p:cNvPr id="78" name="Google Shape;78;p38"/>
            <p:cNvSpPr/>
            <p:nvPr/>
          </p:nvSpPr>
          <p:spPr>
            <a:xfrm>
              <a:off x="4727195" y="2041576"/>
              <a:ext cx="2426021"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9" name="Google Shape;79;p38"/>
            <p:cNvPicPr preferRelativeResize="0"/>
            <p:nvPr/>
          </p:nvPicPr>
          <p:blipFill rotWithShape="1">
            <a:blip r:embed="rId5">
              <a:alphaModFix/>
            </a:blip>
            <a:srcRect b="0" l="0" r="0" t="0"/>
            <a:stretch/>
          </p:blipFill>
          <p:spPr>
            <a:xfrm>
              <a:off x="5565583" y="1631343"/>
              <a:ext cx="853288" cy="813600"/>
            </a:xfrm>
            <a:prstGeom prst="rect">
              <a:avLst/>
            </a:prstGeom>
            <a:noFill/>
            <a:ln>
              <a:noFill/>
            </a:ln>
          </p:spPr>
        </p:pic>
        <p:sp>
          <p:nvSpPr>
            <p:cNvPr id="80" name="Google Shape;80;p38"/>
            <p:cNvSpPr txBox="1"/>
            <p:nvPr/>
          </p:nvSpPr>
          <p:spPr>
            <a:xfrm>
              <a:off x="4691751" y="2619751"/>
              <a:ext cx="2461466" cy="386241"/>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81" name="Google Shape;81;p38"/>
            <p:cNvSpPr txBox="1"/>
            <p:nvPr/>
          </p:nvSpPr>
          <p:spPr>
            <a:xfrm>
              <a:off x="5565583" y="3336968"/>
              <a:ext cx="1301261" cy="712378"/>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None/>
              </a:pPr>
              <a:r>
                <a:rPr b="0" i="0" lang="en-US" sz="1600" u="none" cap="none" strike="noStrike">
                  <a:solidFill>
                    <a:srgbClr val="000000"/>
                  </a:solidFill>
                  <a:latin typeface="Calibri"/>
                  <a:ea typeface="Calibri"/>
                  <a:cs typeface="Calibri"/>
                  <a:sym typeface="Calibri"/>
                </a:rPr>
                <a:t>Método de </a:t>
              </a:r>
              <a:endParaRPr/>
            </a:p>
            <a:p>
              <a:pPr indent="0" lvl="0" marL="0" marR="0" rtl="0" algn="ctr">
                <a:lnSpc>
                  <a:spcPct val="80000"/>
                </a:lnSpc>
                <a:spcBef>
                  <a:spcPts val="0"/>
                </a:spcBef>
                <a:spcAft>
                  <a:spcPts val="0"/>
                </a:spcAft>
                <a:buNone/>
              </a:pPr>
              <a:r>
                <a:rPr b="0" i="0" lang="en-US" sz="1600" u="none" cap="none" strike="noStrike">
                  <a:solidFill>
                    <a:srgbClr val="000000"/>
                  </a:solidFill>
                  <a:latin typeface="Calibri"/>
                  <a:ea typeface="Calibri"/>
                  <a:cs typeface="Calibri"/>
                  <a:sym typeface="Calibri"/>
                </a:rPr>
                <a:t>Proyectos</a:t>
              </a:r>
              <a:endParaRPr/>
            </a:p>
          </p:txBody>
        </p:sp>
      </p:grpSp>
      <p:pic>
        <p:nvPicPr>
          <p:cNvPr id="82" name="Google Shape;82;p38"/>
          <p:cNvPicPr preferRelativeResize="0"/>
          <p:nvPr/>
        </p:nvPicPr>
        <p:blipFill rotWithShape="1">
          <a:blip r:embed="rId6">
            <a:alphaModFix/>
          </a:blip>
          <a:srcRect b="0" l="0" r="0" t="0"/>
          <a:stretch/>
        </p:blipFill>
        <p:spPr>
          <a:xfrm flipH="1">
            <a:off x="-72638" y="2816268"/>
            <a:ext cx="2866676" cy="3961763"/>
          </a:xfrm>
          <a:prstGeom prst="rect">
            <a:avLst/>
          </a:prstGeom>
          <a:noFill/>
          <a:ln>
            <a:noFill/>
          </a:ln>
        </p:spPr>
      </p:pic>
      <p:pic>
        <p:nvPicPr>
          <p:cNvPr id="83" name="Google Shape;83;p38"/>
          <p:cNvPicPr preferRelativeResize="0"/>
          <p:nvPr/>
        </p:nvPicPr>
        <p:blipFill rotWithShape="1">
          <a:blip r:embed="rId7">
            <a:alphaModFix/>
          </a:blip>
          <a:srcRect b="0" l="0" r="0" t="0"/>
          <a:stretch/>
        </p:blipFill>
        <p:spPr>
          <a:xfrm>
            <a:off x="6259531" y="2381368"/>
            <a:ext cx="3059282" cy="2823678"/>
          </a:xfrm>
          <a:prstGeom prst="rect">
            <a:avLst/>
          </a:prstGeom>
          <a:noFill/>
          <a:ln>
            <a:noFill/>
          </a:ln>
        </p:spPr>
      </p:pic>
      <p:sp>
        <p:nvSpPr>
          <p:cNvPr id="84" name="Google Shape;84;p38"/>
          <p:cNvSpPr txBox="1"/>
          <p:nvPr/>
        </p:nvSpPr>
        <p:spPr>
          <a:xfrm>
            <a:off x="4711186" y="2001861"/>
            <a:ext cx="2909122" cy="282317"/>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sp>
        <p:nvSpPr>
          <p:cNvPr id="85" name="Google Shape;85;p38"/>
          <p:cNvSpPr/>
          <p:nvPr/>
        </p:nvSpPr>
        <p:spPr>
          <a:xfrm>
            <a:off x="4192208" y="2313990"/>
            <a:ext cx="3978777" cy="4647426"/>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Ejecuta instalación eléctrica de fuerza motriz de acuerdo a las especificaciones técnicas del plano o proyecto eléctrico, considerando las exigencias generales para instalaciones de  fuerza y calefacción, según la normativa vigente.</a:t>
            </a:r>
            <a:endParaRPr/>
          </a:p>
          <a:p>
            <a:pPr indent="-176400" lvl="0" marL="176400" marR="0" rtl="0" algn="l">
              <a:lnSpc>
                <a:spcPct val="100000"/>
              </a:lnSpc>
              <a:spcBef>
                <a:spcPts val="40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Realiza instalación eléctrica de calefacción de acuerdo a las especificaciones técnicas del  proyecto eléctrico, considerando las exigencias y la normativa general para instalaciones de calefacción.</a:t>
            </a:r>
            <a:endParaRPr/>
          </a:p>
          <a:p>
            <a:pPr indent="-176400" lvl="0" marL="176400" marR="0" rtl="0" algn="l">
              <a:lnSpc>
                <a:spcPct val="100000"/>
              </a:lnSpc>
              <a:spcBef>
                <a:spcPts val="40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Instala tablero eléctrico y dispositivos de  protección en instalación eléctrica de calefacción y fuerza motriz de acuerdo a las especificaciones técnicas del plano o proyecto eléctrico, considerando las exigencias generales para instalaciones de fuerza y calefacción de la normativa vigente.</a:t>
            </a:r>
            <a:endParaRPr/>
          </a:p>
          <a:p>
            <a:pPr indent="0" lvl="0" marL="0" marR="0" rtl="0" algn="l">
              <a:lnSpc>
                <a:spcPct val="100000"/>
              </a:lnSpc>
              <a:spcBef>
                <a:spcPts val="400"/>
              </a:spcBef>
              <a:spcAft>
                <a:spcPts val="0"/>
              </a:spcAft>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p:nvPr/>
        </p:nvSpPr>
        <p:spPr>
          <a:xfrm>
            <a:off x="4152068" y="3251200"/>
            <a:ext cx="4906767" cy="3479800"/>
          </a:xfrm>
          <a:prstGeom prst="roundRect">
            <a:avLst>
              <a:gd fmla="val 6236"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1" name="Google Shape;91;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92" name="Google Shape;92;p5"/>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sp>
        <p:nvSpPr>
          <p:cNvPr id="93" name="Google Shape;93;p5"/>
          <p:cNvSpPr txBox="1"/>
          <p:nvPr/>
        </p:nvSpPr>
        <p:spPr>
          <a:xfrm>
            <a:off x="3606670" y="1209418"/>
            <a:ext cx="1016148" cy="53048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29754D"/>
                </a:solidFill>
                <a:latin typeface="Calibri"/>
                <a:ea typeface="Calibri"/>
                <a:cs typeface="Calibri"/>
                <a:sym typeface="Calibri"/>
              </a:rPr>
              <a:t>4</a:t>
            </a:r>
            <a:endParaRPr b="0" i="0" sz="6000" u="none" cap="none" strike="noStrike">
              <a:solidFill>
                <a:srgbClr val="29754D"/>
              </a:solidFill>
              <a:latin typeface="Calibri"/>
              <a:ea typeface="Calibri"/>
              <a:cs typeface="Calibri"/>
              <a:sym typeface="Calibri"/>
            </a:endParaRPr>
          </a:p>
        </p:txBody>
      </p:sp>
      <p:sp>
        <p:nvSpPr>
          <p:cNvPr id="94" name="Google Shape;94;p5"/>
          <p:cNvSpPr txBox="1"/>
          <p:nvPr/>
        </p:nvSpPr>
        <p:spPr>
          <a:xfrm>
            <a:off x="5303838" y="6175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sp>
        <p:nvSpPr>
          <p:cNvPr id="95" name="Google Shape;95;p5"/>
          <p:cNvSpPr/>
          <p:nvPr/>
        </p:nvSpPr>
        <p:spPr>
          <a:xfrm>
            <a:off x="8501063" y="1396328"/>
            <a:ext cx="4857750" cy="451406"/>
          </a:xfrm>
          <a:prstGeom prst="rect">
            <a:avLst/>
          </a:prstGeom>
          <a:noFill/>
          <a:ln>
            <a:noFill/>
          </a:ln>
        </p:spPr>
        <p:txBody>
          <a:bodyPr anchorCtr="0" anchor="t" bIns="45700" lIns="91425" spcFirstLastPara="1" rIns="91425" wrap="square" tIns="45700">
            <a:spAutoFit/>
          </a:bodyPr>
          <a:lstStyle/>
          <a:p>
            <a:pPr indent="0" lvl="0" marL="133350" marR="0" rtl="0" algn="l">
              <a:lnSpc>
                <a:spcPct val="12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96" name="Google Shape;96;p5"/>
          <p:cNvSpPr txBox="1"/>
          <p:nvPr/>
        </p:nvSpPr>
        <p:spPr>
          <a:xfrm>
            <a:off x="4350192" y="3454625"/>
            <a:ext cx="4298508" cy="4158000"/>
          </a:xfrm>
          <a:prstGeom prst="rect">
            <a:avLst/>
          </a:prstGeom>
          <a:noFill/>
          <a:ln>
            <a:noFill/>
          </a:ln>
        </p:spPr>
        <p:txBody>
          <a:bodyPr anchorCtr="0" anchor="t" bIns="60925" lIns="121900" spcFirstLastPara="1" rIns="121900" wrap="square" tIns="60925">
            <a:noAutofit/>
          </a:bodyPr>
          <a:lstStyle/>
          <a:p>
            <a:pPr indent="0" lvl="0" marL="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Actividad de conocimientos previos</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 Instalación Eléctrica</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Conductores</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Aparatos eléctricos</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Protecciones</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Actividad Cuánto Aprendimos</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500"/>
              </a:spcBef>
              <a:spcAft>
                <a:spcPts val="0"/>
              </a:spcAft>
              <a:buNone/>
            </a:pPr>
            <a:r>
              <a:rPr b="0" i="0" lang="en-US" sz="1800" u="none" cap="none" strike="noStrike">
                <a:solidFill>
                  <a:srgbClr val="000000"/>
                </a:solidFill>
                <a:latin typeface="Calibri"/>
                <a:ea typeface="Calibri"/>
                <a:cs typeface="Calibri"/>
                <a:sym typeface="Calibri"/>
              </a:rPr>
              <a:t>Ticket de Salida</a:t>
            </a:r>
            <a:endParaRPr b="0" i="0" sz="1800" u="none" cap="none" strike="noStrike">
              <a:solidFill>
                <a:srgbClr val="000000"/>
              </a:solidFill>
              <a:latin typeface="Calibri"/>
              <a:ea typeface="Calibri"/>
              <a:cs typeface="Calibri"/>
              <a:sym typeface="Calibri"/>
            </a:endParaRPr>
          </a:p>
        </p:txBody>
      </p:sp>
      <p:grpSp>
        <p:nvGrpSpPr>
          <p:cNvPr id="97" name="Google Shape;97;p5"/>
          <p:cNvGrpSpPr/>
          <p:nvPr/>
        </p:nvGrpSpPr>
        <p:grpSpPr>
          <a:xfrm>
            <a:off x="3974865" y="3520265"/>
            <a:ext cx="333603" cy="280129"/>
            <a:chOff x="3979115" y="2910663"/>
            <a:chExt cx="333603" cy="280129"/>
          </a:xfrm>
        </p:grpSpPr>
        <p:sp>
          <p:nvSpPr>
            <p:cNvPr id="98" name="Google Shape;98;p5"/>
            <p:cNvSpPr/>
            <p:nvPr/>
          </p:nvSpPr>
          <p:spPr>
            <a:xfrm>
              <a:off x="4015276" y="2919130"/>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99" name="Google Shape;99;p5"/>
            <p:cNvSpPr txBox="1"/>
            <p:nvPr/>
          </p:nvSpPr>
          <p:spPr>
            <a:xfrm>
              <a:off x="3979115" y="2910663"/>
              <a:ext cx="333603"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1</a:t>
              </a:r>
              <a:endParaRPr b="1" i="0" sz="1600" u="none" cap="none" strike="noStrike">
                <a:solidFill>
                  <a:srgbClr val="FFFFFF"/>
                </a:solidFill>
                <a:latin typeface="Calibri"/>
                <a:ea typeface="Calibri"/>
                <a:cs typeface="Calibri"/>
                <a:sym typeface="Calibri"/>
              </a:endParaRPr>
            </a:p>
          </p:txBody>
        </p:sp>
      </p:grpSp>
      <p:grpSp>
        <p:nvGrpSpPr>
          <p:cNvPr id="100" name="Google Shape;100;p5"/>
          <p:cNvGrpSpPr/>
          <p:nvPr/>
        </p:nvGrpSpPr>
        <p:grpSpPr>
          <a:xfrm>
            <a:off x="4003885" y="3943413"/>
            <a:ext cx="272043" cy="288596"/>
            <a:chOff x="4008135" y="3919703"/>
            <a:chExt cx="272043" cy="288596"/>
          </a:xfrm>
        </p:grpSpPr>
        <p:sp>
          <p:nvSpPr>
            <p:cNvPr id="101" name="Google Shape;101;p5"/>
            <p:cNvSpPr/>
            <p:nvPr/>
          </p:nvSpPr>
          <p:spPr>
            <a:xfrm>
              <a:off x="4015276" y="3936637"/>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txBox="1"/>
            <p:nvPr/>
          </p:nvSpPr>
          <p:spPr>
            <a:xfrm>
              <a:off x="4008135" y="3919703"/>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2</a:t>
              </a:r>
              <a:endParaRPr b="1" i="0" sz="1600" u="none" cap="none" strike="noStrike">
                <a:solidFill>
                  <a:srgbClr val="FFFFFF"/>
                </a:solidFill>
                <a:latin typeface="Calibri"/>
                <a:ea typeface="Calibri"/>
                <a:cs typeface="Calibri"/>
                <a:sym typeface="Calibri"/>
              </a:endParaRPr>
            </a:p>
          </p:txBody>
        </p:sp>
      </p:grpSp>
      <p:grpSp>
        <p:nvGrpSpPr>
          <p:cNvPr id="103" name="Google Shape;103;p5"/>
          <p:cNvGrpSpPr/>
          <p:nvPr/>
        </p:nvGrpSpPr>
        <p:grpSpPr>
          <a:xfrm>
            <a:off x="4003885" y="4383495"/>
            <a:ext cx="272043" cy="297063"/>
            <a:chOff x="4008135" y="4315968"/>
            <a:chExt cx="272043" cy="297063"/>
          </a:xfrm>
        </p:grpSpPr>
        <p:sp>
          <p:nvSpPr>
            <p:cNvPr id="104" name="Google Shape;104;p5"/>
            <p:cNvSpPr/>
            <p:nvPr/>
          </p:nvSpPr>
          <p:spPr>
            <a:xfrm>
              <a:off x="4015276" y="4341369"/>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txBox="1"/>
            <p:nvPr/>
          </p:nvSpPr>
          <p:spPr>
            <a:xfrm>
              <a:off x="4008135" y="431596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3</a:t>
              </a:r>
              <a:endParaRPr b="1" i="0" sz="1600" u="none" cap="none" strike="noStrike">
                <a:solidFill>
                  <a:srgbClr val="FFFFFF"/>
                </a:solidFill>
                <a:latin typeface="Calibri"/>
                <a:ea typeface="Calibri"/>
                <a:cs typeface="Calibri"/>
                <a:sym typeface="Calibri"/>
              </a:endParaRPr>
            </a:p>
          </p:txBody>
        </p:sp>
      </p:grpSp>
      <p:sp>
        <p:nvSpPr>
          <p:cNvPr id="106" name="Google Shape;106;p5"/>
          <p:cNvSpPr/>
          <p:nvPr/>
        </p:nvSpPr>
        <p:spPr>
          <a:xfrm>
            <a:off x="4011026" y="48532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txBox="1"/>
          <p:nvPr/>
        </p:nvSpPr>
        <p:spPr>
          <a:xfrm>
            <a:off x="3995419" y="4819341"/>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4</a:t>
            </a:r>
            <a:endParaRPr b="1" i="0" sz="1600" u="none" cap="none" strike="noStrike">
              <a:solidFill>
                <a:srgbClr val="FFFFFF"/>
              </a:solidFill>
              <a:latin typeface="Calibri"/>
              <a:ea typeface="Calibri"/>
              <a:cs typeface="Calibri"/>
              <a:sym typeface="Calibri"/>
            </a:endParaRPr>
          </a:p>
        </p:txBody>
      </p:sp>
      <p:grpSp>
        <p:nvGrpSpPr>
          <p:cNvPr id="108" name="Google Shape;108;p5"/>
          <p:cNvGrpSpPr/>
          <p:nvPr/>
        </p:nvGrpSpPr>
        <p:grpSpPr>
          <a:xfrm>
            <a:off x="4003885" y="5263658"/>
            <a:ext cx="272043" cy="297063"/>
            <a:chOff x="4008135" y="5125432"/>
            <a:chExt cx="272043" cy="297063"/>
          </a:xfrm>
        </p:grpSpPr>
        <p:sp>
          <p:nvSpPr>
            <p:cNvPr id="109" name="Google Shape;109;p5"/>
            <p:cNvSpPr/>
            <p:nvPr/>
          </p:nvSpPr>
          <p:spPr>
            <a:xfrm>
              <a:off x="4015276" y="5150833"/>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txBox="1"/>
            <p:nvPr/>
          </p:nvSpPr>
          <p:spPr>
            <a:xfrm>
              <a:off x="4008135" y="5125432"/>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5</a:t>
              </a:r>
              <a:endParaRPr b="1" i="0" sz="1600" u="none" cap="none" strike="noStrike">
                <a:solidFill>
                  <a:srgbClr val="FFFFFF"/>
                </a:solidFill>
                <a:latin typeface="Calibri"/>
                <a:ea typeface="Calibri"/>
                <a:cs typeface="Calibri"/>
                <a:sym typeface="Calibri"/>
              </a:endParaRPr>
            </a:p>
          </p:txBody>
        </p:sp>
      </p:grpSp>
      <p:grpSp>
        <p:nvGrpSpPr>
          <p:cNvPr id="111" name="Google Shape;111;p5"/>
          <p:cNvGrpSpPr/>
          <p:nvPr/>
        </p:nvGrpSpPr>
        <p:grpSpPr>
          <a:xfrm>
            <a:off x="3995419" y="5695272"/>
            <a:ext cx="280509" cy="297063"/>
            <a:chOff x="3999669" y="5530164"/>
            <a:chExt cx="280509" cy="297063"/>
          </a:xfrm>
        </p:grpSpPr>
        <p:sp>
          <p:nvSpPr>
            <p:cNvPr id="112" name="Google Shape;112;p5"/>
            <p:cNvSpPr/>
            <p:nvPr/>
          </p:nvSpPr>
          <p:spPr>
            <a:xfrm>
              <a:off x="4015276" y="555556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txBox="1"/>
            <p:nvPr/>
          </p:nvSpPr>
          <p:spPr>
            <a:xfrm>
              <a:off x="3999669" y="5530164"/>
              <a:ext cx="198770" cy="2553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6</a:t>
              </a:r>
              <a:endParaRPr b="1" i="0" sz="1600" u="none" cap="none" strike="noStrike">
                <a:solidFill>
                  <a:srgbClr val="FFFFFF"/>
                </a:solidFill>
                <a:latin typeface="Calibri"/>
                <a:ea typeface="Calibri"/>
                <a:cs typeface="Calibri"/>
                <a:sym typeface="Calibri"/>
              </a:endParaRPr>
            </a:p>
          </p:txBody>
        </p:sp>
      </p:grpSp>
      <p:grpSp>
        <p:nvGrpSpPr>
          <p:cNvPr id="114" name="Google Shape;114;p5"/>
          <p:cNvGrpSpPr/>
          <p:nvPr/>
        </p:nvGrpSpPr>
        <p:grpSpPr>
          <a:xfrm>
            <a:off x="4020829" y="6152479"/>
            <a:ext cx="280509" cy="297063"/>
            <a:chOff x="3999669" y="5530164"/>
            <a:chExt cx="280509" cy="297063"/>
          </a:xfrm>
        </p:grpSpPr>
        <p:sp>
          <p:nvSpPr>
            <p:cNvPr id="115" name="Google Shape;115;p5"/>
            <p:cNvSpPr/>
            <p:nvPr/>
          </p:nvSpPr>
          <p:spPr>
            <a:xfrm>
              <a:off x="4015276" y="555556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txBox="1"/>
            <p:nvPr/>
          </p:nvSpPr>
          <p:spPr>
            <a:xfrm>
              <a:off x="3999669" y="5530164"/>
              <a:ext cx="198770" cy="2553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7</a:t>
              </a:r>
              <a:endParaRPr b="1" i="0" sz="1600" u="none" cap="none" strike="noStrike">
                <a:solidFill>
                  <a:srgbClr val="FFFFFF"/>
                </a:solidFill>
                <a:latin typeface="Calibri"/>
                <a:ea typeface="Calibri"/>
                <a:cs typeface="Calibri"/>
                <a:sym typeface="Calibri"/>
              </a:endParaRPr>
            </a:p>
          </p:txBody>
        </p:sp>
      </p:grpSp>
      <p:sp>
        <p:nvSpPr>
          <p:cNvPr id="117" name="Google Shape;117;p5"/>
          <p:cNvSpPr/>
          <p:nvPr/>
        </p:nvSpPr>
        <p:spPr>
          <a:xfrm>
            <a:off x="4208462" y="2226949"/>
            <a:ext cx="5405437" cy="92845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4680"/>
              <a:buFont typeface="Calibri"/>
              <a:buNone/>
            </a:pPr>
            <a:r>
              <a:rPr b="0" i="0" lang="en-US" sz="2000" u="none" cap="none" strike="noStrike">
                <a:solidFill>
                  <a:srgbClr val="C73E32"/>
                </a:solidFill>
                <a:latin typeface="Calibri"/>
                <a:ea typeface="Calibri"/>
                <a:cs typeface="Calibri"/>
                <a:sym typeface="Calibri"/>
              </a:rPr>
              <a:t>PROYECTO DE INGENIERÍA: </a:t>
            </a:r>
            <a:br>
              <a:rPr b="0" i="0" lang="en-US" sz="2000" u="none" cap="none" strike="noStrike">
                <a:solidFill>
                  <a:srgbClr val="C73E32"/>
                </a:solidFill>
                <a:latin typeface="Calibri"/>
                <a:ea typeface="Calibri"/>
                <a:cs typeface="Calibri"/>
                <a:sym typeface="Calibri"/>
              </a:rPr>
            </a:br>
            <a:r>
              <a:rPr b="0" i="0" lang="en-US" sz="2000" u="none" cap="none" strike="noStrike">
                <a:solidFill>
                  <a:srgbClr val="C73E32"/>
                </a:solidFill>
                <a:latin typeface="Calibri"/>
                <a:ea typeface="Calibri"/>
                <a:cs typeface="Calibri"/>
                <a:sym typeface="Calibri"/>
              </a:rPr>
              <a:t>EJECUCIÓN, INSTALACIÓN DE EQUIPOS DE </a:t>
            </a:r>
            <a:br>
              <a:rPr b="0" i="0" lang="en-US" sz="2000" u="none" cap="none" strike="noStrike">
                <a:solidFill>
                  <a:srgbClr val="C73E32"/>
                </a:solidFill>
                <a:latin typeface="Calibri"/>
                <a:ea typeface="Calibri"/>
                <a:cs typeface="Calibri"/>
                <a:sym typeface="Calibri"/>
              </a:rPr>
            </a:br>
            <a:r>
              <a:rPr b="0" i="0" lang="en-US" sz="2000" u="none" cap="none" strike="noStrike">
                <a:solidFill>
                  <a:srgbClr val="C73E32"/>
                </a:solidFill>
                <a:latin typeface="Calibri"/>
                <a:ea typeface="Calibri"/>
                <a:cs typeface="Calibri"/>
                <a:sym typeface="Calibri"/>
              </a:rPr>
              <a:t>FUERZA MOTRIZ Y EQUIPOS DE CALEFACCIÓN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p:nvPr/>
        </p:nvSpPr>
        <p:spPr>
          <a:xfrm>
            <a:off x="464463" y="2555714"/>
            <a:ext cx="5146719" cy="3057686"/>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24" name="Google Shape;124;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25" name="Google Shape;125;p3"/>
          <p:cNvSpPr txBox="1"/>
          <p:nvPr/>
        </p:nvSpPr>
        <p:spPr>
          <a:xfrm>
            <a:off x="43853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4</a:t>
            </a:r>
            <a:endParaRPr b="0" i="0" sz="5000" u="none" cap="none" strike="noStrike">
              <a:solidFill>
                <a:srgbClr val="8EB99F"/>
              </a:solidFill>
              <a:latin typeface="Calibri"/>
              <a:ea typeface="Calibri"/>
              <a:cs typeface="Calibri"/>
              <a:sym typeface="Calibri"/>
            </a:endParaRPr>
          </a:p>
        </p:txBody>
      </p:sp>
      <p:sp>
        <p:nvSpPr>
          <p:cNvPr id="126" name="Google Shape;126;p3"/>
          <p:cNvSpPr txBox="1"/>
          <p:nvPr/>
        </p:nvSpPr>
        <p:spPr>
          <a:xfrm>
            <a:off x="4495967" y="1702736"/>
            <a:ext cx="4051133" cy="106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2400" u="none" cap="none" strike="noStrike">
              <a:solidFill>
                <a:srgbClr val="29754D"/>
              </a:solidFill>
              <a:latin typeface="Calibri"/>
              <a:ea typeface="Calibri"/>
              <a:cs typeface="Calibri"/>
              <a:sym typeface="Calibri"/>
            </a:endParaRPr>
          </a:p>
        </p:txBody>
      </p:sp>
      <p:sp>
        <p:nvSpPr>
          <p:cNvPr id="127" name="Google Shape;127;p3"/>
          <p:cNvSpPr/>
          <p:nvPr/>
        </p:nvSpPr>
        <p:spPr>
          <a:xfrm>
            <a:off x="695778" y="2865438"/>
            <a:ext cx="4625522" cy="271048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4680"/>
              <a:buFont typeface="Calibri"/>
              <a:buNone/>
            </a:pPr>
            <a:r>
              <a:rPr b="1" i="0" lang="en-US" sz="2200" u="none" cap="none" strike="noStrike">
                <a:solidFill>
                  <a:srgbClr val="29754D"/>
                </a:solidFill>
                <a:latin typeface="Calibri"/>
                <a:ea typeface="Calibri"/>
                <a:cs typeface="Calibri"/>
                <a:sym typeface="Calibri"/>
              </a:rPr>
              <a:t>PROYECTO DE INGENIERÍA: </a:t>
            </a:r>
            <a:br>
              <a:rPr b="1" i="0" lang="en-US" sz="2200" u="none" cap="none" strike="noStrike">
                <a:solidFill>
                  <a:srgbClr val="29754D"/>
                </a:solidFill>
                <a:latin typeface="Calibri"/>
                <a:ea typeface="Calibri"/>
                <a:cs typeface="Calibri"/>
                <a:sym typeface="Calibri"/>
              </a:rPr>
            </a:br>
            <a:r>
              <a:rPr b="1" i="0" lang="en-US" sz="2200" u="none" cap="none" strike="noStrike">
                <a:solidFill>
                  <a:srgbClr val="29754D"/>
                </a:solidFill>
                <a:latin typeface="Calibri"/>
                <a:ea typeface="Calibri"/>
                <a:cs typeface="Calibri"/>
                <a:sym typeface="Calibri"/>
              </a:rPr>
              <a:t>EJECUCIÓN, INSTALACIÓN DE EQUIPOS DE FUERZA MOTRIZ Y EQUIPOS DE CALEFACCIÓN</a:t>
            </a:r>
            <a:endParaRPr/>
          </a:p>
          <a:p>
            <a:pPr indent="0" lvl="0" marL="0" marR="0" rtl="0" algn="l">
              <a:lnSpc>
                <a:spcPct val="120000"/>
              </a:lnSpc>
              <a:spcBef>
                <a:spcPts val="0"/>
              </a:spcBef>
              <a:spcAft>
                <a:spcPts val="0"/>
              </a:spcAft>
              <a:buNone/>
            </a:pPr>
            <a:r>
              <a:t/>
            </a:r>
            <a:endParaRPr b="1" i="0" sz="2000" u="none" cap="none" strike="noStrike">
              <a:solidFill>
                <a:srgbClr val="29754D"/>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800" u="none" cap="none" strike="noStrike">
                <a:solidFill>
                  <a:srgbClr val="000000"/>
                </a:solidFill>
                <a:latin typeface="Calibri"/>
                <a:ea typeface="Calibri"/>
                <a:cs typeface="Calibri"/>
                <a:sym typeface="Calibri"/>
              </a:rPr>
              <a:t>¡Ahora veamos cómo lo que ya has aprendido refuerza y mejora lo que estás a punto de aprender!</a:t>
            </a:r>
            <a:endParaRPr b="1" i="0" sz="1800" u="none" cap="none" strike="noStrike">
              <a:solidFill>
                <a:srgbClr val="29754D"/>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2000" u="none" cap="none" strike="noStrike">
                <a:solidFill>
                  <a:srgbClr val="29754D"/>
                </a:solidFill>
                <a:latin typeface="Calibri"/>
                <a:ea typeface="Calibri"/>
                <a:cs typeface="Calibri"/>
                <a:sym typeface="Calibri"/>
              </a:rPr>
              <a:t> </a:t>
            </a:r>
            <a:endParaRPr/>
          </a:p>
        </p:txBody>
      </p:sp>
      <p:sp>
        <p:nvSpPr>
          <p:cNvPr id="128" name="Google Shape;128;p3"/>
          <p:cNvSpPr txBox="1"/>
          <p:nvPr/>
        </p:nvSpPr>
        <p:spPr>
          <a:xfrm>
            <a:off x="1260954" y="1599671"/>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sp>
        <p:nvSpPr>
          <p:cNvPr id="129" name="Google Shape;129;p3"/>
          <p:cNvSpPr txBox="1"/>
          <p:nvPr/>
        </p:nvSpPr>
        <p:spPr>
          <a:xfrm>
            <a:off x="4280067" y="1740836"/>
            <a:ext cx="4343233" cy="106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2400" u="none" cap="none" strike="noStrike">
              <a:solidFill>
                <a:srgbClr val="29754D"/>
              </a:solidFill>
              <a:latin typeface="Calibri"/>
              <a:ea typeface="Calibri"/>
              <a:cs typeface="Calibri"/>
              <a:sym typeface="Calibri"/>
            </a:endParaRPr>
          </a:p>
        </p:txBody>
      </p:sp>
      <p:sp>
        <p:nvSpPr>
          <p:cNvPr id="130" name="Google Shape;130;p3"/>
          <p:cNvSpPr txBox="1"/>
          <p:nvPr/>
        </p:nvSpPr>
        <p:spPr>
          <a:xfrm>
            <a:off x="5672138" y="6429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pic>
        <p:nvPicPr>
          <p:cNvPr id="131" name="Google Shape;131;p3"/>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9"/>
          <p:cNvSpPr/>
          <p:nvPr/>
        </p:nvSpPr>
        <p:spPr>
          <a:xfrm>
            <a:off x="558800" y="2679700"/>
            <a:ext cx="6527800" cy="36703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7" name="Google Shape;137;p39"/>
          <p:cNvSpPr txBox="1"/>
          <p:nvPr/>
        </p:nvSpPr>
        <p:spPr>
          <a:xfrm>
            <a:off x="842355" y="2935834"/>
            <a:ext cx="6096607" cy="302046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2800" u="none" cap="none" strike="noStrike">
                <a:solidFill>
                  <a:srgbClr val="C73E32"/>
                </a:solidFill>
                <a:latin typeface="Calibri"/>
                <a:ea typeface="Calibri"/>
                <a:cs typeface="Calibri"/>
                <a:sym typeface="Calibri"/>
              </a:rPr>
              <a:t>MÉTODO DE PROYECTOS</a:t>
            </a:r>
            <a:endParaRPr b="1" i="0" sz="2800" u="none" cap="none" strike="noStrike">
              <a:solidFill>
                <a:srgbClr val="C73E32"/>
              </a:solidFill>
              <a:latin typeface="Calibri"/>
              <a:ea typeface="Calibri"/>
              <a:cs typeface="Calibri"/>
              <a:sym typeface="Calibri"/>
            </a:endParaRPr>
          </a:p>
          <a:p>
            <a:pPr indent="0" lvl="0" marL="0" marR="0" rtl="0" algn="l">
              <a:lnSpc>
                <a:spcPct val="90000"/>
              </a:lnSpc>
              <a:spcBef>
                <a:spcPts val="2275"/>
              </a:spcBef>
              <a:spcAft>
                <a:spcPts val="0"/>
              </a:spcAft>
              <a:buNone/>
            </a:pPr>
            <a:r>
              <a:rPr b="0" i="0" lang="en-US" sz="2000" u="none" cap="none" strike="noStrike">
                <a:solidFill>
                  <a:srgbClr val="0C0C0C"/>
                </a:solidFill>
                <a:latin typeface="Calibri"/>
                <a:ea typeface="Calibri"/>
                <a:cs typeface="Calibri"/>
                <a:sym typeface="Calibri"/>
              </a:rPr>
              <a:t>Se distinguen 4 fases: </a:t>
            </a:r>
            <a:endParaRPr/>
          </a:p>
          <a:p>
            <a:pPr indent="0" lvl="0" marL="0" marR="0" rtl="0" algn="l">
              <a:lnSpc>
                <a:spcPct val="50000"/>
              </a:lnSpc>
              <a:spcBef>
                <a:spcPts val="0"/>
              </a:spcBef>
              <a:spcAft>
                <a:spcPts val="0"/>
              </a:spcAft>
              <a:buNone/>
            </a:pPr>
            <a:r>
              <a:t/>
            </a:r>
            <a:endParaRPr b="0" i="0" sz="2000" u="none" cap="none" strike="noStrike">
              <a:solidFill>
                <a:srgbClr val="0C0C0C"/>
              </a:solidFill>
              <a:latin typeface="Calibri"/>
              <a:ea typeface="Calibri"/>
              <a:cs typeface="Calibri"/>
              <a:sym typeface="Calibri"/>
            </a:endParaRPr>
          </a:p>
          <a:p>
            <a:pPr indent="-176400" lvl="0" marL="176400" marR="0" rtl="0" algn="l">
              <a:lnSpc>
                <a:spcPct val="130000"/>
              </a:lnSpc>
              <a:spcBef>
                <a:spcPts val="630"/>
              </a:spcBef>
              <a:spcAft>
                <a:spcPts val="0"/>
              </a:spcAft>
              <a:buClr>
                <a:srgbClr val="29754D"/>
              </a:buClr>
              <a:buSzPts val="2000"/>
              <a:buFont typeface="Arial"/>
              <a:buChar char="•"/>
            </a:pPr>
            <a:r>
              <a:rPr b="0" i="0" lang="en-US" sz="2000" u="none" cap="none" strike="noStrike">
                <a:solidFill>
                  <a:srgbClr val="0C0C0C"/>
                </a:solidFill>
                <a:latin typeface="Calibri"/>
                <a:ea typeface="Calibri"/>
                <a:cs typeface="Calibri"/>
                <a:sym typeface="Calibri"/>
              </a:rPr>
              <a:t>Diagnóstico</a:t>
            </a:r>
            <a:endParaRPr b="0" i="0" sz="2000" u="none" cap="none" strike="noStrike">
              <a:solidFill>
                <a:srgbClr val="0C0C0C"/>
              </a:solidFill>
              <a:latin typeface="Calibri"/>
              <a:ea typeface="Calibri"/>
              <a:cs typeface="Calibri"/>
              <a:sym typeface="Calibri"/>
            </a:endParaRPr>
          </a:p>
          <a:p>
            <a:pPr indent="-176400" lvl="0" marL="176400" marR="0" rtl="0" algn="l">
              <a:lnSpc>
                <a:spcPct val="130000"/>
              </a:lnSpc>
              <a:spcBef>
                <a:spcPts val="630"/>
              </a:spcBef>
              <a:spcAft>
                <a:spcPts val="0"/>
              </a:spcAft>
              <a:buClr>
                <a:srgbClr val="29754D"/>
              </a:buClr>
              <a:buSzPts val="2000"/>
              <a:buFont typeface="Arial"/>
              <a:buChar char="•"/>
            </a:pPr>
            <a:r>
              <a:rPr b="1" i="0" lang="en-US" sz="2000" u="none" cap="none" strike="noStrike">
                <a:solidFill>
                  <a:srgbClr val="0C0C0C"/>
                </a:solidFill>
                <a:latin typeface="Calibri"/>
                <a:ea typeface="Calibri"/>
                <a:cs typeface="Calibri"/>
                <a:sym typeface="Calibri"/>
              </a:rPr>
              <a:t>Plan de trabajo</a:t>
            </a:r>
            <a:endParaRPr b="1" i="0" sz="2000" u="none" cap="none" strike="noStrike">
              <a:solidFill>
                <a:srgbClr val="0C0C0C"/>
              </a:solidFill>
              <a:latin typeface="Calibri"/>
              <a:ea typeface="Calibri"/>
              <a:cs typeface="Calibri"/>
              <a:sym typeface="Calibri"/>
            </a:endParaRPr>
          </a:p>
          <a:p>
            <a:pPr indent="-176400" lvl="0" marL="176400" marR="0" rtl="0" algn="l">
              <a:lnSpc>
                <a:spcPct val="130000"/>
              </a:lnSpc>
              <a:spcBef>
                <a:spcPts val="630"/>
              </a:spcBef>
              <a:spcAft>
                <a:spcPts val="0"/>
              </a:spcAft>
              <a:buClr>
                <a:srgbClr val="29754D"/>
              </a:buClr>
              <a:buSzPts val="2000"/>
              <a:buFont typeface="Arial"/>
              <a:buChar char="•"/>
            </a:pPr>
            <a:r>
              <a:rPr b="0" i="0" lang="en-US" sz="2000" u="none" cap="none" strike="noStrike">
                <a:solidFill>
                  <a:srgbClr val="0C0C0C"/>
                </a:solidFill>
                <a:latin typeface="Calibri"/>
                <a:ea typeface="Calibri"/>
                <a:cs typeface="Calibri"/>
                <a:sym typeface="Calibri"/>
              </a:rPr>
              <a:t>Informe ( memoria explicativa)</a:t>
            </a:r>
            <a:endParaRPr/>
          </a:p>
          <a:p>
            <a:pPr indent="-176400" lvl="0" marL="176400" marR="0" rtl="0" algn="l">
              <a:lnSpc>
                <a:spcPct val="130000"/>
              </a:lnSpc>
              <a:spcBef>
                <a:spcPts val="630"/>
              </a:spcBef>
              <a:spcAft>
                <a:spcPts val="0"/>
              </a:spcAft>
              <a:buClr>
                <a:srgbClr val="29754D"/>
              </a:buClr>
              <a:buSzPts val="2000"/>
              <a:buFont typeface="Arial"/>
              <a:buChar char="•"/>
            </a:pPr>
            <a:r>
              <a:rPr b="0" i="0" lang="en-US" sz="2000" u="none" cap="none" strike="noStrike">
                <a:solidFill>
                  <a:srgbClr val="0C0C0C"/>
                </a:solidFill>
                <a:latin typeface="Calibri"/>
                <a:ea typeface="Calibri"/>
                <a:cs typeface="Calibri"/>
                <a:sym typeface="Calibri"/>
              </a:rPr>
              <a:t>Evaluación</a:t>
            </a:r>
            <a:endParaRPr b="0" i="0" sz="2000" u="none" cap="none" strike="noStrike">
              <a:solidFill>
                <a:srgbClr val="0C0C0C"/>
              </a:solidFill>
              <a:latin typeface="Calibri"/>
              <a:ea typeface="Calibri"/>
              <a:cs typeface="Calibri"/>
              <a:sym typeface="Calibri"/>
            </a:endParaRPr>
          </a:p>
        </p:txBody>
      </p:sp>
      <p:sp>
        <p:nvSpPr>
          <p:cNvPr id="138" name="Google Shape;138;p39"/>
          <p:cNvSpPr/>
          <p:nvPr/>
        </p:nvSpPr>
        <p:spPr>
          <a:xfrm>
            <a:off x="447681" y="1303286"/>
            <a:ext cx="9030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METODOLOGÍA ACTIVA</a:t>
            </a:r>
            <a:endParaRPr/>
          </a:p>
        </p:txBody>
      </p:sp>
      <p:sp>
        <p:nvSpPr>
          <p:cNvPr id="139" name="Google Shape;139;p39"/>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40" name="Google Shape;140;p39"/>
          <p:cNvSpPr/>
          <p:nvPr/>
        </p:nvSpPr>
        <p:spPr>
          <a:xfrm rot="10800000">
            <a:off x="2819400" y="4622800"/>
            <a:ext cx="3797300" cy="533400"/>
          </a:xfrm>
          <a:prstGeom prst="homePlate">
            <a:avLst>
              <a:gd fmla="val 50000" name="adj"/>
            </a:avLst>
          </a:prstGeom>
          <a:solidFill>
            <a:srgbClr val="8EB99F">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1" name="Google Shape;141;p39"/>
          <p:cNvSpPr/>
          <p:nvPr/>
        </p:nvSpPr>
        <p:spPr>
          <a:xfrm>
            <a:off x="3238104" y="4667350"/>
            <a:ext cx="181622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29754D"/>
                </a:solidFill>
                <a:latin typeface="Calibri"/>
                <a:ea typeface="Calibri"/>
                <a:cs typeface="Calibri"/>
                <a:sym typeface="Calibri"/>
              </a:rPr>
              <a:t>AQUÍ ESTAMOS</a:t>
            </a:r>
            <a:endParaRPr b="0" i="0" sz="2000" u="none" cap="none" strike="noStrike">
              <a:solidFill>
                <a:srgbClr val="29754D"/>
              </a:solidFill>
              <a:latin typeface="Arial"/>
              <a:ea typeface="Arial"/>
              <a:cs typeface="Arial"/>
              <a:sym typeface="Arial"/>
            </a:endParaRPr>
          </a:p>
        </p:txBody>
      </p:sp>
      <p:pic>
        <p:nvPicPr>
          <p:cNvPr id="142" name="Google Shape;142;p39"/>
          <p:cNvPicPr preferRelativeResize="0"/>
          <p:nvPr/>
        </p:nvPicPr>
        <p:blipFill rotWithShape="1">
          <a:blip r:embed="rId3">
            <a:alphaModFix/>
          </a:blip>
          <a:srcRect b="0" l="0" r="0" t="0"/>
          <a:stretch/>
        </p:blipFill>
        <p:spPr>
          <a:xfrm>
            <a:off x="6487106" y="2311399"/>
            <a:ext cx="1751820" cy="31172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0"/>
          <p:cNvSpPr/>
          <p:nvPr/>
        </p:nvSpPr>
        <p:spPr>
          <a:xfrm>
            <a:off x="533401" y="2447976"/>
            <a:ext cx="7264400" cy="3965523"/>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48" name="Google Shape;148;p40"/>
          <p:cNvPicPr preferRelativeResize="0"/>
          <p:nvPr/>
        </p:nvPicPr>
        <p:blipFill rotWithShape="1">
          <a:blip r:embed="rId3">
            <a:alphaModFix/>
          </a:blip>
          <a:srcRect b="0" l="0" r="0" t="0"/>
          <a:stretch/>
        </p:blipFill>
        <p:spPr>
          <a:xfrm>
            <a:off x="7007544" y="2975088"/>
            <a:ext cx="2786491" cy="3823797"/>
          </a:xfrm>
          <a:prstGeom prst="rect">
            <a:avLst/>
          </a:prstGeom>
          <a:noFill/>
          <a:ln>
            <a:noFill/>
          </a:ln>
        </p:spPr>
      </p:pic>
      <p:sp>
        <p:nvSpPr>
          <p:cNvPr id="149" name="Google Shape;149;p40"/>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50" name="Google Shape;150;p40"/>
          <p:cNvSpPr txBox="1"/>
          <p:nvPr/>
        </p:nvSpPr>
        <p:spPr>
          <a:xfrm>
            <a:off x="6395719" y="1442355"/>
            <a:ext cx="8638904" cy="4411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51" name="Google Shape;151;p40"/>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52" name="Google Shape;152;p40"/>
          <p:cNvSpPr/>
          <p:nvPr/>
        </p:nvSpPr>
        <p:spPr>
          <a:xfrm>
            <a:off x="447681" y="1303286"/>
            <a:ext cx="9030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MÉTODO DE PROYECTOS</a:t>
            </a:r>
            <a:endParaRPr/>
          </a:p>
        </p:txBody>
      </p:sp>
      <p:sp>
        <p:nvSpPr>
          <p:cNvPr id="153" name="Google Shape;153;p40"/>
          <p:cNvSpPr/>
          <p:nvPr/>
        </p:nvSpPr>
        <p:spPr>
          <a:xfrm>
            <a:off x="817562" y="2698880"/>
            <a:ext cx="6218238" cy="4049827"/>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chemeClr val="dk1"/>
              </a:buClr>
              <a:buSzPts val="2000"/>
              <a:buFont typeface="Arial"/>
              <a:buChar char="•"/>
            </a:pPr>
            <a:r>
              <a:rPr b="0" i="0" lang="en-US" sz="1800" u="none" cap="none" strike="noStrike">
                <a:solidFill>
                  <a:srgbClr val="000000"/>
                </a:solidFill>
                <a:latin typeface="Calibri"/>
                <a:ea typeface="Calibri"/>
                <a:cs typeface="Calibri"/>
                <a:sym typeface="Calibri"/>
              </a:rPr>
              <a:t>Esta metodología de trabajo se enfoca en los </a:t>
            </a:r>
            <a:r>
              <a:rPr b="1" i="0" lang="en-US" sz="1800" u="none" cap="none" strike="noStrike">
                <a:solidFill>
                  <a:srgbClr val="000000"/>
                </a:solidFill>
                <a:latin typeface="Calibri"/>
                <a:ea typeface="Calibri"/>
                <a:cs typeface="Calibri"/>
                <a:sym typeface="Calibri"/>
              </a:rPr>
              <a:t>trabajos grupales y colaborativos</a:t>
            </a:r>
            <a:r>
              <a:rPr b="0" i="0" lang="en-US" sz="1800" u="none" cap="none" strike="noStrike">
                <a:solidFill>
                  <a:srgbClr val="000000"/>
                </a:solidFill>
                <a:latin typeface="Calibri"/>
                <a:ea typeface="Calibri"/>
                <a:cs typeface="Calibri"/>
                <a:sym typeface="Calibri"/>
              </a:rPr>
              <a:t>, en consecuencia con cada una de sus fases: Diagnostico, diseño, ejecución y evaluación para la toma de decisión que den origen al desarrollo de un proyecto de instalaciones eléctricas. En esta actividad se considerará la ejecución del proyecto de instalaciones eléctricas industriales. Para lo anterior se entregarán recursos de aprendizajes que permitan desarrollar la actividad.</a:t>
            </a:r>
            <a:endParaRPr/>
          </a:p>
          <a:p>
            <a:pPr indent="-176400" lvl="0" marL="176400" marR="0" rtl="0" algn="l">
              <a:lnSpc>
                <a:spcPct val="100000"/>
              </a:lnSpc>
              <a:spcBef>
                <a:spcPts val="1000"/>
              </a:spcBef>
              <a:spcAft>
                <a:spcPts val="0"/>
              </a:spcAft>
              <a:buClr>
                <a:schemeClr val="dk1"/>
              </a:buClr>
              <a:buSzPts val="2000"/>
              <a:buFont typeface="Arial"/>
              <a:buChar char="•"/>
            </a:pPr>
            <a:r>
              <a:rPr b="0" i="0" lang="en-US" sz="1800" u="none" cap="none" strike="noStrike">
                <a:solidFill>
                  <a:srgbClr val="000000"/>
                </a:solidFill>
                <a:latin typeface="Calibri"/>
                <a:ea typeface="Calibri"/>
                <a:cs typeface="Calibri"/>
                <a:sym typeface="Calibri"/>
              </a:rPr>
              <a:t>La etapa de ejecución permite que las cosas pasen, por lo que se  busca concientizar en las buenas prácticas (sujetas a la norma) y un eficiente uso de los recursos (materiales) siempre de la mano de la seguridad y prudencia en el riesgo eléctrico.  </a:t>
            </a:r>
            <a:endParaRPr/>
          </a:p>
          <a:p>
            <a:pPr indent="-49400" lvl="0" marL="176400" marR="0" rtl="0" algn="l">
              <a:lnSpc>
                <a:spcPct val="110000"/>
              </a:lnSpc>
              <a:spcBef>
                <a:spcPts val="1600"/>
              </a:spcBef>
              <a:spcAft>
                <a:spcPts val="0"/>
              </a:spcAft>
              <a:buClr>
                <a:schemeClr val="dk1"/>
              </a:buClr>
              <a:buSzPts val="20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41"/>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59" name="Google Shape;159;p41"/>
          <p:cNvSpPr txBox="1"/>
          <p:nvPr/>
        </p:nvSpPr>
        <p:spPr>
          <a:xfrm>
            <a:off x="6395719" y="1442355"/>
            <a:ext cx="8638904" cy="4411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60" name="Google Shape;160;p41"/>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61" name="Google Shape;161;p41"/>
          <p:cNvSpPr/>
          <p:nvPr/>
        </p:nvSpPr>
        <p:spPr>
          <a:xfrm>
            <a:off x="447681" y="1303286"/>
            <a:ext cx="9030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INSTALACIONES ELÉCTRICAS</a:t>
            </a:r>
            <a:endParaRPr/>
          </a:p>
        </p:txBody>
      </p:sp>
      <p:sp>
        <p:nvSpPr>
          <p:cNvPr id="162" name="Google Shape;162;p41"/>
          <p:cNvSpPr/>
          <p:nvPr/>
        </p:nvSpPr>
        <p:spPr>
          <a:xfrm>
            <a:off x="817562" y="2762380"/>
            <a:ext cx="5672138" cy="295773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900" u="none" cap="none" strike="noStrike">
                <a:solidFill>
                  <a:srgbClr val="000000"/>
                </a:solidFill>
                <a:latin typeface="Calibri"/>
                <a:ea typeface="Calibri"/>
                <a:cs typeface="Calibri"/>
                <a:sym typeface="Calibri"/>
              </a:rPr>
              <a:t>Considerando los aspectos de instalaciones ya conocidos, como son:</a:t>
            </a:r>
            <a:endParaRPr/>
          </a:p>
          <a:p>
            <a:pPr indent="-228600" lvl="0" marL="228600" marR="0" rtl="0" algn="l">
              <a:lnSpc>
                <a:spcPct val="90000"/>
              </a:lnSpc>
              <a:spcBef>
                <a:spcPts val="1000"/>
              </a:spcBef>
              <a:spcAft>
                <a:spcPts val="0"/>
              </a:spcAft>
              <a:buClr>
                <a:srgbClr val="000000"/>
              </a:buClr>
              <a:buSzPts val="2000"/>
              <a:buFont typeface="Arial"/>
              <a:buChar char="•"/>
            </a:pPr>
            <a:r>
              <a:rPr b="0" i="0" lang="en-US" sz="1900" u="none" cap="none" strike="noStrike">
                <a:solidFill>
                  <a:srgbClr val="000000"/>
                </a:solidFill>
                <a:latin typeface="Calibri"/>
                <a:ea typeface="Calibri"/>
                <a:cs typeface="Calibri"/>
                <a:sym typeface="Calibri"/>
              </a:rPr>
              <a:t>Conductores, sección de conductores y empalmes</a:t>
            </a:r>
            <a:endParaRPr/>
          </a:p>
          <a:p>
            <a:pPr indent="-228600" lvl="0" marL="228600" marR="0" rtl="0" algn="l">
              <a:lnSpc>
                <a:spcPct val="90000"/>
              </a:lnSpc>
              <a:spcBef>
                <a:spcPts val="1000"/>
              </a:spcBef>
              <a:spcAft>
                <a:spcPts val="0"/>
              </a:spcAft>
              <a:buClr>
                <a:srgbClr val="000000"/>
              </a:buClr>
              <a:buSzPts val="2000"/>
              <a:buFont typeface="Arial"/>
              <a:buChar char="•"/>
            </a:pPr>
            <a:r>
              <a:rPr b="0" i="0" lang="en-US" sz="1900" u="none" cap="none" strike="noStrike">
                <a:solidFill>
                  <a:srgbClr val="000000"/>
                </a:solidFill>
                <a:latin typeface="Calibri"/>
                <a:ea typeface="Calibri"/>
                <a:cs typeface="Calibri"/>
                <a:sym typeface="Calibri"/>
              </a:rPr>
              <a:t>Canalización, ductos y cajas de derivación.</a:t>
            </a:r>
            <a:endParaRPr/>
          </a:p>
          <a:p>
            <a:pPr indent="-228600" lvl="0" marL="228600" marR="0" rtl="0" algn="l">
              <a:lnSpc>
                <a:spcPct val="90000"/>
              </a:lnSpc>
              <a:spcBef>
                <a:spcPts val="1000"/>
              </a:spcBef>
              <a:spcAft>
                <a:spcPts val="0"/>
              </a:spcAft>
              <a:buClr>
                <a:srgbClr val="000000"/>
              </a:buClr>
              <a:buSzPts val="2000"/>
              <a:buFont typeface="Arial"/>
              <a:buChar char="•"/>
            </a:pPr>
            <a:r>
              <a:rPr b="0" i="0" lang="en-US" sz="1900" u="none" cap="none" strike="noStrike">
                <a:solidFill>
                  <a:srgbClr val="000000"/>
                </a:solidFill>
                <a:latin typeface="Calibri"/>
                <a:ea typeface="Calibri"/>
                <a:cs typeface="Calibri"/>
                <a:sym typeface="Calibri"/>
              </a:rPr>
              <a:t>Protecciones eléctricas y tableros</a:t>
            </a:r>
            <a:endParaRPr/>
          </a:p>
          <a:p>
            <a:pPr indent="-228600" lvl="0" marL="228600" marR="0" rtl="0" algn="l">
              <a:lnSpc>
                <a:spcPct val="90000"/>
              </a:lnSpc>
              <a:spcBef>
                <a:spcPts val="1000"/>
              </a:spcBef>
              <a:spcAft>
                <a:spcPts val="0"/>
              </a:spcAft>
              <a:buClr>
                <a:srgbClr val="000000"/>
              </a:buClr>
              <a:buSzPts val="2000"/>
              <a:buFont typeface="Arial"/>
              <a:buChar char="•"/>
            </a:pPr>
            <a:r>
              <a:rPr b="0" i="0" lang="en-US" sz="1900" u="none" cap="none" strike="noStrike">
                <a:solidFill>
                  <a:srgbClr val="000000"/>
                </a:solidFill>
                <a:latin typeface="Calibri"/>
                <a:ea typeface="Calibri"/>
                <a:cs typeface="Calibri"/>
                <a:sym typeface="Calibri"/>
              </a:rPr>
              <a:t>Accionamiento de máquinas</a:t>
            </a:r>
            <a:endParaRPr/>
          </a:p>
          <a:p>
            <a:pPr indent="-228600" lvl="0" marL="228600" marR="0" rtl="0" algn="l">
              <a:lnSpc>
                <a:spcPct val="90000"/>
              </a:lnSpc>
              <a:spcBef>
                <a:spcPts val="1000"/>
              </a:spcBef>
              <a:spcAft>
                <a:spcPts val="0"/>
              </a:spcAft>
              <a:buClr>
                <a:srgbClr val="000000"/>
              </a:buClr>
              <a:buSzPts val="2000"/>
              <a:buFont typeface="Arial"/>
              <a:buChar char="•"/>
            </a:pPr>
            <a:r>
              <a:rPr b="0" i="0" lang="en-US" sz="1900" u="none" cap="none" strike="noStrike">
                <a:solidFill>
                  <a:srgbClr val="000000"/>
                </a:solidFill>
                <a:latin typeface="Calibri"/>
                <a:ea typeface="Calibri"/>
                <a:cs typeface="Calibri"/>
                <a:sym typeface="Calibri"/>
              </a:rPr>
              <a:t>Montaje de equipos</a:t>
            </a:r>
            <a:endParaRPr/>
          </a:p>
          <a:p>
            <a:pPr indent="-49400" lvl="0" marL="176400" marR="0" rtl="0" algn="l">
              <a:lnSpc>
                <a:spcPct val="110000"/>
              </a:lnSpc>
              <a:spcBef>
                <a:spcPts val="1600"/>
              </a:spcBef>
              <a:spcAft>
                <a:spcPts val="0"/>
              </a:spcAft>
              <a:buClr>
                <a:schemeClr val="dk1"/>
              </a:buClr>
              <a:buSzPts val="20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41"/>
          <p:cNvSpPr/>
          <p:nvPr/>
        </p:nvSpPr>
        <p:spPr>
          <a:xfrm>
            <a:off x="508000" y="2346377"/>
            <a:ext cx="6654800" cy="3482923"/>
          </a:xfrm>
          <a:prstGeom prst="roundRect">
            <a:avLst>
              <a:gd fmla="val 54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4" name="Google Shape;164;p41"/>
          <p:cNvPicPr preferRelativeResize="0"/>
          <p:nvPr/>
        </p:nvPicPr>
        <p:blipFill rotWithShape="1">
          <a:blip r:embed="rId3">
            <a:alphaModFix/>
          </a:blip>
          <a:srcRect b="0" l="0" r="0" t="0"/>
          <a:stretch/>
        </p:blipFill>
        <p:spPr>
          <a:xfrm>
            <a:off x="6975768" y="2315697"/>
            <a:ext cx="436880" cy="416560"/>
          </a:xfrm>
          <a:prstGeom prst="rect">
            <a:avLst/>
          </a:prstGeom>
          <a:noFill/>
          <a:ln>
            <a:noFill/>
          </a:ln>
        </p:spPr>
      </p:pic>
      <p:pic>
        <p:nvPicPr>
          <p:cNvPr id="165" name="Google Shape;165;p41"/>
          <p:cNvPicPr preferRelativeResize="0"/>
          <p:nvPr/>
        </p:nvPicPr>
        <p:blipFill rotWithShape="1">
          <a:blip r:embed="rId4">
            <a:alphaModFix/>
          </a:blip>
          <a:srcRect b="0" l="0" r="0" t="0"/>
          <a:stretch/>
        </p:blipFill>
        <p:spPr>
          <a:xfrm>
            <a:off x="6588706" y="2780233"/>
            <a:ext cx="1681047" cy="2991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2"/>
          <p:cNvSpPr/>
          <p:nvPr/>
        </p:nvSpPr>
        <p:spPr>
          <a:xfrm>
            <a:off x="7048500" y="4279900"/>
            <a:ext cx="1727200" cy="2565400"/>
          </a:xfrm>
          <a:prstGeom prst="roundRect">
            <a:avLst>
              <a:gd fmla="val 545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1" name="Google Shape;171;p42"/>
          <p:cNvSpPr/>
          <p:nvPr/>
        </p:nvSpPr>
        <p:spPr>
          <a:xfrm>
            <a:off x="482600" y="4279900"/>
            <a:ext cx="6311900" cy="2565400"/>
          </a:xfrm>
          <a:prstGeom prst="roundRect">
            <a:avLst>
              <a:gd fmla="val 545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2" name="Google Shape;172;p42"/>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73" name="Google Shape;173;p42"/>
          <p:cNvSpPr txBox="1"/>
          <p:nvPr/>
        </p:nvSpPr>
        <p:spPr>
          <a:xfrm>
            <a:off x="6395719" y="1442355"/>
            <a:ext cx="8638904" cy="4411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74" name="Google Shape;174;p42"/>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75" name="Google Shape;175;p42"/>
          <p:cNvSpPr/>
          <p:nvPr/>
        </p:nvSpPr>
        <p:spPr>
          <a:xfrm>
            <a:off x="447681" y="1303286"/>
            <a:ext cx="9030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29754D"/>
                </a:solidFill>
                <a:latin typeface="Arial"/>
                <a:ea typeface="Arial"/>
                <a:cs typeface="Arial"/>
                <a:sym typeface="Arial"/>
              </a:rPr>
              <a:t>CONDUCTORES</a:t>
            </a:r>
            <a:endParaRPr/>
          </a:p>
        </p:txBody>
      </p:sp>
      <p:sp>
        <p:nvSpPr>
          <p:cNvPr id="176" name="Google Shape;176;p42"/>
          <p:cNvSpPr txBox="1"/>
          <p:nvPr/>
        </p:nvSpPr>
        <p:spPr>
          <a:xfrm>
            <a:off x="818030" y="3125786"/>
            <a:ext cx="10650071" cy="10354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3000" u="none" cap="none" strike="noStrike">
              <a:solidFill>
                <a:srgbClr val="29754D"/>
              </a:solidFill>
              <a:latin typeface="Arial"/>
              <a:ea typeface="Arial"/>
              <a:cs typeface="Arial"/>
              <a:sym typeface="Arial"/>
            </a:endParaRPr>
          </a:p>
        </p:txBody>
      </p:sp>
      <p:sp>
        <p:nvSpPr>
          <p:cNvPr id="177" name="Google Shape;177;p42"/>
          <p:cNvSpPr txBox="1"/>
          <p:nvPr/>
        </p:nvSpPr>
        <p:spPr>
          <a:xfrm>
            <a:off x="520700" y="1976668"/>
            <a:ext cx="8496300" cy="25083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Para instalaciones industriales se distinguen dos zonas conductores. </a:t>
            </a:r>
            <a:endParaRPr b="0" i="0" sz="1700" u="none" cap="none" strike="noStrike">
              <a:solidFill>
                <a:schemeClr val="dk1"/>
              </a:solidFill>
              <a:latin typeface="Calibri"/>
              <a:ea typeface="Calibri"/>
              <a:cs typeface="Calibri"/>
              <a:sym typeface="Calibri"/>
            </a:endParaRPr>
          </a:p>
          <a:p>
            <a:pPr indent="-162000" lvl="0" marL="162000" marR="0" rtl="0" algn="l">
              <a:lnSpc>
                <a:spcPct val="100000"/>
              </a:lnSpc>
              <a:spcBef>
                <a:spcPts val="60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En canalización, conductores que sean parte de un circuito fijo y establecido.</a:t>
            </a:r>
            <a:endParaRPr b="0" i="0" sz="1700" u="none" cap="none" strike="noStrike">
              <a:solidFill>
                <a:srgbClr val="000000"/>
              </a:solidFill>
              <a:latin typeface="Calibri"/>
              <a:ea typeface="Calibri"/>
              <a:cs typeface="Calibri"/>
              <a:sym typeface="Calibri"/>
            </a:endParaRPr>
          </a:p>
          <a:p>
            <a:pPr indent="-162000" lvl="0" marL="162000" marR="0" rtl="0" algn="l">
              <a:lnSpc>
                <a:spcPct val="100000"/>
              </a:lnSpc>
              <a:spcBef>
                <a:spcPts val="60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En circuitos volantes, conductores tipo cordones que permitan energizar alguna máquina movible.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Los conductores deben ser seleccionados según ambiente, y uso. Considerando que sean libre de halógeno e ignífugos. Como por ejemplo, que el material aislante permita la protecciones del conductor a daño mecánico si corresponde.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8" name="Google Shape;178;p42"/>
          <p:cNvPicPr preferRelativeResize="0"/>
          <p:nvPr/>
        </p:nvPicPr>
        <p:blipFill rotWithShape="1">
          <a:blip r:embed="rId3">
            <a:alphaModFix/>
          </a:blip>
          <a:srcRect b="0" l="0" r="0" t="0"/>
          <a:stretch/>
        </p:blipFill>
        <p:spPr>
          <a:xfrm>
            <a:off x="520700" y="4394200"/>
            <a:ext cx="6229350" cy="2286000"/>
          </a:xfrm>
          <a:prstGeom prst="rect">
            <a:avLst/>
          </a:prstGeom>
          <a:noFill/>
          <a:ln>
            <a:noFill/>
          </a:ln>
        </p:spPr>
      </p:pic>
      <p:pic>
        <p:nvPicPr>
          <p:cNvPr descr="CORDON FLEXIBLE RV-K 3×2.5 MM NEGRO – Estec – Conectividad en Voz y Datos" id="179" name="Google Shape;179;p42"/>
          <p:cNvPicPr preferRelativeResize="0"/>
          <p:nvPr/>
        </p:nvPicPr>
        <p:blipFill rotWithShape="1">
          <a:blip r:embed="rId4">
            <a:alphaModFix/>
          </a:blip>
          <a:srcRect b="0" l="19427" r="19127" t="16118"/>
          <a:stretch/>
        </p:blipFill>
        <p:spPr>
          <a:xfrm>
            <a:off x="7061200" y="4394199"/>
            <a:ext cx="1612900" cy="22018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