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7559675" cx="9720250"/>
  <p:notesSz cx="6858000" cy="9144000"/>
  <p:embeddedFontLs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1566">
          <p15:clr>
            <a:srgbClr val="000000"/>
          </p15:clr>
        </p15:guide>
        <p15:guide id="4" pos="328">
          <p15:clr>
            <a:srgbClr val="000000"/>
          </p15:clr>
        </p15:guide>
      </p15:sldGuideLst>
    </p:ext>
    <p:ext uri="http://customooxmlschemas.google.com/">
      <go:slidesCustomData xmlns:go="http://customooxmlschemas.google.com/" r:id="rId46" roundtripDataSignature="AMtx7miytP+1ZN63LnWccfYriZBBrpNG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3A1F92-A365-4DAE-8C05-219D365B74AC}">
  <a:tblStyle styleId="{4E3A1F92-A365-4DAE-8C05-219D365B74A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1566" orient="horz"/>
        <p:guide pos="32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OpenSans-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OpenSans-italic.fntdata"/><Relationship Id="rId21" Type="http://schemas.openxmlformats.org/officeDocument/2006/relationships/slide" Target="slides/slide15.xml"/><Relationship Id="rId43" Type="http://schemas.openxmlformats.org/officeDocument/2006/relationships/font" Target="fonts/OpenSans-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1" name="Google Shape;521;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3" name="Google Shape;553;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4" name="Google Shape;24;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25" name="Google Shape;25;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6" name="Google Shape;26;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4" name="Google Shape;34;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43" name="Google Shape;43;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4" name="Google Shape;44;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1" name="Google Shape;51;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52" name="Google Shape;52;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53" name="Google Shape;53;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9.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42.png"/><Relationship Id="rId4" Type="http://schemas.openxmlformats.org/officeDocument/2006/relationships/image" Target="../media/image41.png"/><Relationship Id="rId5" Type="http://schemas.openxmlformats.org/officeDocument/2006/relationships/image" Target="../media/image43.png"/><Relationship Id="rId6" Type="http://schemas.openxmlformats.org/officeDocument/2006/relationships/image" Target="../media/image38.png"/><Relationship Id="rId7" Type="http://schemas.openxmlformats.org/officeDocument/2006/relationships/image" Target="../media/image48.png"/><Relationship Id="rId8"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7.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pic>
        <p:nvPicPr>
          <p:cNvPr descr="PORTADA RRHH M2.png" id="68" name="Google Shape;68;p1"/>
          <p:cNvPicPr preferRelativeResize="0"/>
          <p:nvPr/>
        </p:nvPicPr>
        <p:blipFill rotWithShape="1">
          <a:blip r:embed="rId3">
            <a:alphaModFix/>
          </a:blip>
          <a:srcRect b="0" l="0" r="0" t="-13124"/>
          <a:stretch/>
        </p:blipFill>
        <p:spPr>
          <a:xfrm>
            <a:off x="2672185" y="2565400"/>
            <a:ext cx="5644631" cy="3895724"/>
          </a:xfrm>
          <a:prstGeom prst="rect">
            <a:avLst/>
          </a:prstGeom>
          <a:noFill/>
          <a:ln>
            <a:noFill/>
          </a:ln>
        </p:spPr>
      </p:pic>
      <p:sp>
        <p:nvSpPr>
          <p:cNvPr id="69" name="Google Shape;6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0" name="Google Shape;70;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1" name="Google Shape;71;p1"/>
          <p:cNvSpPr/>
          <p:nvPr/>
        </p:nvSpPr>
        <p:spPr>
          <a:xfrm>
            <a:off x="2781492" y="2692673"/>
            <a:ext cx="3446501" cy="559340"/>
          </a:xfrm>
          <a:prstGeom prst="roundRect">
            <a:avLst>
              <a:gd fmla="val 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2" name="Google Shape;72;p1"/>
          <p:cNvSpPr txBox="1"/>
          <p:nvPr/>
        </p:nvSpPr>
        <p:spPr>
          <a:xfrm>
            <a:off x="365425" y="2174214"/>
            <a:ext cx="8422975" cy="1357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500" u="none" cap="none" strike="noStrike">
                <a:solidFill>
                  <a:srgbClr val="ED6B00"/>
                </a:solidFill>
                <a:latin typeface="Calibri"/>
                <a:ea typeface="Calibri"/>
                <a:cs typeface="Calibri"/>
                <a:sym typeface="Calibri"/>
              </a:rPr>
              <a:t>CÁLCULO DE REMUNERACIÓN, FINIQUITOS Y OBLIGACIONES LABORALES</a:t>
            </a:r>
            <a:endParaRPr b="1" i="0" sz="35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500" u="none" cap="none" strike="noStrike">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3"/>
          <p:cNvSpPr/>
          <p:nvPr/>
        </p:nvSpPr>
        <p:spPr>
          <a:xfrm>
            <a:off x="447675" y="2108200"/>
            <a:ext cx="8035925" cy="46736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2" name="Google Shape;222;p43"/>
          <p:cNvSpPr/>
          <p:nvPr/>
        </p:nvSpPr>
        <p:spPr>
          <a:xfrm>
            <a:off x="334961" y="1086406"/>
            <a:ext cx="9334501" cy="90306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900" u="none" cap="none" strike="noStrike">
                <a:solidFill>
                  <a:srgbClr val="ED6B00"/>
                </a:solidFill>
                <a:latin typeface="Calibri"/>
                <a:ea typeface="Calibri"/>
                <a:cs typeface="Calibri"/>
                <a:sym typeface="Calibri"/>
              </a:rPr>
              <a:t>DESCUENTOS POR CONCEPTO DE </a:t>
            </a:r>
            <a:br>
              <a:rPr b="1" i="0" lang="en-US" sz="2900" u="none" cap="none" strike="noStrike">
                <a:solidFill>
                  <a:srgbClr val="ED6B00"/>
                </a:solidFill>
                <a:latin typeface="Calibri"/>
                <a:ea typeface="Calibri"/>
                <a:cs typeface="Calibri"/>
                <a:sym typeface="Calibri"/>
              </a:rPr>
            </a:br>
            <a:r>
              <a:rPr b="0" i="0" lang="en-US" sz="2900" u="none" cap="none" strike="noStrike">
                <a:solidFill>
                  <a:srgbClr val="800000"/>
                </a:solidFill>
                <a:latin typeface="Calibri"/>
                <a:ea typeface="Calibri"/>
                <a:cs typeface="Calibri"/>
                <a:sym typeface="Calibri"/>
              </a:rPr>
              <a:t>COTIZACIONES PREVISIONALES</a:t>
            </a:r>
            <a:endParaRPr b="0" i="0" sz="2900" u="none" cap="none" strike="noStrike">
              <a:solidFill>
                <a:srgbClr val="800000"/>
              </a:solidFill>
              <a:latin typeface="Calibri"/>
              <a:ea typeface="Calibri"/>
              <a:cs typeface="Calibri"/>
              <a:sym typeface="Calibri"/>
            </a:endParaRPr>
          </a:p>
        </p:txBody>
      </p:sp>
      <p:pic>
        <p:nvPicPr>
          <p:cNvPr id="223" name="Google Shape;223;p43"/>
          <p:cNvPicPr preferRelativeResize="0"/>
          <p:nvPr/>
        </p:nvPicPr>
        <p:blipFill rotWithShape="1">
          <a:blip r:embed="rId3">
            <a:alphaModFix/>
          </a:blip>
          <a:srcRect b="0" l="0" r="0" t="1643"/>
          <a:stretch/>
        </p:blipFill>
        <p:spPr>
          <a:xfrm>
            <a:off x="5979235" y="2197099"/>
            <a:ext cx="2202557" cy="2133601"/>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p:spPr>
      </p:pic>
      <p:sp>
        <p:nvSpPr>
          <p:cNvPr id="224" name="Google Shape;224;p43"/>
          <p:cNvSpPr txBox="1"/>
          <p:nvPr/>
        </p:nvSpPr>
        <p:spPr>
          <a:xfrm>
            <a:off x="596900" y="2295526"/>
            <a:ext cx="10858500" cy="7925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sp>
        <p:nvSpPr>
          <p:cNvPr id="225" name="Google Shape;225;p43"/>
          <p:cNvSpPr txBox="1"/>
          <p:nvPr/>
        </p:nvSpPr>
        <p:spPr>
          <a:xfrm>
            <a:off x="703218" y="2507064"/>
            <a:ext cx="40665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Concepto de cotizaciones previsionales.</a:t>
            </a:r>
            <a:endParaRPr/>
          </a:p>
        </p:txBody>
      </p:sp>
      <p:sp>
        <p:nvSpPr>
          <p:cNvPr id="226" name="Google Shape;226;p43"/>
          <p:cNvSpPr txBox="1"/>
          <p:nvPr/>
        </p:nvSpPr>
        <p:spPr>
          <a:xfrm>
            <a:off x="638175" y="3155940"/>
            <a:ext cx="5305425" cy="1323439"/>
          </a:xfrm>
          <a:prstGeom prst="rect">
            <a:avLst/>
          </a:prstGeom>
          <a:noFill/>
          <a:ln>
            <a:noFill/>
          </a:ln>
        </p:spPr>
        <p:txBody>
          <a:bodyPr anchorCtr="0" anchor="t" bIns="45700" lIns="91425" spcFirstLastPara="1" rIns="91425" wrap="square" tIns="45700">
            <a:spAutoFit/>
          </a:bodyPr>
          <a:lstStyle/>
          <a:p>
            <a:pPr indent="-140400" lvl="0" marL="140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La cotización previsional ha sido definida como “aquella carga de carácter pecuniario a integrar periódicamente al organismo asegurador, cantidad que está establecida en proporción a la renta del trabajador”.</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27" name="Google Shape;227;p43"/>
          <p:cNvSpPr txBox="1"/>
          <p:nvPr/>
        </p:nvSpPr>
        <p:spPr>
          <a:xfrm>
            <a:off x="638175" y="4298940"/>
            <a:ext cx="7769225" cy="3036728"/>
          </a:xfrm>
          <a:prstGeom prst="rect">
            <a:avLst/>
          </a:prstGeom>
          <a:noFill/>
          <a:ln>
            <a:noFill/>
          </a:ln>
        </p:spPr>
        <p:txBody>
          <a:bodyPr anchorCtr="0" anchor="t" bIns="45700" lIns="91425" spcFirstLastPara="1" rIns="91425" wrap="square" tIns="45700">
            <a:spAutoFit/>
          </a:bodyPr>
          <a:lstStyle/>
          <a:p>
            <a:pPr indent="-140400" lvl="0" marL="140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También pueden definirse como “la cantidad o cuota con que los trabajadores o empleadores financian los distintos beneficios otorgados por los regímenes previsionales, y el funcionamiento de las entidades administradoras de dichos fondos”.</a:t>
            </a:r>
            <a:endParaRPr/>
          </a:p>
          <a:p>
            <a:pPr indent="-140400" lvl="0" marL="140400" marR="0" rtl="0" algn="l">
              <a:lnSpc>
                <a:spcPct val="100000"/>
              </a:lnSpc>
              <a:spcBef>
                <a:spcPts val="7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En general podemos entender las cotizaciones previsionales como porcentajes de las remuneraciones, que están destinadas a financiar prestaciones de salud y pensiones de vejez, invalidez y sobrevivencia.</a:t>
            </a:r>
            <a:endParaRPr/>
          </a:p>
          <a:p>
            <a:pPr indent="0" lvl="0" marL="0" marR="0" rtl="0" algn="l">
              <a:lnSpc>
                <a:spcPct val="50000"/>
              </a:lnSpc>
              <a:spcBef>
                <a:spcPts val="700"/>
              </a:spcBef>
              <a:spcAft>
                <a:spcPts val="0"/>
              </a:spcAft>
              <a:buNone/>
            </a:pPr>
            <a:r>
              <a:t/>
            </a:r>
            <a:endParaRPr b="0" i="0" sz="1600" u="none" cap="none" strike="noStrike">
              <a:solidFill>
                <a:schemeClr val="dk1"/>
              </a:solidFill>
              <a:latin typeface="Calibri"/>
              <a:ea typeface="Calibri"/>
              <a:cs typeface="Calibri"/>
              <a:sym typeface="Calibri"/>
            </a:endParaRPr>
          </a:p>
          <a:p>
            <a:pPr indent="0" lvl="0" marL="144000" marR="0" rtl="0" algn="l">
              <a:lnSpc>
                <a:spcPct val="90000"/>
              </a:lnSpc>
              <a:spcBef>
                <a:spcPts val="700"/>
              </a:spcBef>
              <a:spcAft>
                <a:spcPts val="0"/>
              </a:spcAft>
              <a:buNone/>
            </a:pPr>
            <a:r>
              <a:rPr b="1" i="0" lang="en-US" sz="1600" u="none" cap="none" strike="noStrike">
                <a:solidFill>
                  <a:srgbClr val="800000"/>
                </a:solidFill>
                <a:latin typeface="Calibri"/>
                <a:ea typeface="Calibri"/>
                <a:cs typeface="Calibri"/>
                <a:sym typeface="Calibri"/>
              </a:rPr>
              <a:t>El nuevo régimen previsional regido por el D.L Nº 3.500 publicado en el D.O. con fecha</a:t>
            </a:r>
            <a:br>
              <a:rPr b="1" i="0" lang="en-US" sz="1600" u="none" cap="none" strike="noStrike">
                <a:solidFill>
                  <a:srgbClr val="800000"/>
                </a:solidFill>
                <a:latin typeface="Calibri"/>
                <a:ea typeface="Calibri"/>
                <a:cs typeface="Calibri"/>
                <a:sym typeface="Calibri"/>
              </a:rPr>
            </a:br>
            <a:r>
              <a:rPr b="1" i="0" lang="en-US" sz="1600" u="none" cap="none" strike="noStrike">
                <a:solidFill>
                  <a:srgbClr val="800000"/>
                </a:solidFill>
                <a:latin typeface="Calibri"/>
                <a:ea typeface="Calibri"/>
                <a:cs typeface="Calibri"/>
                <a:sym typeface="Calibri"/>
              </a:rPr>
              <a:t>13 de noviembre de 1980, que establece un nuevo sistema de pensiones</a:t>
            </a:r>
            <a:r>
              <a:rPr b="1" i="0" lang="en-US" sz="1500" u="none" cap="none" strike="noStrike">
                <a:solidFill>
                  <a:srgbClr val="800000"/>
                </a:solidFill>
                <a:latin typeface="Calibri"/>
                <a:ea typeface="Calibri"/>
                <a:cs typeface="Calibri"/>
                <a:sym typeface="Calibri"/>
              </a:rPr>
              <a:t>.</a:t>
            </a:r>
            <a:endParaRPr/>
          </a:p>
          <a:p>
            <a:pPr indent="-38800" lvl="0" marL="144000" marR="0" rtl="0" algn="l">
              <a:lnSpc>
                <a:spcPct val="100000"/>
              </a:lnSpc>
              <a:spcBef>
                <a:spcPts val="70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14400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4"/>
          <p:cNvSpPr/>
          <p:nvPr/>
        </p:nvSpPr>
        <p:spPr>
          <a:xfrm>
            <a:off x="447675" y="4097867"/>
            <a:ext cx="8543925" cy="2582333"/>
          </a:xfrm>
          <a:prstGeom prst="roundRect">
            <a:avLst>
              <a:gd fmla="val 8292" name="adj"/>
            </a:avLst>
          </a:prstGeom>
          <a:solidFill>
            <a:srgbClr val="FFDDB2">
              <a:alpha val="6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3" name="Google Shape;233;p44"/>
          <p:cNvSpPr/>
          <p:nvPr/>
        </p:nvSpPr>
        <p:spPr>
          <a:xfrm>
            <a:off x="482601" y="2120900"/>
            <a:ext cx="8509000" cy="1858433"/>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i="0" sz="1400" u="none" cap="none" strike="noStrike">
              <a:solidFill>
                <a:srgbClr val="A93501"/>
              </a:solidFill>
              <a:latin typeface="Calibri"/>
              <a:ea typeface="Calibri"/>
              <a:cs typeface="Calibri"/>
              <a:sym typeface="Calibri"/>
            </a:endParaRPr>
          </a:p>
        </p:txBody>
      </p:sp>
      <p:sp>
        <p:nvSpPr>
          <p:cNvPr id="234" name="Google Shape;234;p44"/>
          <p:cNvSpPr/>
          <p:nvPr/>
        </p:nvSpPr>
        <p:spPr>
          <a:xfrm>
            <a:off x="385761" y="12388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ED6B00"/>
                </a:solidFill>
                <a:latin typeface="Calibri"/>
                <a:ea typeface="Calibri"/>
                <a:cs typeface="Calibri"/>
                <a:sym typeface="Calibri"/>
              </a:rPr>
              <a:t>TENER </a:t>
            </a:r>
            <a:r>
              <a:rPr b="0" i="0" lang="en-US" sz="3400" u="none" cap="none" strike="noStrike">
                <a:solidFill>
                  <a:srgbClr val="A93501"/>
                </a:solidFill>
                <a:latin typeface="Calibri"/>
                <a:ea typeface="Calibri"/>
                <a:cs typeface="Calibri"/>
                <a:sym typeface="Calibri"/>
              </a:rPr>
              <a:t>PRESENTE</a:t>
            </a:r>
            <a:endParaRPr b="0" i="0" sz="3400" u="none" cap="none" strike="noStrike">
              <a:solidFill>
                <a:srgbClr val="A93501"/>
              </a:solidFill>
              <a:latin typeface="Calibri"/>
              <a:ea typeface="Calibri"/>
              <a:cs typeface="Calibri"/>
              <a:sym typeface="Calibri"/>
            </a:endParaRPr>
          </a:p>
        </p:txBody>
      </p:sp>
      <p:sp>
        <p:nvSpPr>
          <p:cNvPr id="235" name="Google Shape;235;p44"/>
          <p:cNvSpPr txBox="1"/>
          <p:nvPr/>
        </p:nvSpPr>
        <p:spPr>
          <a:xfrm>
            <a:off x="3417491" y="2306394"/>
            <a:ext cx="1561763" cy="75732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Calibri"/>
              <a:buNone/>
            </a:pPr>
            <a:r>
              <a:rPr b="1" i="0" lang="en-US" sz="2000" u="none" cap="none" strike="noStrike">
                <a:solidFill>
                  <a:schemeClr val="lt1"/>
                </a:solidFill>
                <a:latin typeface="Calibri"/>
                <a:ea typeface="Calibri"/>
                <a:cs typeface="Calibri"/>
                <a:sym typeface="Calibri"/>
              </a:rPr>
              <a:t>Impuesto SII</a:t>
            </a:r>
            <a:endParaRPr b="1" i="0" sz="2000" u="none" cap="none" strike="noStrike">
              <a:solidFill>
                <a:schemeClr val="lt1"/>
              </a:solidFill>
              <a:latin typeface="Arial"/>
              <a:ea typeface="Arial"/>
              <a:cs typeface="Arial"/>
              <a:sym typeface="Arial"/>
            </a:endParaRPr>
          </a:p>
        </p:txBody>
      </p:sp>
      <p:sp>
        <p:nvSpPr>
          <p:cNvPr id="236" name="Google Shape;236;p44"/>
          <p:cNvSpPr txBox="1"/>
          <p:nvPr/>
        </p:nvSpPr>
        <p:spPr>
          <a:xfrm>
            <a:off x="560816" y="2282594"/>
            <a:ext cx="8443484" cy="1528624"/>
          </a:xfrm>
          <a:prstGeom prst="rect">
            <a:avLst/>
          </a:prstGeom>
          <a:noFill/>
          <a:ln>
            <a:noFill/>
          </a:ln>
        </p:spPr>
        <p:txBody>
          <a:bodyPr anchorCtr="0" anchor="t" bIns="45700" lIns="91425" spcFirstLastPara="1" rIns="91425" wrap="square" tIns="45700">
            <a:spAutoFit/>
          </a:bodyPr>
          <a:lstStyle/>
          <a:p>
            <a:pPr indent="-140400" lvl="0" marL="14040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Respecto a los descuentos previsionales, el empleador asumirá el carácter de administrador delegado de la respectiva institución previsional, haciéndose cargo de las responsabilidades que se deriven del incumplimiento en el pago, o el pago fuera de los plazos establecidos.</a:t>
            </a:r>
            <a:endParaRPr/>
          </a:p>
          <a:p>
            <a:pPr indent="-140400" lvl="0" marL="140400" marR="0" rtl="0" algn="l">
              <a:lnSpc>
                <a:spcPct val="90000"/>
              </a:lnSpc>
              <a:spcBef>
                <a:spcPts val="8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Antes de abordar cada uno de estos sistemas, es importante aclarar que la mayoría de las cotizaciones son de cargo del trabajador, a excepción del seguro de accidentes del Trabajo, el seguro de invalidez y sobrevivencia, y el seguro de desempleo o cesantía.</a:t>
            </a:r>
            <a:endParaRPr/>
          </a:p>
        </p:txBody>
      </p:sp>
      <p:sp>
        <p:nvSpPr>
          <p:cNvPr id="237" name="Google Shape;237;p44"/>
          <p:cNvSpPr txBox="1"/>
          <p:nvPr/>
        </p:nvSpPr>
        <p:spPr>
          <a:xfrm>
            <a:off x="692849" y="4505060"/>
            <a:ext cx="3917251"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Junto con la creación del nuevo régimen previsional de capitalización individual, se promulga el Decreto Ley Nº 3.502, de 18 de noviembre de 1980, que crea el </a:t>
            </a:r>
            <a:r>
              <a:rPr b="1" i="0" lang="en-US" sz="1600" u="none" cap="none" strike="noStrike">
                <a:solidFill>
                  <a:schemeClr val="dk1"/>
                </a:solidFill>
                <a:latin typeface="Calibri"/>
                <a:ea typeface="Calibri"/>
                <a:cs typeface="Calibri"/>
                <a:sym typeface="Calibri"/>
              </a:rPr>
              <a:t>Instituto de Normalización Previsional (INP),</a:t>
            </a:r>
            <a:r>
              <a:rPr b="0" i="0" lang="en-US" sz="1600" u="none" cap="none" strike="noStrike">
                <a:solidFill>
                  <a:schemeClr val="dk1"/>
                </a:solidFill>
                <a:latin typeface="Calibri"/>
                <a:ea typeface="Calibri"/>
                <a:cs typeface="Calibri"/>
                <a:sym typeface="Calibri"/>
              </a:rPr>
              <a:t> cuya función sería la administración de las prestaciones que debían otorgar las instituciones de previsión.</a:t>
            </a:r>
            <a:endParaRPr/>
          </a:p>
        </p:txBody>
      </p:sp>
      <p:pic>
        <p:nvPicPr>
          <p:cNvPr descr="propertynames-501_imagen_portada.thumb_iPortrait.jpg" id="238" name="Google Shape;238;p44"/>
          <p:cNvPicPr preferRelativeResize="0"/>
          <p:nvPr/>
        </p:nvPicPr>
        <p:blipFill rotWithShape="1">
          <a:blip r:embed="rId3">
            <a:alphaModFix/>
          </a:blip>
          <a:srcRect b="0" l="0" r="0" t="0"/>
          <a:stretch/>
        </p:blipFill>
        <p:spPr>
          <a:xfrm>
            <a:off x="4838699" y="4348129"/>
            <a:ext cx="3767665" cy="2116172"/>
          </a:xfrm>
          <a:prstGeom prst="rect">
            <a:avLst/>
          </a:prstGeom>
          <a:noFill/>
          <a:ln cap="flat" cmpd="sng" w="9525">
            <a:solidFill>
              <a:schemeClr val="lt1"/>
            </a:solidFill>
            <a:prstDash val="solid"/>
            <a:round/>
            <a:headEnd len="sm" w="sm" type="none"/>
            <a:tailEnd len="sm" w="sm" type="none"/>
          </a:ln>
        </p:spPr>
      </p:pic>
      <p:sp>
        <p:nvSpPr>
          <p:cNvPr id="239" name="Google Shape;239;p44"/>
          <p:cNvSpPr txBox="1"/>
          <p:nvPr/>
        </p:nvSpPr>
        <p:spPr>
          <a:xfrm>
            <a:off x="707121" y="4264720"/>
            <a:ext cx="4209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800000"/>
                </a:solidFill>
                <a:latin typeface="Calibri"/>
                <a:ea typeface="Calibri"/>
                <a:cs typeface="Calibri"/>
                <a:sym typeface="Calibri"/>
              </a:rPr>
              <a:t>Lo veremos más adelante …</a:t>
            </a:r>
            <a:endParaRPr b="1" i="1" sz="1600" u="none" cap="none" strike="noStrike">
              <a:solidFill>
                <a:srgbClr val="8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5"/>
          <p:cNvSpPr/>
          <p:nvPr/>
        </p:nvSpPr>
        <p:spPr>
          <a:xfrm>
            <a:off x="549275" y="1244600"/>
            <a:ext cx="8772525" cy="55372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Cuadro-p12_A4_Otra-11.jpg" id="245" name="Google Shape;245;p45"/>
          <p:cNvPicPr preferRelativeResize="0"/>
          <p:nvPr/>
        </p:nvPicPr>
        <p:blipFill rotWithShape="1">
          <a:blip r:embed="rId3">
            <a:alphaModFix/>
          </a:blip>
          <a:srcRect b="0" l="0" r="0" t="0"/>
          <a:stretch/>
        </p:blipFill>
        <p:spPr>
          <a:xfrm>
            <a:off x="812801" y="1828800"/>
            <a:ext cx="8313442" cy="4677480"/>
          </a:xfrm>
          <a:prstGeom prst="rect">
            <a:avLst/>
          </a:prstGeom>
          <a:noFill/>
          <a:ln>
            <a:noFill/>
          </a:ln>
        </p:spPr>
      </p:pic>
      <p:sp>
        <p:nvSpPr>
          <p:cNvPr id="246" name="Google Shape;246;p45"/>
          <p:cNvSpPr txBox="1"/>
          <p:nvPr/>
        </p:nvSpPr>
        <p:spPr>
          <a:xfrm>
            <a:off x="759265" y="1553310"/>
            <a:ext cx="3478710" cy="654605"/>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100000"/>
              </a:lnSpc>
              <a:spcBef>
                <a:spcPts val="0"/>
              </a:spcBef>
              <a:spcAft>
                <a:spcPts val="0"/>
              </a:spcAft>
              <a:buNone/>
            </a:pPr>
            <a:r>
              <a:rPr b="1" i="0" lang="en-US" sz="2000" u="none" cap="none" strike="noStrike">
                <a:solidFill>
                  <a:srgbClr val="ED6B00"/>
                </a:solidFill>
                <a:latin typeface="Calibri"/>
                <a:ea typeface="Calibri"/>
                <a:cs typeface="Calibri"/>
                <a:sym typeface="Calibri"/>
              </a:rPr>
              <a:t>FORMATO LIQUIDACIÓN</a:t>
            </a:r>
            <a:endParaRPr b="1" i="0" sz="2000" u="none" cap="none" strike="noStrike">
              <a:solidFill>
                <a:srgbClr val="ED6B00"/>
              </a:solidFill>
              <a:latin typeface="Calibri"/>
              <a:ea typeface="Calibri"/>
              <a:cs typeface="Calibri"/>
              <a:sym typeface="Calibri"/>
            </a:endParaRPr>
          </a:p>
        </p:txBody>
      </p:sp>
      <p:sp>
        <p:nvSpPr>
          <p:cNvPr id="247" name="Google Shape;247;p45"/>
          <p:cNvSpPr txBox="1"/>
          <p:nvPr/>
        </p:nvSpPr>
        <p:spPr>
          <a:xfrm>
            <a:off x="3940175" y="1566010"/>
            <a:ext cx="342445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800000"/>
                </a:solidFill>
                <a:latin typeface="Calibri"/>
                <a:ea typeface="Calibri"/>
                <a:cs typeface="Calibri"/>
                <a:sym typeface="Calibri"/>
              </a:rPr>
              <a:t>CALCULAREMOS</a:t>
            </a:r>
            <a:endParaRPr b="1" i="0" sz="2000" u="none" cap="none" strike="noStrike">
              <a:solidFill>
                <a:srgbClr val="800000"/>
              </a:solidFill>
              <a:latin typeface="Calibri"/>
              <a:ea typeface="Calibri"/>
              <a:cs typeface="Calibri"/>
              <a:sym typeface="Calibri"/>
            </a:endParaRPr>
          </a:p>
        </p:txBody>
      </p:sp>
      <p:sp>
        <p:nvSpPr>
          <p:cNvPr id="248" name="Google Shape;248;p45"/>
          <p:cNvSpPr/>
          <p:nvPr/>
        </p:nvSpPr>
        <p:spPr>
          <a:xfrm>
            <a:off x="812801" y="1968500"/>
            <a:ext cx="2959100" cy="4559300"/>
          </a:xfrm>
          <a:prstGeom prst="roundRect">
            <a:avLst>
              <a:gd fmla="val 0" name="adj"/>
            </a:avLst>
          </a:prstGeom>
          <a:noFill/>
          <a:ln cap="flat" cmpd="sng" w="12700">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9" name="Google Shape;249;p45"/>
          <p:cNvSpPr/>
          <p:nvPr/>
        </p:nvSpPr>
        <p:spPr>
          <a:xfrm>
            <a:off x="3940175" y="1981200"/>
            <a:ext cx="5076825" cy="4559300"/>
          </a:xfrm>
          <a:prstGeom prst="roundRect">
            <a:avLst>
              <a:gd fmla="val 0" name="adj"/>
            </a:avLst>
          </a:prstGeom>
          <a:noFill/>
          <a:ln cap="flat" cmpd="sng" w="12700">
            <a:solidFill>
              <a:srgbClr val="8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0" name="Google Shape;250;p45"/>
          <p:cNvSpPr txBox="1"/>
          <p:nvPr/>
        </p:nvSpPr>
        <p:spPr>
          <a:xfrm>
            <a:off x="1007100" y="6070190"/>
            <a:ext cx="298617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ED6B00"/>
                </a:solidFill>
                <a:latin typeface="Calibri"/>
                <a:ea typeface="Calibri"/>
                <a:cs typeface="Calibri"/>
                <a:sym typeface="Calibri"/>
              </a:rPr>
              <a:t>**Revisados en la actividad anterior</a:t>
            </a:r>
            <a:endParaRPr/>
          </a:p>
        </p:txBody>
      </p:sp>
      <p:cxnSp>
        <p:nvCxnSpPr>
          <p:cNvPr id="251" name="Google Shape;251;p45"/>
          <p:cNvCxnSpPr/>
          <p:nvPr/>
        </p:nvCxnSpPr>
        <p:spPr>
          <a:xfrm>
            <a:off x="2057400" y="4630312"/>
            <a:ext cx="3360972" cy="9422"/>
          </a:xfrm>
          <a:prstGeom prst="straightConnector1">
            <a:avLst/>
          </a:prstGeom>
          <a:noFill/>
          <a:ln cap="flat" cmpd="sng" w="28575">
            <a:solidFill>
              <a:srgbClr val="800000"/>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6"/>
          <p:cNvSpPr/>
          <p:nvPr/>
        </p:nvSpPr>
        <p:spPr>
          <a:xfrm>
            <a:off x="1397000" y="2209800"/>
            <a:ext cx="6121400" cy="1752600"/>
          </a:xfrm>
          <a:prstGeom prst="roundRect">
            <a:avLst>
              <a:gd fmla="val 0" name="adj"/>
            </a:avLst>
          </a:prstGeom>
          <a:solidFill>
            <a:srgbClr val="FFFFFF"/>
          </a:solidFill>
          <a:ln cap="flat" cmpd="sng" w="9525">
            <a:solidFill>
              <a:srgbClr val="8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7" name="Google Shape;257;p46"/>
          <p:cNvSpPr/>
          <p:nvPr/>
        </p:nvSpPr>
        <p:spPr>
          <a:xfrm>
            <a:off x="385761" y="1188006"/>
            <a:ext cx="9334501" cy="7353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200" u="none" cap="none" strike="noStrike">
                <a:solidFill>
                  <a:srgbClr val="ED6B00"/>
                </a:solidFill>
                <a:latin typeface="Calibri"/>
                <a:ea typeface="Calibri"/>
                <a:cs typeface="Calibri"/>
                <a:sym typeface="Calibri"/>
              </a:rPr>
              <a:t>DESCUENTOS PREVISIONALES, CONCEPTO, PORCENTAJE A DESCONTAR </a:t>
            </a:r>
            <a:br>
              <a:rPr b="1" i="0" lang="en-US" sz="2200" u="none" cap="none" strike="noStrike">
                <a:solidFill>
                  <a:srgbClr val="ED6B00"/>
                </a:solidFill>
                <a:latin typeface="Calibri"/>
                <a:ea typeface="Calibri"/>
                <a:cs typeface="Calibri"/>
                <a:sym typeface="Calibri"/>
              </a:rPr>
            </a:br>
            <a:r>
              <a:rPr b="0" i="0" lang="en-US" sz="2200" u="none" cap="none" strike="noStrike">
                <a:solidFill>
                  <a:srgbClr val="A93501"/>
                </a:solidFill>
                <a:latin typeface="Calibri"/>
                <a:ea typeface="Calibri"/>
                <a:cs typeface="Calibri"/>
                <a:sym typeface="Calibri"/>
              </a:rPr>
              <a:t>DE LAS REMUNERACIONES DEL TRABAJADOR</a:t>
            </a:r>
            <a:endParaRPr/>
          </a:p>
        </p:txBody>
      </p:sp>
      <p:sp>
        <p:nvSpPr>
          <p:cNvPr id="258" name="Google Shape;258;p46"/>
          <p:cNvSpPr txBox="1"/>
          <p:nvPr/>
        </p:nvSpPr>
        <p:spPr>
          <a:xfrm>
            <a:off x="1475588" y="4271139"/>
            <a:ext cx="8383727" cy="79966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cap="none" strike="noStrike">
              <a:solidFill>
                <a:srgbClr val="ED6B00"/>
              </a:solidFill>
              <a:latin typeface="Calibri"/>
              <a:ea typeface="Calibri"/>
              <a:cs typeface="Calibri"/>
              <a:sym typeface="Calibri"/>
            </a:endParaRPr>
          </a:p>
        </p:txBody>
      </p:sp>
      <p:sp>
        <p:nvSpPr>
          <p:cNvPr id="259" name="Google Shape;259;p46"/>
          <p:cNvSpPr/>
          <p:nvPr/>
        </p:nvSpPr>
        <p:spPr>
          <a:xfrm>
            <a:off x="523875" y="4411606"/>
            <a:ext cx="2016125" cy="2332094"/>
          </a:xfrm>
          <a:prstGeom prst="rect">
            <a:avLst/>
          </a:prstGeom>
          <a:solidFill>
            <a:srgbClr val="F7E3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AFP, administradoras de fondos de pensiones, descuento destinado a una cuenta de ahorro para la pensión de vejes, Hombres a los 65 años, y mujeres a los 60 años.</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Se descuenta 10% de total imponible de la liquidación del trabajador destinado para la cuenta ahorro del fondo de pensiones.</a:t>
            </a:r>
            <a:endParaRPr b="0" i="0" sz="1200" u="none" cap="none" strike="noStrike">
              <a:solidFill>
                <a:schemeClr val="dk1"/>
              </a:solidFill>
              <a:latin typeface="Calibri"/>
              <a:ea typeface="Calibri"/>
              <a:cs typeface="Calibri"/>
              <a:sym typeface="Calibri"/>
            </a:endParaRPr>
          </a:p>
        </p:txBody>
      </p:sp>
      <p:sp>
        <p:nvSpPr>
          <p:cNvPr id="260" name="Google Shape;260;p46"/>
          <p:cNvSpPr/>
          <p:nvPr/>
        </p:nvSpPr>
        <p:spPr>
          <a:xfrm>
            <a:off x="4552258" y="4411606"/>
            <a:ext cx="1128021" cy="2293994"/>
          </a:xfrm>
          <a:prstGeom prst="rect">
            <a:avLst/>
          </a:prstGeom>
          <a:solidFill>
            <a:srgbClr val="F7E3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Descuento destinado para cubrir en parte la atención de salud, de cargo del trabajador, puede ser FONASA o ISAPRES, descuento mínimo 7% de la R. Imponible</a:t>
            </a:r>
            <a:endParaRPr/>
          </a:p>
        </p:txBody>
      </p:sp>
      <p:sp>
        <p:nvSpPr>
          <p:cNvPr id="261" name="Google Shape;261;p46"/>
          <p:cNvSpPr/>
          <p:nvPr/>
        </p:nvSpPr>
        <p:spPr>
          <a:xfrm>
            <a:off x="5813885" y="4411606"/>
            <a:ext cx="1971191" cy="2306694"/>
          </a:xfrm>
          <a:prstGeom prst="rect">
            <a:avLst/>
          </a:prstGeom>
          <a:solidFill>
            <a:srgbClr val="F7E3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AFC, administradoras de seguro de cesantía, objetivo es proteger a los trabajadores cuando éstos se encuentran cesantes pagando un monto según el monto acumulado y por un periodo limitado.</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Cotización para el trabajador </a:t>
            </a:r>
            <a:r>
              <a:rPr b="1" i="0" lang="en-US" sz="1200" u="sng" cap="none" strike="noStrike">
                <a:solidFill>
                  <a:srgbClr val="A93501"/>
                </a:solidFill>
                <a:latin typeface="Calibri"/>
                <a:ea typeface="Calibri"/>
                <a:cs typeface="Calibri"/>
                <a:sym typeface="Calibri"/>
              </a:rPr>
              <a:t>sólo con contrato indefinido</a:t>
            </a:r>
            <a:r>
              <a:rPr b="1" i="0" lang="en-US" sz="1200" u="none" cap="none" strike="noStrike">
                <a:solidFill>
                  <a:srgbClr val="A9350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0.6% de la R. Imponible.</a:t>
            </a:r>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2" name="Google Shape;262;p46"/>
          <p:cNvSpPr/>
          <p:nvPr/>
        </p:nvSpPr>
        <p:spPr>
          <a:xfrm>
            <a:off x="7918683" y="4411606"/>
            <a:ext cx="1538510" cy="2331795"/>
          </a:xfrm>
          <a:prstGeom prst="rect">
            <a:avLst/>
          </a:prstGeom>
          <a:solidFill>
            <a:srgbClr val="F7E3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APV, ahorro previsional voluntarios, es el ahorro adicional al 10% obligatorio de la AFP, que decides hacer para mejorar el monto de tu pensión.</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Trabajador decide cuanto ahorra, pero con un tope de 50UF mensuales</a:t>
            </a:r>
            <a:endParaRPr/>
          </a:p>
        </p:txBody>
      </p:sp>
      <p:sp>
        <p:nvSpPr>
          <p:cNvPr id="263" name="Google Shape;263;p46"/>
          <p:cNvSpPr/>
          <p:nvPr/>
        </p:nvSpPr>
        <p:spPr>
          <a:xfrm>
            <a:off x="2673606" y="4411606"/>
            <a:ext cx="1745046" cy="2325275"/>
          </a:xfrm>
          <a:prstGeom prst="rect">
            <a:avLst/>
          </a:prstGeom>
          <a:solidFill>
            <a:srgbClr val="F7E3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La comisión va a depender de la AFP y se cobra desde el  0.68% al 1.44%  del total imponible de la liquidación de sueldo como pago de comisión por la administración, base de calculo es la R. Imponible, dependiendo de la AFP, de cargo del trabajador.</a:t>
            </a:r>
            <a:endParaRPr b="0" i="0" sz="1200" u="none" cap="none" strike="noStrike">
              <a:solidFill>
                <a:schemeClr val="dk1"/>
              </a:solidFill>
              <a:latin typeface="Calibri"/>
              <a:ea typeface="Calibri"/>
              <a:cs typeface="Calibri"/>
              <a:sym typeface="Calibri"/>
            </a:endParaRPr>
          </a:p>
        </p:txBody>
      </p:sp>
      <p:sp>
        <p:nvSpPr>
          <p:cNvPr id="264" name="Google Shape;264;p46"/>
          <p:cNvSpPr/>
          <p:nvPr/>
        </p:nvSpPr>
        <p:spPr>
          <a:xfrm>
            <a:off x="1561043" y="3498924"/>
            <a:ext cx="1781136" cy="3872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65" name="Google Shape;265;p46"/>
          <p:cNvSpPr/>
          <p:nvPr/>
        </p:nvSpPr>
        <p:spPr>
          <a:xfrm>
            <a:off x="680968" y="4003305"/>
            <a:ext cx="1012672" cy="31469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800000"/>
                </a:solidFill>
                <a:latin typeface="Calibri"/>
                <a:ea typeface="Calibri"/>
                <a:cs typeface="Calibri"/>
                <a:sym typeface="Calibri"/>
              </a:rPr>
              <a:t>AFP</a:t>
            </a:r>
            <a:endParaRPr/>
          </a:p>
        </p:txBody>
      </p:sp>
      <p:sp>
        <p:nvSpPr>
          <p:cNvPr id="266" name="Google Shape;266;p46"/>
          <p:cNvSpPr/>
          <p:nvPr/>
        </p:nvSpPr>
        <p:spPr>
          <a:xfrm>
            <a:off x="4561205" y="4003305"/>
            <a:ext cx="1012672" cy="31469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800000"/>
                </a:solidFill>
                <a:latin typeface="Calibri"/>
                <a:ea typeface="Calibri"/>
                <a:cs typeface="Calibri"/>
                <a:sym typeface="Calibri"/>
              </a:rPr>
              <a:t>SALUD</a:t>
            </a:r>
            <a:endParaRPr/>
          </a:p>
        </p:txBody>
      </p:sp>
      <p:sp>
        <p:nvSpPr>
          <p:cNvPr id="267" name="Google Shape;267;p46"/>
          <p:cNvSpPr/>
          <p:nvPr/>
        </p:nvSpPr>
        <p:spPr>
          <a:xfrm>
            <a:off x="6209340" y="4003305"/>
            <a:ext cx="1012672" cy="31469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800000"/>
                </a:solidFill>
                <a:latin typeface="Calibri"/>
                <a:ea typeface="Calibri"/>
                <a:cs typeface="Calibri"/>
                <a:sym typeface="Calibri"/>
              </a:rPr>
              <a:t>AFC</a:t>
            </a:r>
            <a:endParaRPr/>
          </a:p>
        </p:txBody>
      </p:sp>
      <p:sp>
        <p:nvSpPr>
          <p:cNvPr id="268" name="Google Shape;268;p46"/>
          <p:cNvSpPr/>
          <p:nvPr/>
        </p:nvSpPr>
        <p:spPr>
          <a:xfrm>
            <a:off x="8148142" y="4003305"/>
            <a:ext cx="1012672" cy="31469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800000"/>
                </a:solidFill>
                <a:latin typeface="Calibri"/>
                <a:ea typeface="Calibri"/>
                <a:cs typeface="Calibri"/>
                <a:sym typeface="Calibri"/>
              </a:rPr>
              <a:t>APV</a:t>
            </a:r>
            <a:endParaRPr/>
          </a:p>
        </p:txBody>
      </p:sp>
      <p:sp>
        <p:nvSpPr>
          <p:cNvPr id="269" name="Google Shape;269;p46"/>
          <p:cNvSpPr/>
          <p:nvPr/>
        </p:nvSpPr>
        <p:spPr>
          <a:xfrm>
            <a:off x="2653140" y="4003305"/>
            <a:ext cx="1512460" cy="31469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800000"/>
                </a:solidFill>
                <a:latin typeface="Calibri"/>
                <a:ea typeface="Calibri"/>
                <a:cs typeface="Calibri"/>
                <a:sym typeface="Calibri"/>
              </a:rPr>
              <a:t>Comisión AFP</a:t>
            </a:r>
            <a:endParaRPr/>
          </a:p>
        </p:txBody>
      </p:sp>
      <p:cxnSp>
        <p:nvCxnSpPr>
          <p:cNvPr id="270" name="Google Shape;270;p46"/>
          <p:cNvCxnSpPr/>
          <p:nvPr/>
        </p:nvCxnSpPr>
        <p:spPr>
          <a:xfrm>
            <a:off x="520700" y="4312812"/>
            <a:ext cx="8940800" cy="0"/>
          </a:xfrm>
          <a:prstGeom prst="straightConnector1">
            <a:avLst/>
          </a:prstGeom>
          <a:noFill/>
          <a:ln cap="flat" cmpd="sng" w="19050">
            <a:solidFill>
              <a:srgbClr val="800000"/>
            </a:solidFill>
            <a:prstDash val="solid"/>
            <a:round/>
            <a:headEnd len="sm" w="sm" type="none"/>
            <a:tailEnd len="sm" w="sm" type="none"/>
          </a:ln>
        </p:spPr>
      </p:cxnSp>
      <p:pic>
        <p:nvPicPr>
          <p:cNvPr descr="Cuadro-p12_A4_Otra-11.jpg" id="271" name="Google Shape;271;p46"/>
          <p:cNvPicPr preferRelativeResize="0"/>
          <p:nvPr/>
        </p:nvPicPr>
        <p:blipFill rotWithShape="1">
          <a:blip r:embed="rId3">
            <a:alphaModFix/>
          </a:blip>
          <a:srcRect b="60902" l="39107" r="0" t="5429"/>
          <a:stretch/>
        </p:blipFill>
        <p:spPr>
          <a:xfrm>
            <a:off x="1720850" y="2241549"/>
            <a:ext cx="5448299" cy="1694897"/>
          </a:xfrm>
          <a:prstGeom prst="rect">
            <a:avLst/>
          </a:prstGeom>
          <a:noFill/>
          <a:ln>
            <a:noFill/>
          </a:ln>
        </p:spPr>
      </p:pic>
      <p:sp>
        <p:nvSpPr>
          <p:cNvPr id="272" name="Google Shape;272;p46"/>
          <p:cNvSpPr/>
          <p:nvPr/>
        </p:nvSpPr>
        <p:spPr>
          <a:xfrm>
            <a:off x="1803399" y="3454400"/>
            <a:ext cx="1638301" cy="4826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p:nvPr/>
        </p:nvSpPr>
        <p:spPr>
          <a:xfrm>
            <a:off x="447675" y="2108200"/>
            <a:ext cx="8670925" cy="4635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8" name="Google Shape;278;p47"/>
          <p:cNvSpPr/>
          <p:nvPr/>
        </p:nvSpPr>
        <p:spPr>
          <a:xfrm>
            <a:off x="385761" y="11880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CÁLCULOS DE </a:t>
            </a:r>
            <a:r>
              <a:rPr b="0" i="0" lang="en-US" sz="3300" u="none" cap="none" strike="noStrike">
                <a:solidFill>
                  <a:srgbClr val="A93501"/>
                </a:solidFill>
                <a:latin typeface="Calibri"/>
                <a:ea typeface="Calibri"/>
                <a:cs typeface="Calibri"/>
                <a:sym typeface="Calibri"/>
              </a:rPr>
              <a:t>DESCUENTOS PREVISIONALES</a:t>
            </a:r>
            <a:endParaRPr b="0" i="0" sz="3300" u="none" cap="none" strike="noStrike">
              <a:solidFill>
                <a:srgbClr val="A93501"/>
              </a:solidFill>
              <a:latin typeface="Calibri"/>
              <a:ea typeface="Calibri"/>
              <a:cs typeface="Calibri"/>
              <a:sym typeface="Calibri"/>
            </a:endParaRPr>
          </a:p>
        </p:txBody>
      </p:sp>
      <p:sp>
        <p:nvSpPr>
          <p:cNvPr id="279" name="Google Shape;279;p47"/>
          <p:cNvSpPr txBox="1"/>
          <p:nvPr/>
        </p:nvSpPr>
        <p:spPr>
          <a:xfrm>
            <a:off x="604768" y="2227519"/>
            <a:ext cx="1846332"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Para una mejor comprensión del cálculo de los descuentos previsionales vamos a ocupar las siguientes remuneraciones a modo de ejemplo y referencia. </a:t>
            </a:r>
            <a:endParaRPr/>
          </a:p>
        </p:txBody>
      </p:sp>
      <p:pic>
        <p:nvPicPr>
          <p:cNvPr id="280" name="Google Shape;280;p47"/>
          <p:cNvPicPr preferRelativeResize="0"/>
          <p:nvPr/>
        </p:nvPicPr>
        <p:blipFill rotWithShape="1">
          <a:blip r:embed="rId3">
            <a:alphaModFix/>
          </a:blip>
          <a:srcRect b="0" l="0" r="0" t="0"/>
          <a:stretch/>
        </p:blipFill>
        <p:spPr>
          <a:xfrm>
            <a:off x="2572958" y="2362200"/>
            <a:ext cx="4255913" cy="4157138"/>
          </a:xfrm>
          <a:prstGeom prst="rect">
            <a:avLst/>
          </a:prstGeom>
          <a:noFill/>
          <a:ln cap="flat" cmpd="sng" w="38100">
            <a:solidFill>
              <a:schemeClr val="dk1"/>
            </a:solidFill>
            <a:prstDash val="solid"/>
            <a:round/>
            <a:headEnd len="sm" w="sm" type="none"/>
            <a:tailEnd len="sm" w="sm" type="none"/>
          </a:ln>
        </p:spPr>
      </p:pic>
      <p:cxnSp>
        <p:nvCxnSpPr>
          <p:cNvPr id="281" name="Google Shape;281;p47"/>
          <p:cNvCxnSpPr/>
          <p:nvPr/>
        </p:nvCxnSpPr>
        <p:spPr>
          <a:xfrm>
            <a:off x="3975100" y="3024725"/>
            <a:ext cx="3251200" cy="0"/>
          </a:xfrm>
          <a:prstGeom prst="straightConnector1">
            <a:avLst/>
          </a:prstGeom>
          <a:noFill/>
          <a:ln cap="flat" cmpd="sng" w="19050">
            <a:solidFill>
              <a:srgbClr val="800000"/>
            </a:solidFill>
            <a:prstDash val="solid"/>
            <a:round/>
            <a:headEnd len="sm" w="sm" type="none"/>
            <a:tailEnd len="med" w="med" type="stealth"/>
          </a:ln>
        </p:spPr>
      </p:cxnSp>
      <p:cxnSp>
        <p:nvCxnSpPr>
          <p:cNvPr id="282" name="Google Shape;282;p47"/>
          <p:cNvCxnSpPr/>
          <p:nvPr/>
        </p:nvCxnSpPr>
        <p:spPr>
          <a:xfrm>
            <a:off x="3983575" y="3002925"/>
            <a:ext cx="0" cy="1575425"/>
          </a:xfrm>
          <a:prstGeom prst="straightConnector1">
            <a:avLst/>
          </a:prstGeom>
          <a:noFill/>
          <a:ln cap="flat" cmpd="sng" w="19050">
            <a:solidFill>
              <a:srgbClr val="800000"/>
            </a:solidFill>
            <a:prstDash val="solid"/>
            <a:round/>
            <a:headEnd len="sm" w="sm" type="none"/>
            <a:tailEnd len="sm" w="sm" type="none"/>
          </a:ln>
        </p:spPr>
      </p:cxnSp>
      <p:sp>
        <p:nvSpPr>
          <p:cNvPr id="283" name="Google Shape;283;p47"/>
          <p:cNvSpPr/>
          <p:nvPr/>
        </p:nvSpPr>
        <p:spPr>
          <a:xfrm>
            <a:off x="7289403" y="2734726"/>
            <a:ext cx="2133493" cy="1049873"/>
          </a:xfrm>
          <a:prstGeom prst="roundRect">
            <a:avLst>
              <a:gd fmla="val 9867" name="adj"/>
            </a:avLst>
          </a:prstGeom>
          <a:solidFill>
            <a:srgbClr val="FFCC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4" name="Google Shape;284;p47"/>
          <p:cNvSpPr/>
          <p:nvPr/>
        </p:nvSpPr>
        <p:spPr>
          <a:xfrm>
            <a:off x="7341151" y="2788200"/>
            <a:ext cx="2030940" cy="92640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Trabajaremos con el total Imponible de la liquidación: </a:t>
            </a:r>
            <a:br>
              <a:rPr b="0" i="0" lang="en-US" sz="1200" u="none" cap="none" strike="noStrike">
                <a:solidFill>
                  <a:schemeClr val="dk1"/>
                </a:solidFill>
                <a:latin typeface="Calibri"/>
                <a:ea typeface="Calibri"/>
                <a:cs typeface="Calibri"/>
                <a:sym typeface="Calibri"/>
              </a:rPr>
            </a:br>
            <a:r>
              <a:rPr b="1" i="0" lang="en-US" sz="1200" u="none" cap="none" strike="noStrike">
                <a:solidFill>
                  <a:schemeClr val="dk1"/>
                </a:solidFill>
                <a:latin typeface="Calibri"/>
                <a:ea typeface="Calibri"/>
                <a:cs typeface="Calibri"/>
                <a:sym typeface="Calibri"/>
              </a:rPr>
              <a:t>$ 709.097</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Para todos los descuentos previsionales</a:t>
            </a:r>
            <a:endParaRPr b="0" i="0" sz="1200" u="none" cap="none" strike="noStrike">
              <a:solidFill>
                <a:schemeClr val="dk1"/>
              </a:solidFill>
              <a:latin typeface="Calibri"/>
              <a:ea typeface="Calibri"/>
              <a:cs typeface="Calibri"/>
              <a:sym typeface="Calibri"/>
            </a:endParaRPr>
          </a:p>
        </p:txBody>
      </p:sp>
      <p:sp>
        <p:nvSpPr>
          <p:cNvPr id="285" name="Google Shape;285;p47"/>
          <p:cNvSpPr/>
          <p:nvPr/>
        </p:nvSpPr>
        <p:spPr>
          <a:xfrm>
            <a:off x="7340208" y="4114794"/>
            <a:ext cx="2133493" cy="1049873"/>
          </a:xfrm>
          <a:prstGeom prst="roundRect">
            <a:avLst>
              <a:gd fmla="val 9867" name="adj"/>
            </a:avLst>
          </a:prstGeom>
          <a:solidFill>
            <a:srgbClr val="B3B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6" name="Google Shape;286;p47"/>
          <p:cNvSpPr/>
          <p:nvPr/>
        </p:nvSpPr>
        <p:spPr>
          <a:xfrm>
            <a:off x="7391661" y="4132522"/>
            <a:ext cx="2141288"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Luego trabajaremos con el total Imponible tope de la liquidación: </a:t>
            </a:r>
            <a:r>
              <a:rPr b="1" i="0" lang="en-US" sz="1200" u="none" cap="none" strike="noStrike">
                <a:solidFill>
                  <a:schemeClr val="dk1"/>
                </a:solidFill>
                <a:latin typeface="Calibri"/>
                <a:ea typeface="Calibri"/>
                <a:cs typeface="Calibri"/>
                <a:sym typeface="Calibri"/>
              </a:rPr>
              <a:t>$ 4.500.000</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Para todos los descuentos previsionales</a:t>
            </a:r>
            <a:endParaRPr/>
          </a:p>
        </p:txBody>
      </p:sp>
      <p:cxnSp>
        <p:nvCxnSpPr>
          <p:cNvPr id="287" name="Google Shape;287;p47"/>
          <p:cNvCxnSpPr/>
          <p:nvPr/>
        </p:nvCxnSpPr>
        <p:spPr>
          <a:xfrm>
            <a:off x="3975100" y="4586825"/>
            <a:ext cx="188899" cy="0"/>
          </a:xfrm>
          <a:prstGeom prst="straightConnector1">
            <a:avLst/>
          </a:prstGeom>
          <a:noFill/>
          <a:ln cap="flat" cmpd="sng" w="19050">
            <a:solidFill>
              <a:srgbClr val="800000"/>
            </a:solidFill>
            <a:prstDash val="solid"/>
            <a:round/>
            <a:headEnd len="sm" w="sm" type="none"/>
            <a:tailEnd len="med" w="med" type="stealth"/>
          </a:ln>
        </p:spPr>
      </p:cxnSp>
      <p:sp>
        <p:nvSpPr>
          <p:cNvPr id="288" name="Google Shape;288;p47"/>
          <p:cNvSpPr/>
          <p:nvPr/>
        </p:nvSpPr>
        <p:spPr>
          <a:xfrm>
            <a:off x="4159250" y="4508500"/>
            <a:ext cx="596900" cy="146050"/>
          </a:xfrm>
          <a:prstGeom prst="rect">
            <a:avLst/>
          </a:prstGeom>
          <a:no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89" name="Google Shape;289;p47"/>
          <p:cNvCxnSpPr/>
          <p:nvPr/>
        </p:nvCxnSpPr>
        <p:spPr>
          <a:xfrm>
            <a:off x="8273250" y="3784604"/>
            <a:ext cx="0" cy="287071"/>
          </a:xfrm>
          <a:prstGeom prst="straightConnector1">
            <a:avLst/>
          </a:prstGeom>
          <a:noFill/>
          <a:ln cap="flat" cmpd="sng" w="19050">
            <a:solidFill>
              <a:srgbClr val="800000"/>
            </a:solidFill>
            <a:prstDash val="solid"/>
            <a:round/>
            <a:headEnd len="sm" w="sm" type="none"/>
            <a:tailEnd len="med" w="med" type="stealth"/>
          </a:ln>
        </p:spPr>
      </p:cxnSp>
      <p:sp>
        <p:nvSpPr>
          <p:cNvPr id="290" name="Google Shape;290;p47"/>
          <p:cNvSpPr/>
          <p:nvPr/>
        </p:nvSpPr>
        <p:spPr>
          <a:xfrm>
            <a:off x="4858193" y="4720600"/>
            <a:ext cx="1978808" cy="1816493"/>
          </a:xfrm>
          <a:prstGeom prst="rect">
            <a:avLst/>
          </a:prstGeom>
          <a:solidFill>
            <a:srgbClr val="BCBC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91" name="Google Shape;291;p47"/>
          <p:cNvSpPr/>
          <p:nvPr/>
        </p:nvSpPr>
        <p:spPr>
          <a:xfrm>
            <a:off x="6874563" y="3433273"/>
            <a:ext cx="254301" cy="1182847"/>
          </a:xfrm>
          <a:prstGeom prst="rightBrace">
            <a:avLst>
              <a:gd fmla="val 8333" name="adj1"/>
              <a:gd fmla="val 49284" name="adj2"/>
            </a:avLst>
          </a:prstGeom>
          <a:no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292" name="Google Shape;292;p47"/>
          <p:cNvSpPr/>
          <p:nvPr/>
        </p:nvSpPr>
        <p:spPr>
          <a:xfrm>
            <a:off x="4864100" y="4547210"/>
            <a:ext cx="1587500" cy="112851"/>
          </a:xfrm>
          <a:prstGeom prst="rect">
            <a:avLst/>
          </a:prstGeom>
          <a:solidFill>
            <a:schemeClr val="lt1"/>
          </a:solidFill>
          <a:ln>
            <a:noFill/>
          </a:ln>
        </p:spPr>
        <p:txBody>
          <a:bodyPr anchorCtr="0" anchor="t" bIns="0" lIns="0" spcFirstLastPara="1" rIns="72000" wrap="square" tIns="0">
            <a:spAutoFit/>
          </a:bodyPr>
          <a:lstStyle/>
          <a:p>
            <a:pPr indent="0" lvl="0" marL="0" marR="0" rtl="0" algn="l">
              <a:lnSpc>
                <a:spcPct val="90000"/>
              </a:lnSpc>
              <a:spcBef>
                <a:spcPts val="0"/>
              </a:spcBef>
              <a:spcAft>
                <a:spcPts val="0"/>
              </a:spcAft>
              <a:buNone/>
            </a:pPr>
            <a:r>
              <a:rPr b="0" i="0" lang="en-US" sz="800" u="none" cap="none" strike="noStrike">
                <a:solidFill>
                  <a:srgbClr val="FF0000"/>
                </a:solidFill>
                <a:latin typeface="Calibri"/>
                <a:ea typeface="Calibri"/>
                <a:cs typeface="Calibri"/>
                <a:sym typeface="Calibri"/>
              </a:rPr>
              <a:t>Total descuentos previsionales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8"/>
          <p:cNvSpPr/>
          <p:nvPr/>
        </p:nvSpPr>
        <p:spPr>
          <a:xfrm>
            <a:off x="447675" y="2260600"/>
            <a:ext cx="8670925" cy="30607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8" name="Google Shape;298;p48"/>
          <p:cNvSpPr/>
          <p:nvPr/>
        </p:nvSpPr>
        <p:spPr>
          <a:xfrm>
            <a:off x="385761" y="12388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FF6600"/>
                </a:solidFill>
                <a:latin typeface="Calibri"/>
                <a:ea typeface="Calibri"/>
                <a:cs typeface="Calibri"/>
                <a:sym typeface="Calibri"/>
              </a:rPr>
              <a:t>DESCUENTO </a:t>
            </a:r>
            <a:r>
              <a:rPr b="0" i="0" lang="en-US" sz="3300" u="none" cap="none" strike="noStrike">
                <a:solidFill>
                  <a:srgbClr val="A93501"/>
                </a:solidFill>
                <a:latin typeface="Calibri"/>
                <a:ea typeface="Calibri"/>
                <a:cs typeface="Calibri"/>
                <a:sym typeface="Calibri"/>
              </a:rPr>
              <a:t>PREVISIONAL AFP</a:t>
            </a:r>
            <a:endParaRPr/>
          </a:p>
        </p:txBody>
      </p:sp>
      <p:sp>
        <p:nvSpPr>
          <p:cNvPr id="299" name="Google Shape;299;p48"/>
          <p:cNvSpPr txBox="1"/>
          <p:nvPr/>
        </p:nvSpPr>
        <p:spPr>
          <a:xfrm>
            <a:off x="1168400" y="2467907"/>
            <a:ext cx="10515600" cy="57444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400" u="none" cap="none" strike="noStrike">
              <a:solidFill>
                <a:srgbClr val="FF6600"/>
              </a:solidFill>
              <a:latin typeface="Calibri"/>
              <a:ea typeface="Calibri"/>
              <a:cs typeface="Calibri"/>
              <a:sym typeface="Calibri"/>
            </a:endParaRPr>
          </a:p>
        </p:txBody>
      </p:sp>
      <p:sp>
        <p:nvSpPr>
          <p:cNvPr id="300" name="Google Shape;300;p48"/>
          <p:cNvSpPr txBox="1"/>
          <p:nvPr/>
        </p:nvSpPr>
        <p:spPr>
          <a:xfrm>
            <a:off x="622300" y="2627999"/>
            <a:ext cx="294640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Para efectos de descontar AFP, debemos revisar la tabla de AFP que existen en nuestro país, con sus porcentajes de descuentos previsionales, Si bien para ahorro para la pensión es un 10% y es igual para todas las AFP´s, pero la comisión cambia dependiendo de cada una de ellas.</a:t>
            </a:r>
            <a:endParaRPr/>
          </a:p>
        </p:txBody>
      </p:sp>
      <p:graphicFrame>
        <p:nvGraphicFramePr>
          <p:cNvPr id="301" name="Google Shape;301;p48"/>
          <p:cNvGraphicFramePr/>
          <p:nvPr/>
        </p:nvGraphicFramePr>
        <p:xfrm>
          <a:off x="3795787" y="2666099"/>
          <a:ext cx="3000000" cy="3000000"/>
        </p:xfrm>
        <a:graphic>
          <a:graphicData uri="http://schemas.openxmlformats.org/drawingml/2006/table">
            <a:tbl>
              <a:tblPr>
                <a:noFill/>
                <a:tableStyleId>{4E3A1F92-A365-4DAE-8C05-219D365B74AC}</a:tableStyleId>
              </a:tblPr>
              <a:tblGrid>
                <a:gridCol w="1156875"/>
                <a:gridCol w="1291000"/>
                <a:gridCol w="1291000"/>
                <a:gridCol w="1291000"/>
              </a:tblGrid>
              <a:tr h="167500">
                <a:tc rowSpan="3">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Open Sans"/>
                          <a:ea typeface="Open Sans"/>
                          <a:cs typeface="Open Sans"/>
                          <a:sym typeface="Open Sans"/>
                        </a:rPr>
                        <a:t>A.F.P.</a:t>
                      </a:r>
                      <a:endParaRPr/>
                    </a:p>
                  </a:txBody>
                  <a:tcPr marT="9525" marB="0" marR="9525" marL="36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003366"/>
                    </a:solidFill>
                  </a:tcPr>
                </a:tc>
                <a:tc gridSpan="3">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Open Sans"/>
                          <a:ea typeface="Open Sans"/>
                          <a:cs typeface="Open Sans"/>
                          <a:sym typeface="Open Sans"/>
                        </a:rPr>
                        <a:t>oct-20</a:t>
                      </a:r>
                      <a:endParaRPr/>
                    </a:p>
                  </a:txBody>
                  <a:tcPr marT="9525" marB="0" marR="9525" marL="9525" anchor="ctr">
                    <a:lnL cap="flat" cmpd="sng" w="12700">
                      <a:solidFill>
                        <a:srgbClr val="99999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99999"/>
                      </a:solidFill>
                      <a:prstDash val="solid"/>
                      <a:round/>
                      <a:headEnd len="sm" w="sm" type="none"/>
                      <a:tailEnd len="sm" w="sm" type="none"/>
                    </a:lnB>
                    <a:solidFill>
                      <a:srgbClr val="003366"/>
                    </a:solidFill>
                  </a:tcPr>
                </a:tc>
                <a:tc hMerge="1"/>
                <a:tc hMerge="1"/>
              </a:tr>
              <a:tr h="167500">
                <a:tc vMerge="1"/>
                <a:tc>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Open Sans"/>
                          <a:ea typeface="Open Sans"/>
                          <a:cs typeface="Open Sans"/>
                          <a:sym typeface="Open Sans"/>
                        </a:rPr>
                        <a:t>Cuenta Ahorro</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003366"/>
                    </a:solidFill>
                  </a:tcPr>
                </a:tc>
                <a:tc>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Open Sans"/>
                          <a:ea typeface="Open Sans"/>
                          <a:cs typeface="Open Sans"/>
                          <a:sym typeface="Open Sans"/>
                        </a:rPr>
                        <a:t>Comisión</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003366"/>
                    </a:solidFill>
                  </a:tcPr>
                </a:tc>
                <a:tc>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Open Sans"/>
                          <a:ea typeface="Open Sans"/>
                          <a:cs typeface="Open Sans"/>
                          <a:sym typeface="Open Sans"/>
                        </a:rPr>
                        <a:t>Total</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003366"/>
                    </a:solidFill>
                  </a:tcPr>
                </a:tc>
              </a:tr>
              <a:tr h="358950">
                <a:tc vMerge="1"/>
                <a:tc>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Open Sans"/>
                          <a:ea typeface="Open Sans"/>
                          <a:cs typeface="Open Sans"/>
                          <a:sym typeface="Open Sans"/>
                        </a:rPr>
                        <a:t>% de la remuneración o renta imponible (*)</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003366"/>
                    </a:solidFill>
                  </a:tcPr>
                </a:tc>
                <a:tc>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Open Sans"/>
                          <a:ea typeface="Open Sans"/>
                          <a:cs typeface="Open Sans"/>
                          <a:sym typeface="Open Sans"/>
                        </a:rPr>
                        <a:t>% de la remuneración o renta imponible (*)</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003366"/>
                    </a:solidFill>
                  </a:tcPr>
                </a:tc>
                <a:tc>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Open Sans"/>
                          <a:ea typeface="Open Sans"/>
                          <a:cs typeface="Open Sans"/>
                          <a:sym typeface="Open Sans"/>
                        </a:rPr>
                        <a:t>suma C. Ahorro + Comisión</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003366"/>
                    </a:solidFill>
                  </a:tcPr>
                </a:tc>
              </a:tr>
              <a:tr h="183475">
                <a:tc>
                  <a:txBody>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CAPITAL</a:t>
                      </a:r>
                      <a:endParaRPr/>
                    </a:p>
                  </a:txBody>
                  <a:tcPr marT="9525" marB="0" marR="9525" marL="9525">
                    <a:lnL cap="flat" cmpd="sng" w="12700">
                      <a:solidFill>
                        <a:srgbClr val="D031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1.44%</a:t>
                      </a:r>
                      <a:endParaRPr/>
                    </a:p>
                  </a:txBody>
                  <a:tcPr marT="9525" marB="0" marR="9525" marL="9525">
                    <a:lnL cap="flat" cmpd="sng" w="12700">
                      <a:solidFill>
                        <a:srgbClr val="999999"/>
                      </a:solidFill>
                      <a:prstDash val="solid"/>
                      <a:round/>
                      <a:headEnd len="sm" w="sm" type="none"/>
                      <a:tailEnd len="sm" w="sm" type="none"/>
                    </a:lnL>
                    <a:lnR cap="flat" cmpd="sng" w="12700">
                      <a:solidFill>
                        <a:srgbClr val="D03536"/>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11.44%</a:t>
                      </a:r>
                      <a:endParaRPr/>
                    </a:p>
                  </a:txBody>
                  <a:tcPr marT="9525" marB="0" marR="9525" marL="9525">
                    <a:lnL cap="flat" cmpd="sng" w="12700">
                      <a:solidFill>
                        <a:srgbClr val="D035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83475">
                <a:tc>
                  <a:txBody>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CUPRUM</a:t>
                      </a:r>
                      <a:endParaRPr/>
                    </a:p>
                  </a:txBody>
                  <a:tcPr marT="9525" marB="0" marR="9525" marL="9525">
                    <a:lnL cap="flat" cmpd="sng" w="12700">
                      <a:solidFill>
                        <a:srgbClr val="7043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9F9F9"/>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1.44%</a:t>
                      </a:r>
                      <a:endParaRPr/>
                    </a:p>
                  </a:txBody>
                  <a:tcPr marT="9525" marB="0" marR="9525" marL="9525">
                    <a:lnL cap="flat" cmpd="sng" w="12700">
                      <a:solidFill>
                        <a:srgbClr val="999999"/>
                      </a:solidFill>
                      <a:prstDash val="solid"/>
                      <a:round/>
                      <a:headEnd len="sm" w="sm" type="none"/>
                      <a:tailEnd len="sm" w="sm" type="none"/>
                    </a:lnL>
                    <a:lnR cap="flat" cmpd="sng" w="12700">
                      <a:solidFill>
                        <a:srgbClr val="904636"/>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9F9F9"/>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11.44%</a:t>
                      </a:r>
                      <a:endParaRPr/>
                    </a:p>
                  </a:txBody>
                  <a:tcPr marT="9525" marB="0" marR="9525" marL="9525">
                    <a:lnL cap="flat" cmpd="sng" w="12700">
                      <a:solidFill>
                        <a:srgbClr val="9046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83475">
                <a:tc>
                  <a:txBody>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HABITAT</a:t>
                      </a:r>
                      <a:endParaRPr/>
                    </a:p>
                  </a:txBody>
                  <a:tcPr marT="9525" marB="0" marR="9525" marL="9525">
                    <a:lnL cap="flat" cmpd="sng" w="12700">
                      <a:solidFill>
                        <a:srgbClr val="F048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1.27%</a:t>
                      </a:r>
                      <a:endParaRPr/>
                    </a:p>
                  </a:txBody>
                  <a:tcPr marT="9525" marB="0" marR="9525" marL="9525">
                    <a:lnL cap="flat" cmpd="sng" w="12700">
                      <a:solidFill>
                        <a:srgbClr val="999999"/>
                      </a:solidFill>
                      <a:prstDash val="solid"/>
                      <a:round/>
                      <a:headEnd len="sm" w="sm" type="none"/>
                      <a:tailEnd len="sm" w="sm" type="none"/>
                    </a:lnL>
                    <a:lnR cap="flat" cmpd="sng" w="12700">
                      <a:solidFill>
                        <a:srgbClr val="F04936"/>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11.27%</a:t>
                      </a:r>
                      <a:endParaRPr/>
                    </a:p>
                  </a:txBody>
                  <a:tcPr marT="9525" marB="0" marR="9525" marL="9525">
                    <a:lnL cap="flat" cmpd="sng" w="12700">
                      <a:solidFill>
                        <a:srgbClr val="F049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83475">
                <a:tc>
                  <a:txBody>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MODELO</a:t>
                      </a:r>
                      <a:endParaRPr/>
                    </a:p>
                  </a:txBody>
                  <a:tcPr marT="9525" marB="0" marR="9525" marL="9525">
                    <a:lnL cap="flat" cmpd="sng" w="12700">
                      <a:solidFill>
                        <a:srgbClr val="B052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9F9F9"/>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0.77%</a:t>
                      </a:r>
                      <a:endParaRPr/>
                    </a:p>
                  </a:txBody>
                  <a:tcPr marT="9525" marB="0" marR="9525" marL="9525">
                    <a:lnL cap="flat" cmpd="sng" w="12700">
                      <a:solidFill>
                        <a:srgbClr val="999999"/>
                      </a:solidFill>
                      <a:prstDash val="solid"/>
                      <a:round/>
                      <a:headEnd len="sm" w="sm" type="none"/>
                      <a:tailEnd len="sm" w="sm" type="none"/>
                    </a:lnL>
                    <a:lnR cap="flat" cmpd="sng" w="12700">
                      <a:solidFill>
                        <a:srgbClr val="505436"/>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9F9F9"/>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10.77%</a:t>
                      </a:r>
                      <a:endParaRPr/>
                    </a:p>
                  </a:txBody>
                  <a:tcPr marT="9525" marB="0" marR="9525" marL="9525">
                    <a:lnL cap="flat" cmpd="sng" w="12700">
                      <a:solidFill>
                        <a:srgbClr val="5054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83475">
                <a:tc>
                  <a:txBody>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PLANVITAL</a:t>
                      </a:r>
                      <a:endParaRPr/>
                    </a:p>
                  </a:txBody>
                  <a:tcPr marT="9525" marB="0" marR="9525" marL="9525">
                    <a:lnL cap="flat" cmpd="sng" w="12700">
                      <a:solidFill>
                        <a:srgbClr val="D05E36"/>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1.16%</a:t>
                      </a:r>
                      <a:endParaRPr/>
                    </a:p>
                  </a:txBody>
                  <a:tcPr marT="9525" marB="0" marR="9525" marL="9525">
                    <a:lnL cap="flat" cmpd="sng" w="12700">
                      <a:solidFill>
                        <a:srgbClr val="999999"/>
                      </a:solidFill>
                      <a:prstDash val="solid"/>
                      <a:round/>
                      <a:headEnd len="sm" w="sm" type="none"/>
                      <a:tailEnd len="sm" w="sm" type="none"/>
                    </a:lnL>
                    <a:lnR cap="flat" cmpd="sng" w="12700">
                      <a:solidFill>
                        <a:srgbClr val="B0E9DB"/>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11.16%</a:t>
                      </a:r>
                      <a:endParaRPr/>
                    </a:p>
                  </a:txBody>
                  <a:tcPr marT="9525" marB="0" marR="9525" marL="9525">
                    <a:lnL cap="flat" cmpd="sng" w="12700">
                      <a:solidFill>
                        <a:srgbClr val="B0E9DB"/>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39700">
                <a:tc>
                  <a:txBody>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PROVIDA</a:t>
                      </a:r>
                      <a:endParaRPr/>
                    </a:p>
                  </a:txBody>
                  <a:tcPr marT="9525" marB="0" marR="9525" marL="9525">
                    <a:lnL cap="flat" cmpd="sng" w="12700">
                      <a:solidFill>
                        <a:srgbClr val="D00ADC"/>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9F9F9"/>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1.45%</a:t>
                      </a:r>
                      <a:endParaRPr/>
                    </a:p>
                  </a:txBody>
                  <a:tcPr marT="9525" marB="0" marR="9525" marL="9525">
                    <a:lnL cap="flat" cmpd="sng" w="12700">
                      <a:solidFill>
                        <a:srgbClr val="999999"/>
                      </a:solidFill>
                      <a:prstDash val="solid"/>
                      <a:round/>
                      <a:headEnd len="sm" w="sm" type="none"/>
                      <a:tailEnd len="sm" w="sm" type="none"/>
                    </a:lnL>
                    <a:lnR cap="flat" cmpd="sng" w="12700">
                      <a:solidFill>
                        <a:srgbClr val="7048DC"/>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9F9F9"/>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11.45%</a:t>
                      </a:r>
                      <a:endParaRPr/>
                    </a:p>
                  </a:txBody>
                  <a:tcPr marT="9525" marB="0" marR="9525" marL="9525">
                    <a:lnL cap="flat" cmpd="sng" w="12700">
                      <a:solidFill>
                        <a:srgbClr val="7048DC"/>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83475">
                <a:tc>
                  <a:txBody>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UNO</a:t>
                      </a:r>
                      <a:endParaRPr/>
                    </a:p>
                  </a:txBody>
                  <a:tcPr marT="9525" marB="0" marR="9525" marL="9525">
                    <a:lnL cap="flat" cmpd="sng" w="12700">
                      <a:solidFill>
                        <a:srgbClr val="506FDC"/>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306FDC"/>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a:t>
                      </a:r>
                      <a:endParaRPr/>
                    </a:p>
                  </a:txBody>
                  <a:tcPr marT="9525" marB="0" marR="9525" marL="9525"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0.69%</a:t>
                      </a:r>
                      <a:endParaRPr/>
                    </a:p>
                  </a:txBody>
                  <a:tcPr marT="9525" marB="0" marR="9525" marL="9525">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9F9F9"/>
                    </a:solidFill>
                  </a:tcPr>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Open Sans"/>
                          <a:ea typeface="Open Sans"/>
                          <a:cs typeface="Open Sans"/>
                          <a:sym typeface="Open Sans"/>
                        </a:rPr>
                        <a:t>10.69%</a:t>
                      </a:r>
                      <a:endParaRPr/>
                    </a:p>
                  </a:txBody>
                  <a:tcPr marT="9525" marB="0" marR="9525" marL="9525">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9"/>
          <p:cNvSpPr/>
          <p:nvPr/>
        </p:nvSpPr>
        <p:spPr>
          <a:xfrm>
            <a:off x="447676" y="2472266"/>
            <a:ext cx="3455245" cy="2015067"/>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7" name="Google Shape;307;p49"/>
          <p:cNvSpPr/>
          <p:nvPr/>
        </p:nvSpPr>
        <p:spPr>
          <a:xfrm>
            <a:off x="385761" y="1289606"/>
            <a:ext cx="9334501" cy="828688"/>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300" u="none" cap="none" strike="noStrike">
                <a:solidFill>
                  <a:srgbClr val="FF6600"/>
                </a:solidFill>
                <a:latin typeface="Calibri"/>
                <a:ea typeface="Calibri"/>
                <a:cs typeface="Calibri"/>
                <a:sym typeface="Calibri"/>
              </a:rPr>
              <a:t>DESCUENTO </a:t>
            </a:r>
            <a:br>
              <a:rPr b="1" i="0" lang="en-US" sz="3300" u="none" cap="none" strike="noStrike">
                <a:solidFill>
                  <a:srgbClr val="FF6600"/>
                </a:solidFill>
                <a:latin typeface="Calibri"/>
                <a:ea typeface="Calibri"/>
                <a:cs typeface="Calibri"/>
                <a:sym typeface="Calibri"/>
              </a:rPr>
            </a:br>
            <a:r>
              <a:rPr b="0" i="0" lang="en-US" sz="3300" u="none" cap="none" strike="noStrike">
                <a:solidFill>
                  <a:srgbClr val="A93501"/>
                </a:solidFill>
                <a:latin typeface="Calibri"/>
                <a:ea typeface="Calibri"/>
                <a:cs typeface="Calibri"/>
                <a:sym typeface="Calibri"/>
              </a:rPr>
              <a:t>PREVISIONAL AFP</a:t>
            </a:r>
            <a:endParaRPr/>
          </a:p>
        </p:txBody>
      </p:sp>
      <p:pic>
        <p:nvPicPr>
          <p:cNvPr id="308" name="Google Shape;308;p49"/>
          <p:cNvPicPr preferRelativeResize="0"/>
          <p:nvPr/>
        </p:nvPicPr>
        <p:blipFill rotWithShape="1">
          <a:blip r:embed="rId3">
            <a:alphaModFix/>
          </a:blip>
          <a:srcRect b="0" l="0" r="0" t="0"/>
          <a:stretch/>
        </p:blipFill>
        <p:spPr>
          <a:xfrm>
            <a:off x="4552951" y="1368891"/>
            <a:ext cx="4600574" cy="5226388"/>
          </a:xfrm>
          <a:prstGeom prst="rect">
            <a:avLst/>
          </a:prstGeom>
          <a:solidFill>
            <a:schemeClr val="accent1"/>
          </a:solidFill>
          <a:ln cap="flat" cmpd="sng" w="25400">
            <a:solidFill>
              <a:srgbClr val="BA7C2E"/>
            </a:solidFill>
            <a:prstDash val="solid"/>
            <a:round/>
            <a:headEnd len="sm" w="sm" type="none"/>
            <a:tailEnd len="sm" w="sm" type="none"/>
          </a:ln>
        </p:spPr>
      </p:pic>
      <p:sp>
        <p:nvSpPr>
          <p:cNvPr id="309" name="Google Shape;309;p49"/>
          <p:cNvSpPr txBox="1"/>
          <p:nvPr/>
        </p:nvSpPr>
        <p:spPr>
          <a:xfrm>
            <a:off x="523864" y="2519077"/>
            <a:ext cx="332422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Total Imponible x </a:t>
            </a:r>
            <a:r>
              <a:rPr b="1" i="0" lang="en-US" sz="1500" u="none" cap="none" strike="noStrike">
                <a:solidFill>
                  <a:srgbClr val="A93501"/>
                </a:solidFill>
                <a:latin typeface="Calibri"/>
                <a:ea typeface="Calibri"/>
                <a:cs typeface="Calibri"/>
                <a:sym typeface="Calibri"/>
              </a:rPr>
              <a:t>% descuento AFP </a:t>
            </a:r>
            <a:r>
              <a:rPr b="0" i="0" lang="en-US" sz="1500" u="none" cap="none" strike="noStrike">
                <a:solidFill>
                  <a:schemeClr val="dk1"/>
                </a:solidFill>
                <a:latin typeface="Calibri"/>
                <a:ea typeface="Calibri"/>
                <a:cs typeface="Calibri"/>
                <a:sym typeface="Calibri"/>
              </a:rPr>
              <a:t>= </a:t>
            </a:r>
            <a:r>
              <a:rPr b="1" i="0" lang="en-US" sz="1500" u="none" cap="none" strike="noStrike">
                <a:solidFill>
                  <a:schemeClr val="dk1"/>
                </a:solidFill>
                <a:latin typeface="Calibri"/>
                <a:ea typeface="Calibri"/>
                <a:cs typeface="Calibri"/>
                <a:sym typeface="Calibri"/>
              </a:rPr>
              <a:t>Monto a descontar</a:t>
            </a:r>
            <a:endParaRPr/>
          </a:p>
        </p:txBody>
      </p:sp>
      <p:sp>
        <p:nvSpPr>
          <p:cNvPr id="310" name="Google Shape;310;p49"/>
          <p:cNvSpPr txBox="1"/>
          <p:nvPr/>
        </p:nvSpPr>
        <p:spPr>
          <a:xfrm>
            <a:off x="523864" y="3681916"/>
            <a:ext cx="3345189"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$ 709.097  x  </a:t>
            </a:r>
            <a:r>
              <a:rPr b="1" i="0" lang="en-US" sz="1500" u="none" cap="none" strike="noStrike">
                <a:solidFill>
                  <a:srgbClr val="A93501"/>
                </a:solidFill>
                <a:latin typeface="Calibri"/>
                <a:ea typeface="Calibri"/>
                <a:cs typeface="Calibri"/>
                <a:sym typeface="Calibri"/>
              </a:rPr>
              <a:t>11.44%</a:t>
            </a:r>
            <a:r>
              <a:rPr b="0" i="0" lang="en-US" sz="1500" u="none" cap="none" strike="noStrike">
                <a:solidFill>
                  <a:schemeClr val="dk1"/>
                </a:solidFill>
                <a:latin typeface="Calibri"/>
                <a:ea typeface="Calibri"/>
                <a:cs typeface="Calibri"/>
                <a:sym typeface="Calibri"/>
              </a:rPr>
              <a:t> </a:t>
            </a:r>
            <a:r>
              <a:rPr b="0" i="0" lang="en-US" sz="1500" u="none" cap="none" strike="noStrike">
                <a:solidFill>
                  <a:srgbClr val="A93501"/>
                </a:solidFill>
                <a:latin typeface="Calibri"/>
                <a:ea typeface="Calibri"/>
                <a:cs typeface="Calibri"/>
                <a:sym typeface="Calibri"/>
              </a:rPr>
              <a:t>(AFP Capital) </a:t>
            </a:r>
            <a:r>
              <a:rPr b="0" i="0" lang="en-US" sz="1500" u="none" cap="none" strike="noStrike">
                <a:solidFill>
                  <a:schemeClr val="dk1"/>
                </a:solidFill>
                <a:latin typeface="Calibri"/>
                <a:ea typeface="Calibri"/>
                <a:cs typeface="Calibri"/>
                <a:sym typeface="Calibri"/>
              </a:rPr>
              <a:t>=  </a:t>
            </a:r>
            <a:br>
              <a:rPr b="0" i="0" lang="en-US" sz="1500" u="none" cap="none" strike="noStrike">
                <a:solidFill>
                  <a:schemeClr val="dk1"/>
                </a:solidFill>
                <a:latin typeface="Calibri"/>
                <a:ea typeface="Calibri"/>
                <a:cs typeface="Calibri"/>
                <a:sym typeface="Calibri"/>
              </a:rPr>
            </a:br>
            <a:r>
              <a:rPr b="0" i="0" lang="en-US" sz="1500" u="none" cap="none" strike="noStrike">
                <a:solidFill>
                  <a:schemeClr val="dk1"/>
                </a:solidFill>
                <a:latin typeface="Calibri"/>
                <a:ea typeface="Calibri"/>
                <a:cs typeface="Calibri"/>
                <a:sym typeface="Calibri"/>
              </a:rPr>
              <a:t>$ 81.121  </a:t>
            </a:r>
            <a:r>
              <a:rPr b="1" i="0" lang="en-US" sz="1500" u="none" cap="none" strike="noStrike">
                <a:solidFill>
                  <a:schemeClr val="dk1"/>
                </a:solidFill>
                <a:latin typeface="Calibri"/>
                <a:ea typeface="Calibri"/>
                <a:cs typeface="Calibri"/>
                <a:sym typeface="Calibri"/>
              </a:rPr>
              <a:t>Monto a descontar</a:t>
            </a:r>
            <a:endParaRPr/>
          </a:p>
        </p:txBody>
      </p:sp>
      <p:cxnSp>
        <p:nvCxnSpPr>
          <p:cNvPr id="311" name="Google Shape;311;p49"/>
          <p:cNvCxnSpPr/>
          <p:nvPr/>
        </p:nvCxnSpPr>
        <p:spPr>
          <a:xfrm flipH="1" rot="10800000">
            <a:off x="2666855" y="3217336"/>
            <a:ext cx="4935798" cy="389464"/>
          </a:xfrm>
          <a:prstGeom prst="straightConnector1">
            <a:avLst/>
          </a:prstGeom>
          <a:noFill/>
          <a:ln cap="flat" cmpd="sng" w="19050">
            <a:solidFill>
              <a:srgbClr val="800000"/>
            </a:solidFill>
            <a:prstDash val="solid"/>
            <a:round/>
            <a:headEnd len="sm" w="sm" type="none"/>
            <a:tailEnd len="med" w="med" type="stealth"/>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0"/>
          <p:cNvSpPr/>
          <p:nvPr/>
        </p:nvSpPr>
        <p:spPr>
          <a:xfrm>
            <a:off x="385761" y="1251506"/>
            <a:ext cx="9334501" cy="6955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400" u="none" cap="none" strike="noStrike">
                <a:solidFill>
                  <a:srgbClr val="ED6B00"/>
                </a:solidFill>
                <a:latin typeface="Calibri"/>
                <a:ea typeface="Calibri"/>
                <a:cs typeface="Calibri"/>
                <a:sym typeface="Calibri"/>
              </a:rPr>
              <a:t>EN CASO QUE EL TOTAL IMPONIBLE ESTÉ </a:t>
            </a:r>
            <a:r>
              <a:rPr b="0" i="0" lang="en-US" sz="2400" u="none" cap="none" strike="noStrike">
                <a:solidFill>
                  <a:srgbClr val="A93501"/>
                </a:solidFill>
                <a:latin typeface="Calibri"/>
                <a:ea typeface="Calibri"/>
                <a:cs typeface="Calibri"/>
                <a:sym typeface="Calibri"/>
              </a:rPr>
              <a:t>SOBRE EL </a:t>
            </a:r>
            <a:br>
              <a:rPr b="0" i="0" lang="en-US" sz="2400" u="none" cap="none" strike="noStrike">
                <a:solidFill>
                  <a:srgbClr val="A93501"/>
                </a:solidFill>
                <a:latin typeface="Calibri"/>
                <a:ea typeface="Calibri"/>
                <a:cs typeface="Calibri"/>
                <a:sym typeface="Calibri"/>
              </a:rPr>
            </a:br>
            <a:r>
              <a:rPr b="0" i="0" lang="en-US" sz="2400" u="none" cap="none" strike="noStrike">
                <a:solidFill>
                  <a:srgbClr val="A93501"/>
                </a:solidFill>
                <a:latin typeface="Calibri"/>
                <a:ea typeface="Calibri"/>
                <a:cs typeface="Calibri"/>
                <a:sym typeface="Calibri"/>
              </a:rPr>
              <a:t>TOPE DE DESCUENTO PREVISIONAL, EL CÁLCULO SERÁ:</a:t>
            </a:r>
            <a:endParaRPr b="0" i="0" sz="2400" u="none" cap="none" strike="noStrike">
              <a:solidFill>
                <a:srgbClr val="A93501"/>
              </a:solidFill>
              <a:latin typeface="Calibri"/>
              <a:ea typeface="Calibri"/>
              <a:cs typeface="Calibri"/>
              <a:sym typeface="Calibri"/>
            </a:endParaRPr>
          </a:p>
        </p:txBody>
      </p:sp>
      <p:sp>
        <p:nvSpPr>
          <p:cNvPr id="317" name="Google Shape;317;p50"/>
          <p:cNvSpPr/>
          <p:nvPr/>
        </p:nvSpPr>
        <p:spPr>
          <a:xfrm>
            <a:off x="447676" y="2154767"/>
            <a:ext cx="4530724" cy="1286933"/>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8" name="Google Shape;318;p50"/>
          <p:cNvSpPr txBox="1"/>
          <p:nvPr/>
        </p:nvSpPr>
        <p:spPr>
          <a:xfrm>
            <a:off x="523864" y="2201577"/>
            <a:ext cx="4581536" cy="59144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sng" cap="none" strike="noStrike">
                <a:solidFill>
                  <a:srgbClr val="A93501"/>
                </a:solidFill>
                <a:latin typeface="Calibri"/>
                <a:ea typeface="Calibri"/>
                <a:cs typeface="Calibri"/>
                <a:sym typeface="Calibri"/>
              </a:rPr>
              <a:t>Fórmula</a:t>
            </a:r>
            <a:r>
              <a:rPr b="1" i="0" lang="en-US" sz="1400" u="none" cap="none" strike="noStrike">
                <a:solidFill>
                  <a:srgbClr val="A93501"/>
                </a:solidFill>
                <a:latin typeface="Calibri"/>
                <a:ea typeface="Calibri"/>
                <a:cs typeface="Calibri"/>
                <a:sym typeface="Calibri"/>
              </a:rPr>
              <a:t>:</a:t>
            </a:r>
            <a:endParaRPr/>
          </a:p>
          <a:p>
            <a:pPr indent="0" lvl="0" marL="0" marR="0" rtl="0" algn="l">
              <a:lnSpc>
                <a:spcPct val="5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Total Imponible x </a:t>
            </a:r>
            <a:r>
              <a:rPr b="1" i="0" lang="en-US" sz="1400" u="none" cap="none" strike="noStrike">
                <a:solidFill>
                  <a:srgbClr val="A93501"/>
                </a:solidFill>
                <a:latin typeface="Calibri"/>
                <a:ea typeface="Calibri"/>
                <a:cs typeface="Calibri"/>
                <a:sym typeface="Calibri"/>
              </a:rPr>
              <a:t>% descuento AFP </a:t>
            </a: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Monto a descontar</a:t>
            </a:r>
            <a:endParaRPr/>
          </a:p>
        </p:txBody>
      </p:sp>
      <p:sp>
        <p:nvSpPr>
          <p:cNvPr id="319" name="Google Shape;319;p50"/>
          <p:cNvSpPr txBox="1"/>
          <p:nvPr/>
        </p:nvSpPr>
        <p:spPr>
          <a:xfrm>
            <a:off x="523864" y="2843716"/>
            <a:ext cx="3470286" cy="48372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$ 2.312.858 x   x  </a:t>
            </a:r>
            <a:r>
              <a:rPr b="1" i="0" lang="en-US" sz="1400" u="none" cap="none" strike="noStrike">
                <a:solidFill>
                  <a:srgbClr val="A93501"/>
                </a:solidFill>
                <a:latin typeface="Calibri"/>
                <a:ea typeface="Calibri"/>
                <a:cs typeface="Calibri"/>
                <a:sym typeface="Calibri"/>
              </a:rPr>
              <a:t>11.44%</a:t>
            </a:r>
            <a:r>
              <a:rPr b="0" i="0" lang="en-US" sz="1400" u="none" cap="none" strike="noStrike">
                <a:solidFill>
                  <a:schemeClr val="dk1"/>
                </a:solidFill>
                <a:latin typeface="Calibri"/>
                <a:ea typeface="Calibri"/>
                <a:cs typeface="Calibri"/>
                <a:sym typeface="Calibri"/>
              </a:rPr>
              <a:t> </a:t>
            </a:r>
            <a:r>
              <a:rPr b="0" i="0" lang="en-US" sz="1400" u="none" cap="none" strike="noStrike">
                <a:solidFill>
                  <a:srgbClr val="A93501"/>
                </a:solidFill>
                <a:latin typeface="Calibri"/>
                <a:ea typeface="Calibri"/>
                <a:cs typeface="Calibri"/>
                <a:sym typeface="Calibri"/>
              </a:rPr>
              <a:t>(AFP Capital) </a:t>
            </a:r>
            <a:r>
              <a:rPr b="0" i="0" lang="en-US" sz="1400" u="none" cap="none" strike="noStrike">
                <a:solidFill>
                  <a:schemeClr val="dk1"/>
                </a:solidFill>
                <a:latin typeface="Calibri"/>
                <a:ea typeface="Calibri"/>
                <a:cs typeface="Calibri"/>
                <a:sym typeface="Calibri"/>
              </a:rPr>
              <a:t>=  </a:t>
            </a:r>
            <a:br>
              <a:rPr b="0"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 </a:t>
            </a:r>
            <a:r>
              <a:rPr b="1" i="0" lang="en-US" sz="1400" u="sng" cap="none" strike="noStrike">
                <a:solidFill>
                  <a:schemeClr val="dk1"/>
                </a:solidFill>
                <a:latin typeface="Calibri"/>
                <a:ea typeface="Calibri"/>
                <a:cs typeface="Calibri"/>
                <a:sym typeface="Calibri"/>
              </a:rPr>
              <a:t>264.591 Monto a descontar</a:t>
            </a:r>
            <a:endParaRPr/>
          </a:p>
        </p:txBody>
      </p:sp>
      <p:pic>
        <p:nvPicPr>
          <p:cNvPr id="320" name="Google Shape;320;p50"/>
          <p:cNvPicPr preferRelativeResize="0"/>
          <p:nvPr/>
        </p:nvPicPr>
        <p:blipFill rotWithShape="1">
          <a:blip r:embed="rId3">
            <a:alphaModFix/>
          </a:blip>
          <a:srcRect b="0" l="0" r="0" t="0"/>
          <a:stretch/>
        </p:blipFill>
        <p:spPr>
          <a:xfrm>
            <a:off x="447675" y="3579006"/>
            <a:ext cx="3857625" cy="3603394"/>
          </a:xfrm>
          <a:prstGeom prst="rect">
            <a:avLst/>
          </a:prstGeom>
          <a:solidFill>
            <a:schemeClr val="accent1"/>
          </a:solidFill>
          <a:ln cap="flat" cmpd="sng" w="25400">
            <a:solidFill>
              <a:srgbClr val="BA7C2E"/>
            </a:solidFill>
            <a:prstDash val="solid"/>
            <a:round/>
            <a:headEnd len="sm" w="sm" type="none"/>
            <a:tailEnd len="sm" w="sm" type="none"/>
          </a:ln>
        </p:spPr>
      </p:pic>
      <p:sp>
        <p:nvSpPr>
          <p:cNvPr id="321" name="Google Shape;321;p50"/>
          <p:cNvSpPr/>
          <p:nvPr/>
        </p:nvSpPr>
        <p:spPr>
          <a:xfrm>
            <a:off x="5122863" y="2133601"/>
            <a:ext cx="4325937" cy="1219199"/>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22" name="Google Shape;322;p50"/>
          <p:cNvPicPr preferRelativeResize="0"/>
          <p:nvPr/>
        </p:nvPicPr>
        <p:blipFill rotWithShape="1">
          <a:blip r:embed="rId4">
            <a:alphaModFix/>
          </a:blip>
          <a:srcRect b="0" l="0" r="0" t="0"/>
          <a:stretch/>
        </p:blipFill>
        <p:spPr>
          <a:xfrm>
            <a:off x="4576763" y="4369022"/>
            <a:ext cx="4719077" cy="105387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23" name="Google Shape;323;p50"/>
          <p:cNvSpPr txBox="1"/>
          <p:nvPr/>
        </p:nvSpPr>
        <p:spPr>
          <a:xfrm flipH="1">
            <a:off x="4559300" y="5584366"/>
            <a:ext cx="3835400" cy="53963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600" u="none" cap="none" strike="noStrike">
                <a:solidFill>
                  <a:srgbClr val="A93501"/>
                </a:solidFill>
                <a:latin typeface="Calibri"/>
                <a:ea typeface="Calibri"/>
                <a:cs typeface="Calibri"/>
                <a:sym typeface="Calibri"/>
              </a:rPr>
              <a:t>* Información para el pago de</a:t>
            </a:r>
            <a:br>
              <a:rPr b="1" i="0" lang="en-US" sz="1600" u="none" cap="none" strike="noStrike">
                <a:solidFill>
                  <a:srgbClr val="A93501"/>
                </a:solidFill>
                <a:latin typeface="Calibri"/>
                <a:ea typeface="Calibri"/>
                <a:cs typeface="Calibri"/>
                <a:sym typeface="Calibri"/>
              </a:rPr>
            </a:br>
            <a:r>
              <a:rPr b="1" i="0" lang="en-US" sz="1600" u="none" cap="none" strike="noStrike">
                <a:solidFill>
                  <a:srgbClr val="A93501"/>
                </a:solidFill>
                <a:latin typeface="Calibri"/>
                <a:ea typeface="Calibri"/>
                <a:cs typeface="Calibri"/>
                <a:sym typeface="Calibri"/>
              </a:rPr>
              <a:t>   remuneraciones </a:t>
            </a:r>
            <a:r>
              <a:rPr b="1" i="0" lang="en-US" sz="1600" u="sng" cap="none" strike="noStrike">
                <a:solidFill>
                  <a:srgbClr val="A93501"/>
                </a:solidFill>
                <a:latin typeface="Calibri"/>
                <a:ea typeface="Calibri"/>
                <a:cs typeface="Calibri"/>
                <a:sym typeface="Calibri"/>
              </a:rPr>
              <a:t>mes de Octubre 2020.</a:t>
            </a:r>
            <a:endParaRPr b="1" i="0" sz="1600" u="sng" cap="none" strike="noStrike">
              <a:solidFill>
                <a:srgbClr val="A93501"/>
              </a:solidFill>
              <a:latin typeface="Calibri"/>
              <a:ea typeface="Calibri"/>
              <a:cs typeface="Calibri"/>
              <a:sym typeface="Calibri"/>
            </a:endParaRPr>
          </a:p>
        </p:txBody>
      </p:sp>
      <p:sp>
        <p:nvSpPr>
          <p:cNvPr id="324" name="Google Shape;324;p50"/>
          <p:cNvSpPr/>
          <p:nvPr/>
        </p:nvSpPr>
        <p:spPr>
          <a:xfrm>
            <a:off x="5199063" y="2292906"/>
            <a:ext cx="3944937" cy="846386"/>
          </a:xfrm>
          <a:prstGeom prst="rect">
            <a:avLst/>
          </a:prstGeom>
          <a:noFill/>
          <a:ln>
            <a:noFill/>
          </a:ln>
        </p:spPr>
        <p:txBody>
          <a:bodyPr anchorCtr="0" anchor="t" bIns="45700" lIns="91425" spcFirstLastPara="1" rIns="91425" wrap="square" tIns="45700">
            <a:spAutoFit/>
          </a:bodyPr>
          <a:lstStyle/>
          <a:p>
            <a:pPr indent="-126000" lvl="0" marL="12600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El total Imponible de la liquidación: </a:t>
            </a:r>
            <a:r>
              <a:rPr b="1" i="0" lang="en-US" sz="1400" u="none" cap="none" strike="noStrike">
                <a:solidFill>
                  <a:schemeClr val="dk1"/>
                </a:solidFill>
                <a:latin typeface="Calibri"/>
                <a:ea typeface="Calibri"/>
                <a:cs typeface="Calibri"/>
                <a:sym typeface="Calibri"/>
              </a:rPr>
              <a:t>$ 4.500.000</a:t>
            </a:r>
            <a:endParaRPr/>
          </a:p>
          <a:p>
            <a:pPr indent="-37100" lvl="0" marL="126000" marR="0" rtl="0" algn="l">
              <a:lnSpc>
                <a:spcPct val="5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126000" lvl="0" marL="12600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Debemos los indicadores previsionales y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ver el tope para AFP </a:t>
            </a:r>
            <a:r>
              <a:rPr b="1" i="0" lang="en-US" sz="1400" u="none" cap="none" strike="noStrike">
                <a:solidFill>
                  <a:schemeClr val="dk1"/>
                </a:solidFill>
                <a:latin typeface="Calibri"/>
                <a:ea typeface="Calibri"/>
                <a:cs typeface="Calibri"/>
                <a:sym typeface="Calibri"/>
              </a:rPr>
              <a:t>$ 2.312.858</a:t>
            </a:r>
            <a:endParaRPr/>
          </a:p>
        </p:txBody>
      </p:sp>
      <p:cxnSp>
        <p:nvCxnSpPr>
          <p:cNvPr id="325" name="Google Shape;325;p50"/>
          <p:cNvCxnSpPr/>
          <p:nvPr/>
        </p:nvCxnSpPr>
        <p:spPr>
          <a:xfrm>
            <a:off x="7340600" y="3086100"/>
            <a:ext cx="939800" cy="1663700"/>
          </a:xfrm>
          <a:prstGeom prst="straightConnector1">
            <a:avLst/>
          </a:prstGeom>
          <a:noFill/>
          <a:ln cap="flat" cmpd="sng" w="19050">
            <a:solidFill>
              <a:srgbClr val="800000"/>
            </a:solidFill>
            <a:prstDash val="solid"/>
            <a:round/>
            <a:headEnd len="sm" w="sm" type="none"/>
            <a:tailEnd len="med" w="med" type="stealth"/>
          </a:ln>
        </p:spPr>
      </p:cxnSp>
      <p:cxnSp>
        <p:nvCxnSpPr>
          <p:cNvPr id="326" name="Google Shape;326;p50"/>
          <p:cNvCxnSpPr/>
          <p:nvPr/>
        </p:nvCxnSpPr>
        <p:spPr>
          <a:xfrm>
            <a:off x="1282700" y="3321050"/>
            <a:ext cx="2749550" cy="1479550"/>
          </a:xfrm>
          <a:prstGeom prst="straightConnector1">
            <a:avLst/>
          </a:prstGeom>
          <a:noFill/>
          <a:ln cap="flat" cmpd="sng" w="19050">
            <a:solidFill>
              <a:srgbClr val="800000"/>
            </a:solidFill>
            <a:prstDash val="solid"/>
            <a:round/>
            <a:headEnd len="sm" w="sm"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1"/>
          <p:cNvSpPr/>
          <p:nvPr/>
        </p:nvSpPr>
        <p:spPr>
          <a:xfrm>
            <a:off x="511175" y="4305300"/>
            <a:ext cx="3506043" cy="1837268"/>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2" name="Google Shape;332;p51"/>
          <p:cNvSpPr/>
          <p:nvPr/>
        </p:nvSpPr>
        <p:spPr>
          <a:xfrm>
            <a:off x="385761" y="1238806"/>
            <a:ext cx="9334501" cy="828688"/>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300" u="none" cap="none" strike="noStrike">
                <a:solidFill>
                  <a:srgbClr val="ED6B00"/>
                </a:solidFill>
                <a:latin typeface="Calibri"/>
                <a:ea typeface="Calibri"/>
                <a:cs typeface="Calibri"/>
                <a:sym typeface="Calibri"/>
              </a:rPr>
              <a:t>DESCUENTO </a:t>
            </a:r>
            <a:br>
              <a:rPr b="1" i="0" lang="en-US" sz="3300" u="none" cap="none" strike="noStrike">
                <a:solidFill>
                  <a:srgbClr val="FF6600"/>
                </a:solidFill>
                <a:latin typeface="Calibri"/>
                <a:ea typeface="Calibri"/>
                <a:cs typeface="Calibri"/>
                <a:sym typeface="Calibri"/>
              </a:rPr>
            </a:br>
            <a:r>
              <a:rPr b="0" i="0" lang="en-US" sz="3300" u="none" cap="none" strike="noStrike">
                <a:solidFill>
                  <a:srgbClr val="A93501"/>
                </a:solidFill>
                <a:latin typeface="Calibri"/>
                <a:ea typeface="Calibri"/>
                <a:cs typeface="Calibri"/>
                <a:sym typeface="Calibri"/>
              </a:rPr>
              <a:t>PREVISIONAL SALUD </a:t>
            </a:r>
            <a:endParaRPr/>
          </a:p>
        </p:txBody>
      </p:sp>
      <p:sp>
        <p:nvSpPr>
          <p:cNvPr id="333" name="Google Shape;333;p51"/>
          <p:cNvSpPr txBox="1"/>
          <p:nvPr/>
        </p:nvSpPr>
        <p:spPr>
          <a:xfrm>
            <a:off x="587363" y="4352110"/>
            <a:ext cx="3438321" cy="9002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a:p>
          <a:p>
            <a:pPr indent="0" lvl="0" marL="0" marR="0" rtl="0" algn="l">
              <a:lnSpc>
                <a:spcPct val="5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Total Imponible x </a:t>
            </a:r>
            <a:r>
              <a:rPr b="1" i="0" lang="en-US" sz="1500" u="none" cap="none" strike="noStrike">
                <a:solidFill>
                  <a:srgbClr val="A93501"/>
                </a:solidFill>
                <a:latin typeface="Calibri"/>
                <a:ea typeface="Calibri"/>
                <a:cs typeface="Calibri"/>
                <a:sym typeface="Calibri"/>
              </a:rPr>
              <a:t>7% descuento Fonasa </a:t>
            </a:r>
            <a:r>
              <a:rPr b="0" i="0" lang="en-US" sz="1500" u="none" cap="none" strike="noStrike">
                <a:solidFill>
                  <a:schemeClr val="dk1"/>
                </a:solidFill>
                <a:latin typeface="Calibri"/>
                <a:ea typeface="Calibri"/>
                <a:cs typeface="Calibri"/>
                <a:sym typeface="Calibri"/>
              </a:rPr>
              <a:t>= </a:t>
            </a:r>
            <a:r>
              <a:rPr b="1" i="0" lang="en-US" sz="1500" u="none" cap="none" strike="noStrike">
                <a:solidFill>
                  <a:schemeClr val="dk1"/>
                </a:solidFill>
                <a:latin typeface="Calibri"/>
                <a:ea typeface="Calibri"/>
                <a:cs typeface="Calibri"/>
                <a:sym typeface="Calibri"/>
              </a:rPr>
              <a:t>Monto a descontar</a:t>
            </a:r>
            <a:endParaRPr/>
          </a:p>
        </p:txBody>
      </p:sp>
      <p:sp>
        <p:nvSpPr>
          <p:cNvPr id="334" name="Google Shape;334;p51"/>
          <p:cNvSpPr txBox="1"/>
          <p:nvPr/>
        </p:nvSpPr>
        <p:spPr>
          <a:xfrm>
            <a:off x="587363" y="5396411"/>
            <a:ext cx="3345189"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$ 709.097  x  </a:t>
            </a:r>
            <a:r>
              <a:rPr b="1" i="0" lang="en-US" sz="1500" u="none" cap="none" strike="noStrike">
                <a:solidFill>
                  <a:srgbClr val="A93501"/>
                </a:solidFill>
                <a:latin typeface="Calibri"/>
                <a:ea typeface="Calibri"/>
                <a:cs typeface="Calibri"/>
                <a:sym typeface="Calibri"/>
              </a:rPr>
              <a:t>7%</a:t>
            </a:r>
            <a:r>
              <a:rPr b="0" i="0" lang="en-US" sz="1500" u="none" cap="none" strike="noStrike">
                <a:solidFill>
                  <a:schemeClr val="dk1"/>
                </a:solidFill>
                <a:latin typeface="Calibri"/>
                <a:ea typeface="Calibri"/>
                <a:cs typeface="Calibri"/>
                <a:sym typeface="Calibri"/>
              </a:rPr>
              <a:t> </a:t>
            </a:r>
            <a:r>
              <a:rPr b="0" i="0" lang="en-US" sz="1500" u="none" cap="none" strike="noStrike">
                <a:solidFill>
                  <a:srgbClr val="A93501"/>
                </a:solidFill>
                <a:latin typeface="Calibri"/>
                <a:ea typeface="Calibri"/>
                <a:cs typeface="Calibri"/>
                <a:sym typeface="Calibri"/>
              </a:rPr>
              <a:t>(Fonasa) </a:t>
            </a:r>
            <a:r>
              <a:rPr b="0" i="0" lang="en-US" sz="1500" u="none" cap="none" strike="noStrike">
                <a:solidFill>
                  <a:schemeClr val="dk1"/>
                </a:solidFill>
                <a:latin typeface="Calibri"/>
                <a:ea typeface="Calibri"/>
                <a:cs typeface="Calibri"/>
                <a:sym typeface="Calibri"/>
              </a:rPr>
              <a:t>=  </a:t>
            </a:r>
            <a:br>
              <a:rPr b="0" i="0" lang="en-US" sz="1500" u="none" cap="none" strike="noStrike">
                <a:solidFill>
                  <a:schemeClr val="dk1"/>
                </a:solidFill>
                <a:latin typeface="Calibri"/>
                <a:ea typeface="Calibri"/>
                <a:cs typeface="Calibri"/>
                <a:sym typeface="Calibri"/>
              </a:rPr>
            </a:br>
            <a:r>
              <a:rPr b="0" i="0" lang="en-US" sz="1500" u="none" cap="none" strike="noStrike">
                <a:solidFill>
                  <a:schemeClr val="dk1"/>
                </a:solidFill>
                <a:latin typeface="Calibri"/>
                <a:ea typeface="Calibri"/>
                <a:cs typeface="Calibri"/>
                <a:sym typeface="Calibri"/>
              </a:rPr>
              <a:t>$ 49.637  </a:t>
            </a:r>
            <a:r>
              <a:rPr b="1" i="0" lang="en-US" sz="1500" u="none" cap="none" strike="noStrike">
                <a:solidFill>
                  <a:schemeClr val="dk1"/>
                </a:solidFill>
                <a:latin typeface="Calibri"/>
                <a:ea typeface="Calibri"/>
                <a:cs typeface="Calibri"/>
                <a:sym typeface="Calibri"/>
              </a:rPr>
              <a:t>Monto a descontar</a:t>
            </a:r>
            <a:endParaRPr/>
          </a:p>
        </p:txBody>
      </p:sp>
      <p:pic>
        <p:nvPicPr>
          <p:cNvPr id="335" name="Google Shape;335;p51"/>
          <p:cNvPicPr preferRelativeResize="0"/>
          <p:nvPr/>
        </p:nvPicPr>
        <p:blipFill rotWithShape="1">
          <a:blip r:embed="rId3">
            <a:alphaModFix/>
          </a:blip>
          <a:srcRect b="0" l="0" r="0" t="0"/>
          <a:stretch/>
        </p:blipFill>
        <p:spPr>
          <a:xfrm>
            <a:off x="4351704" y="1361044"/>
            <a:ext cx="4858471" cy="5203753"/>
          </a:xfrm>
          <a:prstGeom prst="rect">
            <a:avLst/>
          </a:prstGeom>
          <a:noFill/>
          <a:ln cap="flat" cmpd="sng" w="38100">
            <a:solidFill>
              <a:srgbClr val="002060"/>
            </a:solidFill>
            <a:prstDash val="solid"/>
            <a:round/>
            <a:headEnd len="sm" w="sm" type="none"/>
            <a:tailEnd len="sm" w="sm" type="none"/>
          </a:ln>
        </p:spPr>
      </p:pic>
      <p:sp>
        <p:nvSpPr>
          <p:cNvPr id="336" name="Google Shape;336;p51"/>
          <p:cNvSpPr txBox="1"/>
          <p:nvPr/>
        </p:nvSpPr>
        <p:spPr>
          <a:xfrm>
            <a:off x="433235" y="2335899"/>
            <a:ext cx="3656165"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Para efectos de descontar para Salud, debemos revisar si el trabajador está en Fonasa o Isapre, el descuento mínimo para este descuento previsional es de un 7% y un tope máximo de un 7% del tope imponible que nos entrega los indicadores previsionales.</a:t>
            </a:r>
            <a:endParaRPr/>
          </a:p>
        </p:txBody>
      </p:sp>
      <p:sp>
        <p:nvSpPr>
          <p:cNvPr id="337" name="Google Shape;337;p51"/>
          <p:cNvSpPr/>
          <p:nvPr/>
        </p:nvSpPr>
        <p:spPr>
          <a:xfrm>
            <a:off x="6831029" y="3897659"/>
            <a:ext cx="765867" cy="14940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2"/>
          <p:cNvSpPr/>
          <p:nvPr/>
        </p:nvSpPr>
        <p:spPr>
          <a:xfrm>
            <a:off x="485775" y="5448270"/>
            <a:ext cx="3603401" cy="1397029"/>
          </a:xfrm>
          <a:prstGeom prst="roundRect">
            <a:avLst>
              <a:gd fmla="val 5516" name="adj"/>
            </a:avLst>
          </a:prstGeom>
          <a:solidFill>
            <a:srgbClr val="FFCC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3" name="Google Shape;343;p52"/>
          <p:cNvSpPr/>
          <p:nvPr/>
        </p:nvSpPr>
        <p:spPr>
          <a:xfrm>
            <a:off x="511175" y="3585605"/>
            <a:ext cx="3603401" cy="1689128"/>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4" name="Google Shape;344;p52"/>
          <p:cNvSpPr/>
          <p:nvPr/>
        </p:nvSpPr>
        <p:spPr>
          <a:xfrm>
            <a:off x="385761" y="1238806"/>
            <a:ext cx="9334501" cy="473206"/>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300" u="none" cap="none" strike="noStrike">
                <a:solidFill>
                  <a:srgbClr val="ED6B00"/>
                </a:solidFill>
                <a:latin typeface="Calibri"/>
                <a:ea typeface="Calibri"/>
                <a:cs typeface="Calibri"/>
                <a:sym typeface="Calibri"/>
              </a:rPr>
              <a:t>DESCUENTO </a:t>
            </a:r>
            <a:r>
              <a:rPr b="1" i="0" lang="en-US" sz="3300" u="none" cap="none" strike="noStrike">
                <a:solidFill>
                  <a:srgbClr val="FF6600"/>
                </a:solidFill>
                <a:latin typeface="Calibri"/>
                <a:ea typeface="Calibri"/>
                <a:cs typeface="Calibri"/>
                <a:sym typeface="Calibri"/>
              </a:rPr>
              <a:t> </a:t>
            </a:r>
            <a:r>
              <a:rPr b="0" i="0" lang="en-US" sz="3300" u="none" cap="none" strike="noStrike">
                <a:solidFill>
                  <a:srgbClr val="A93501"/>
                </a:solidFill>
                <a:latin typeface="Calibri"/>
                <a:ea typeface="Calibri"/>
                <a:cs typeface="Calibri"/>
                <a:sym typeface="Calibri"/>
              </a:rPr>
              <a:t>PREVISIONAL SALUD ISAPRE</a:t>
            </a:r>
            <a:endParaRPr b="0" i="0" sz="3300" u="none" cap="none" strike="noStrike">
              <a:solidFill>
                <a:srgbClr val="A93501"/>
              </a:solidFill>
              <a:latin typeface="Calibri"/>
              <a:ea typeface="Calibri"/>
              <a:cs typeface="Calibri"/>
              <a:sym typeface="Calibri"/>
            </a:endParaRPr>
          </a:p>
        </p:txBody>
      </p:sp>
      <p:sp>
        <p:nvSpPr>
          <p:cNvPr id="345" name="Google Shape;345;p52"/>
          <p:cNvSpPr txBox="1"/>
          <p:nvPr/>
        </p:nvSpPr>
        <p:spPr>
          <a:xfrm>
            <a:off x="587363" y="3632415"/>
            <a:ext cx="3637274" cy="9156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a:p>
          <a:p>
            <a:pPr indent="0" lvl="0" marL="0" marR="0" rtl="0" algn="l">
              <a:lnSpc>
                <a:spcPct val="5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Total Imponible x </a:t>
            </a:r>
            <a:r>
              <a:rPr b="1" i="0" lang="en-US" sz="1600" u="none" cap="none" strike="noStrike">
                <a:solidFill>
                  <a:srgbClr val="A93501"/>
                </a:solidFill>
                <a:latin typeface="Calibri"/>
                <a:ea typeface="Calibri"/>
                <a:cs typeface="Calibri"/>
                <a:sym typeface="Calibri"/>
              </a:rPr>
              <a:t>2 UF pactado Isapre </a:t>
            </a:r>
            <a:r>
              <a:rPr b="0" i="0" lang="en-US" sz="1500" u="none" cap="none" strike="noStrike">
                <a:solidFill>
                  <a:schemeClr val="dk1"/>
                </a:solidFill>
                <a:latin typeface="Calibri"/>
                <a:ea typeface="Calibri"/>
                <a:cs typeface="Calibri"/>
                <a:sym typeface="Calibri"/>
              </a:rPr>
              <a:t>= </a:t>
            </a:r>
            <a:r>
              <a:rPr b="1" i="0" lang="en-US" sz="1500" u="none" cap="none" strike="noStrike">
                <a:solidFill>
                  <a:schemeClr val="dk1"/>
                </a:solidFill>
                <a:latin typeface="Calibri"/>
                <a:ea typeface="Calibri"/>
                <a:cs typeface="Calibri"/>
                <a:sym typeface="Calibri"/>
              </a:rPr>
              <a:t>Monto a descontar</a:t>
            </a:r>
            <a:endParaRPr/>
          </a:p>
        </p:txBody>
      </p:sp>
      <p:sp>
        <p:nvSpPr>
          <p:cNvPr id="346" name="Google Shape;346;p52"/>
          <p:cNvSpPr txBox="1"/>
          <p:nvPr/>
        </p:nvSpPr>
        <p:spPr>
          <a:xfrm>
            <a:off x="587363" y="4617447"/>
            <a:ext cx="3345189"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$ 28.838,63 x  </a:t>
            </a:r>
            <a:r>
              <a:rPr b="1" i="0" lang="en-US" sz="1600" u="none" cap="none" strike="noStrike">
                <a:solidFill>
                  <a:srgbClr val="A93501"/>
                </a:solidFill>
                <a:latin typeface="Calibri"/>
                <a:ea typeface="Calibri"/>
                <a:cs typeface="Calibri"/>
                <a:sym typeface="Calibri"/>
              </a:rPr>
              <a:t>2UF</a:t>
            </a:r>
            <a:r>
              <a:rPr b="0" i="0" lang="en-US" sz="1600" u="none" cap="none" strike="noStrike">
                <a:solidFill>
                  <a:srgbClr val="A93501"/>
                </a:solidFill>
                <a:latin typeface="Calibri"/>
                <a:ea typeface="Calibri"/>
                <a:cs typeface="Calibri"/>
                <a:sym typeface="Calibri"/>
              </a:rPr>
              <a:t>  (Isapre) </a:t>
            </a:r>
            <a:r>
              <a:rPr b="0" i="0" lang="en-US" sz="1500" u="none" cap="none" strike="noStrike">
                <a:solidFill>
                  <a:srgbClr val="A93501"/>
                </a:solidFill>
                <a:latin typeface="Calibri"/>
                <a:ea typeface="Calibri"/>
                <a:cs typeface="Calibri"/>
                <a:sym typeface="Calibri"/>
              </a:rPr>
              <a:t> </a:t>
            </a:r>
            <a:r>
              <a:rPr b="0" i="0" lang="en-US" sz="1500" u="none" cap="none" strike="noStrike">
                <a:solidFill>
                  <a:schemeClr val="dk1"/>
                </a:solidFill>
                <a:latin typeface="Calibri"/>
                <a:ea typeface="Calibri"/>
                <a:cs typeface="Calibri"/>
                <a:sym typeface="Calibri"/>
              </a:rPr>
              <a:t>=  </a:t>
            </a:r>
            <a:br>
              <a:rPr b="0" i="0" lang="en-US" sz="15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$ 57.677,26 </a:t>
            </a:r>
            <a:r>
              <a:rPr b="1" i="0" lang="en-US" sz="1500" u="none" cap="none" strike="noStrike">
                <a:solidFill>
                  <a:schemeClr val="dk1"/>
                </a:solidFill>
                <a:latin typeface="Calibri"/>
                <a:ea typeface="Calibri"/>
                <a:cs typeface="Calibri"/>
                <a:sym typeface="Calibri"/>
              </a:rPr>
              <a:t>monto a descontar</a:t>
            </a:r>
            <a:endParaRPr/>
          </a:p>
        </p:txBody>
      </p:sp>
      <p:sp>
        <p:nvSpPr>
          <p:cNvPr id="347" name="Google Shape;347;p52"/>
          <p:cNvSpPr txBox="1"/>
          <p:nvPr/>
        </p:nvSpPr>
        <p:spPr>
          <a:xfrm>
            <a:off x="422275" y="1865999"/>
            <a:ext cx="3656165"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Para los efectos de aplicar el cálculo, supondremos que el trabajador tiene contratado un plan de 2 UF mensual, y la UF a utilizar debe se la del último día hábil del mes de cálculo, en este caso 31/10/2020 $ 28.838,63 .</a:t>
            </a:r>
            <a:endParaRPr/>
          </a:p>
        </p:txBody>
      </p:sp>
      <p:sp>
        <p:nvSpPr>
          <p:cNvPr id="348" name="Google Shape;348;p52"/>
          <p:cNvSpPr/>
          <p:nvPr/>
        </p:nvSpPr>
        <p:spPr>
          <a:xfrm>
            <a:off x="6831029" y="3897659"/>
            <a:ext cx="765867" cy="14940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9" name="Google Shape;349;p52"/>
          <p:cNvSpPr txBox="1"/>
          <p:nvPr/>
        </p:nvSpPr>
        <p:spPr>
          <a:xfrm>
            <a:off x="609684" y="5471310"/>
            <a:ext cx="332731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800000"/>
                </a:solidFill>
                <a:latin typeface="Calibri"/>
                <a:ea typeface="Calibri"/>
                <a:cs typeface="Calibri"/>
                <a:sym typeface="Calibri"/>
              </a:rPr>
              <a:t>NOTA</a:t>
            </a:r>
            <a:r>
              <a:rPr b="1" i="0" lang="en-US" sz="1500" u="none" cap="none" strike="noStrike">
                <a:solidFill>
                  <a:srgbClr val="800000"/>
                </a:solidFill>
                <a:latin typeface="Calibri"/>
                <a:ea typeface="Calibri"/>
                <a:cs typeface="Calibri"/>
                <a:sym typeface="Calibri"/>
              </a:rPr>
              <a:t>:</a:t>
            </a:r>
            <a:br>
              <a:rPr b="1" i="0" lang="en-US" sz="1300" u="none" cap="none" strike="noStrike">
                <a:solidFill>
                  <a:schemeClr val="dk1"/>
                </a:solidFill>
                <a:latin typeface="Calibri"/>
                <a:ea typeface="Calibri"/>
                <a:cs typeface="Calibri"/>
                <a:sym typeface="Calibri"/>
              </a:rPr>
            </a:br>
            <a:r>
              <a:rPr b="1" i="0" lang="en-US" sz="1300" u="none" cap="none" strike="noStrike">
                <a:solidFill>
                  <a:schemeClr val="dk1"/>
                </a:solidFill>
                <a:latin typeface="Calibri"/>
                <a:ea typeface="Calibri"/>
                <a:cs typeface="Calibri"/>
                <a:sym typeface="Calibri"/>
              </a:rPr>
              <a:t>Al trabajador no se le puede descontar menos que el 7% del total imponible de la liquidación, como tampoco podemos descontar más que el 7% del tope imponible reflejado el los indicadores previsionales.</a:t>
            </a:r>
            <a:endParaRPr/>
          </a:p>
        </p:txBody>
      </p:sp>
      <p:grpSp>
        <p:nvGrpSpPr>
          <p:cNvPr id="350" name="Google Shape;350;p52"/>
          <p:cNvGrpSpPr/>
          <p:nvPr/>
        </p:nvGrpSpPr>
        <p:grpSpPr>
          <a:xfrm>
            <a:off x="4419600" y="1981200"/>
            <a:ext cx="4524021" cy="5080000"/>
            <a:chOff x="4419600" y="1803400"/>
            <a:chExt cx="4614501" cy="5181600"/>
          </a:xfrm>
        </p:grpSpPr>
        <p:pic>
          <p:nvPicPr>
            <p:cNvPr id="351" name="Google Shape;351;p52"/>
            <p:cNvPicPr preferRelativeResize="0"/>
            <p:nvPr/>
          </p:nvPicPr>
          <p:blipFill rotWithShape="1">
            <a:blip r:embed="rId3">
              <a:alphaModFix/>
            </a:blip>
            <a:srcRect b="0" l="0" r="0" t="0"/>
            <a:stretch/>
          </p:blipFill>
          <p:spPr>
            <a:xfrm>
              <a:off x="4469963" y="1850584"/>
              <a:ext cx="4564138" cy="5053454"/>
            </a:xfrm>
            <a:prstGeom prst="rect">
              <a:avLst/>
            </a:prstGeom>
            <a:noFill/>
            <a:ln cap="flat" cmpd="sng" w="9525">
              <a:solidFill>
                <a:srgbClr val="262626"/>
              </a:solidFill>
              <a:prstDash val="solid"/>
              <a:round/>
              <a:headEnd len="sm" w="sm" type="none"/>
              <a:tailEnd len="sm" w="sm" type="none"/>
            </a:ln>
          </p:spPr>
        </p:pic>
        <p:sp>
          <p:nvSpPr>
            <p:cNvPr id="352" name="Google Shape;352;p52"/>
            <p:cNvSpPr/>
            <p:nvPr/>
          </p:nvSpPr>
          <p:spPr>
            <a:xfrm>
              <a:off x="4419600" y="1803400"/>
              <a:ext cx="4610100" cy="5181600"/>
            </a:xfrm>
            <a:prstGeom prst="rect">
              <a:avLst/>
            </a:prstGeom>
            <a:noFill/>
            <a:ln cap="flat" cmpd="sng" w="28575">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7"/>
          <p:cNvSpPr txBox="1"/>
          <p:nvPr/>
        </p:nvSpPr>
        <p:spPr>
          <a:xfrm>
            <a:off x="373891"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8" name="Google Shape;78;p37"/>
          <p:cNvSpPr/>
          <p:nvPr/>
        </p:nvSpPr>
        <p:spPr>
          <a:xfrm>
            <a:off x="378287" y="2269061"/>
            <a:ext cx="7038513" cy="98693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ED6B00"/>
                </a:solidFill>
                <a:latin typeface="Calibri"/>
                <a:ea typeface="Calibri"/>
                <a:cs typeface="Calibri"/>
                <a:sym typeface="Calibri"/>
              </a:rPr>
              <a:t>CÁLCULO DE DESCUENTOS APLICADOS </a:t>
            </a:r>
            <a:br>
              <a:rPr b="1" i="0" lang="en-US" sz="3200" u="none" cap="none" strike="noStrike">
                <a:solidFill>
                  <a:srgbClr val="ED6B00"/>
                </a:solidFill>
                <a:latin typeface="Calibri"/>
                <a:ea typeface="Calibri"/>
                <a:cs typeface="Calibri"/>
                <a:sym typeface="Calibri"/>
              </a:rPr>
            </a:br>
            <a:r>
              <a:rPr b="1" i="0" lang="en-US" sz="3200" u="none" cap="none" strike="noStrike">
                <a:solidFill>
                  <a:srgbClr val="ED6B00"/>
                </a:solidFill>
                <a:latin typeface="Calibri"/>
                <a:ea typeface="Calibri"/>
                <a:cs typeface="Calibri"/>
                <a:sym typeface="Calibri"/>
              </a:rPr>
              <a:t>A LAS REMUNERACIONES</a:t>
            </a:r>
            <a:endParaRPr b="1" i="0" sz="3200" u="none" cap="none" strike="noStrike">
              <a:solidFill>
                <a:srgbClr val="ED6B00"/>
              </a:solidFill>
              <a:latin typeface="Calibri"/>
              <a:ea typeface="Calibri"/>
              <a:cs typeface="Calibri"/>
              <a:sym typeface="Calibri"/>
            </a:endParaRPr>
          </a:p>
        </p:txBody>
      </p:sp>
      <p:sp>
        <p:nvSpPr>
          <p:cNvPr id="79" name="Google Shape;79;p37"/>
          <p:cNvSpPr/>
          <p:nvPr/>
        </p:nvSpPr>
        <p:spPr>
          <a:xfrm>
            <a:off x="4794322" y="1086306"/>
            <a:ext cx="184666" cy="57195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3400" u="none" cap="none" strike="noStrike">
              <a:solidFill>
                <a:srgbClr val="ED6B00"/>
              </a:solidFill>
              <a:latin typeface="Calibri"/>
              <a:ea typeface="Calibri"/>
              <a:cs typeface="Calibri"/>
              <a:sym typeface="Calibri"/>
            </a:endParaRPr>
          </a:p>
        </p:txBody>
      </p:sp>
      <p:pic>
        <p:nvPicPr>
          <p:cNvPr descr="RRHH M2 A4 Calculo descuentos aplicados liquidaciones.png" id="80" name="Google Shape;80;p37"/>
          <p:cNvPicPr preferRelativeResize="0"/>
          <p:nvPr/>
        </p:nvPicPr>
        <p:blipFill rotWithShape="1">
          <a:blip r:embed="rId3">
            <a:alphaModFix/>
          </a:blip>
          <a:srcRect b="15138" l="0" r="0" t="1"/>
          <a:stretch/>
        </p:blipFill>
        <p:spPr>
          <a:xfrm>
            <a:off x="2346673" y="3073400"/>
            <a:ext cx="6776690" cy="4322241"/>
          </a:xfrm>
          <a:prstGeom prst="rect">
            <a:avLst/>
          </a:prstGeom>
          <a:noFill/>
          <a:ln>
            <a:noFill/>
          </a:ln>
        </p:spPr>
      </p:pic>
      <p:sp>
        <p:nvSpPr>
          <p:cNvPr id="81" name="Google Shape;81;p37"/>
          <p:cNvSpPr txBox="1"/>
          <p:nvPr/>
        </p:nvSpPr>
        <p:spPr>
          <a:xfrm>
            <a:off x="1139100" y="834799"/>
            <a:ext cx="6264242" cy="40825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CÁLCULO DE REMUNERACIÓN, FINIQUITOS Y OBLIGACIONES LABORALES</a:t>
            </a:r>
            <a:endParaRPr b="0" i="0" sz="1200" u="none" cap="none" strike="noStrike">
              <a:solidFill>
                <a:srgbClr val="ED6B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3"/>
          <p:cNvSpPr/>
          <p:nvPr/>
        </p:nvSpPr>
        <p:spPr>
          <a:xfrm>
            <a:off x="385761" y="1149906"/>
            <a:ext cx="9334501" cy="6955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300" u="none" cap="none" strike="noStrike">
                <a:solidFill>
                  <a:srgbClr val="ED6B00"/>
                </a:solidFill>
                <a:latin typeface="Calibri"/>
                <a:ea typeface="Calibri"/>
                <a:cs typeface="Calibri"/>
                <a:sym typeface="Calibri"/>
              </a:rPr>
              <a:t>EN CASO QUE EL TOTAL IMPONIBLE ESTÉ SOBRE EL TOPE DE </a:t>
            </a:r>
            <a:br>
              <a:rPr b="1" i="0" lang="en-US" sz="2300" u="none" cap="none" strike="noStrike">
                <a:solidFill>
                  <a:srgbClr val="ED6B00"/>
                </a:solidFill>
                <a:latin typeface="Calibri"/>
                <a:ea typeface="Calibri"/>
                <a:cs typeface="Calibri"/>
                <a:sym typeface="Calibri"/>
              </a:rPr>
            </a:br>
            <a:r>
              <a:rPr b="1" i="0" lang="en-US" sz="2300" u="none" cap="none" strike="noStrike">
                <a:solidFill>
                  <a:srgbClr val="ED6B00"/>
                </a:solidFill>
                <a:latin typeface="Calibri"/>
                <a:ea typeface="Calibri"/>
                <a:cs typeface="Calibri"/>
                <a:sym typeface="Calibri"/>
              </a:rPr>
              <a:t>DESCUENTO PREVISIONAL, </a:t>
            </a:r>
            <a:r>
              <a:rPr b="0" i="0" lang="en-US" sz="2300" u="none" cap="none" strike="noStrike">
                <a:solidFill>
                  <a:srgbClr val="A93501"/>
                </a:solidFill>
                <a:latin typeface="Calibri"/>
                <a:ea typeface="Calibri"/>
                <a:cs typeface="Calibri"/>
                <a:sym typeface="Calibri"/>
              </a:rPr>
              <a:t>EL CÁLCULO PARA SALUD ISAPRE SERÁ:</a:t>
            </a:r>
            <a:endParaRPr/>
          </a:p>
        </p:txBody>
      </p:sp>
      <p:pic>
        <p:nvPicPr>
          <p:cNvPr id="358" name="Google Shape;358;p53"/>
          <p:cNvPicPr preferRelativeResize="0"/>
          <p:nvPr/>
        </p:nvPicPr>
        <p:blipFill rotWithShape="1">
          <a:blip r:embed="rId3">
            <a:alphaModFix/>
          </a:blip>
          <a:srcRect b="0" l="0" r="0" t="0"/>
          <a:stretch/>
        </p:blipFill>
        <p:spPr>
          <a:xfrm>
            <a:off x="511175" y="2100262"/>
            <a:ext cx="4746625" cy="4557454"/>
          </a:xfrm>
          <a:prstGeom prst="rect">
            <a:avLst/>
          </a:prstGeom>
          <a:noFill/>
          <a:ln cap="flat" cmpd="sng" w="38100">
            <a:solidFill>
              <a:schemeClr val="dk1"/>
            </a:solidFill>
            <a:prstDash val="solid"/>
            <a:round/>
            <a:headEnd len="sm" w="sm" type="none"/>
            <a:tailEnd len="sm" w="sm" type="none"/>
          </a:ln>
        </p:spPr>
      </p:pic>
      <p:sp>
        <p:nvSpPr>
          <p:cNvPr id="359" name="Google Shape;359;p53"/>
          <p:cNvSpPr/>
          <p:nvPr/>
        </p:nvSpPr>
        <p:spPr>
          <a:xfrm>
            <a:off x="5499100" y="3627968"/>
            <a:ext cx="3886200" cy="9398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0" name="Google Shape;360;p53"/>
          <p:cNvSpPr/>
          <p:nvPr/>
        </p:nvSpPr>
        <p:spPr>
          <a:xfrm>
            <a:off x="5567353" y="3744937"/>
            <a:ext cx="3944937" cy="717119"/>
          </a:xfrm>
          <a:prstGeom prst="rect">
            <a:avLst/>
          </a:prstGeom>
          <a:noFill/>
          <a:ln>
            <a:noFill/>
          </a:ln>
        </p:spPr>
        <p:txBody>
          <a:bodyPr anchorCtr="0" anchor="t" bIns="45700" lIns="91425" spcFirstLastPara="1" rIns="91425" wrap="square" tIns="45700">
            <a:spAutoFit/>
          </a:bodyPr>
          <a:lstStyle/>
          <a:p>
            <a:pPr indent="-140400" lvl="0" marL="140400" marR="0" rtl="0" algn="just">
              <a:lnSpc>
                <a:spcPct val="9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El total Imponible de la liquidación: </a:t>
            </a:r>
            <a:r>
              <a:rPr b="1" i="0" lang="en-US" sz="1400" u="none" cap="none" strike="noStrike">
                <a:solidFill>
                  <a:schemeClr val="dk1"/>
                </a:solidFill>
                <a:latin typeface="Calibri"/>
                <a:ea typeface="Calibri"/>
                <a:cs typeface="Calibri"/>
                <a:sym typeface="Calibri"/>
              </a:rPr>
              <a:t>$ 4.500.000</a:t>
            </a:r>
            <a:endParaRPr b="1" i="0" sz="1400" u="none" cap="none" strike="noStrike">
              <a:solidFill>
                <a:schemeClr val="dk1"/>
              </a:solidFill>
              <a:latin typeface="Calibri"/>
              <a:ea typeface="Calibri"/>
              <a:cs typeface="Calibri"/>
              <a:sym typeface="Calibri"/>
            </a:endParaRPr>
          </a:p>
          <a:p>
            <a:pPr indent="-140400" lvl="0" marL="14040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Debemos los indicadores previsionales y </a:t>
            </a:r>
            <a:r>
              <a:rPr b="1" i="0" lang="en-US" sz="1400" u="none" cap="none" strike="noStrike">
                <a:solidFill>
                  <a:schemeClr val="dk1"/>
                </a:solidFill>
                <a:latin typeface="Calibri"/>
                <a:ea typeface="Calibri"/>
                <a:cs typeface="Calibri"/>
                <a:sym typeface="Calibri"/>
              </a:rPr>
              <a:t>ver el tope para AFP $ 2.312.858</a:t>
            </a:r>
            <a:r>
              <a:rPr b="0" i="0" lang="en-US" sz="1400" u="none" cap="none" strike="noStrike">
                <a:solidFill>
                  <a:schemeClr val="dk1"/>
                </a:solidFill>
                <a:latin typeface="Calibri"/>
                <a:ea typeface="Calibri"/>
                <a:cs typeface="Calibri"/>
                <a:sym typeface="Calibri"/>
              </a:rPr>
              <a:t>.</a:t>
            </a:r>
            <a:endParaRPr/>
          </a:p>
        </p:txBody>
      </p:sp>
      <p:grpSp>
        <p:nvGrpSpPr>
          <p:cNvPr id="361" name="Google Shape;361;p53"/>
          <p:cNvGrpSpPr/>
          <p:nvPr/>
        </p:nvGrpSpPr>
        <p:grpSpPr>
          <a:xfrm>
            <a:off x="5527675" y="2091236"/>
            <a:ext cx="5229224" cy="1337764"/>
            <a:chOff x="5375275" y="2091236"/>
            <a:chExt cx="5229224" cy="1337764"/>
          </a:xfrm>
        </p:grpSpPr>
        <p:sp>
          <p:nvSpPr>
            <p:cNvPr id="362" name="Google Shape;362;p53"/>
            <p:cNvSpPr/>
            <p:nvPr/>
          </p:nvSpPr>
          <p:spPr>
            <a:xfrm>
              <a:off x="5375275" y="2091236"/>
              <a:ext cx="3857625" cy="1337764"/>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3" name="Google Shape;363;p53"/>
            <p:cNvSpPr txBox="1"/>
            <p:nvPr/>
          </p:nvSpPr>
          <p:spPr>
            <a:xfrm>
              <a:off x="5451462" y="2133812"/>
              <a:ext cx="5153037" cy="569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Total Imponible x Plan Pactado =</a:t>
              </a:r>
              <a:endParaRPr b="1" i="0" sz="1500" u="none" cap="none" strike="noStrike">
                <a:solidFill>
                  <a:schemeClr val="dk1"/>
                </a:solidFill>
                <a:latin typeface="Calibri"/>
                <a:ea typeface="Calibri"/>
                <a:cs typeface="Calibri"/>
                <a:sym typeface="Calibri"/>
              </a:endParaRPr>
            </a:p>
          </p:txBody>
        </p:sp>
        <p:sp>
          <p:nvSpPr>
            <p:cNvPr id="364" name="Google Shape;364;p53"/>
            <p:cNvSpPr/>
            <p:nvPr/>
          </p:nvSpPr>
          <p:spPr>
            <a:xfrm>
              <a:off x="8119271" y="2279750"/>
              <a:ext cx="979755" cy="469359"/>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500" u="none" cap="none" strike="noStrike">
                  <a:solidFill>
                    <a:schemeClr val="dk1"/>
                  </a:solidFill>
                  <a:latin typeface="Calibri"/>
                  <a:ea typeface="Calibri"/>
                  <a:cs typeface="Calibri"/>
                  <a:sym typeface="Calibri"/>
                </a:rPr>
                <a:t>Monto a</a:t>
              </a:r>
              <a:br>
                <a:rPr b="1" i="0" lang="en-US" sz="1500" u="none" cap="none" strike="noStrike">
                  <a:solidFill>
                    <a:schemeClr val="dk1"/>
                  </a:solidFill>
                  <a:latin typeface="Calibri"/>
                  <a:ea typeface="Calibri"/>
                  <a:cs typeface="Calibri"/>
                  <a:sym typeface="Calibri"/>
                </a:rPr>
              </a:br>
              <a:r>
                <a:rPr b="1" i="0" lang="en-US" sz="1500" u="none" cap="none" strike="noStrike">
                  <a:solidFill>
                    <a:schemeClr val="dk1"/>
                  </a:solidFill>
                  <a:latin typeface="Calibri"/>
                  <a:ea typeface="Calibri"/>
                  <a:cs typeface="Calibri"/>
                  <a:sym typeface="Calibri"/>
                </a:rPr>
                <a:t>descontar</a:t>
              </a:r>
              <a:endParaRPr b="1" i="0" sz="1500" u="none" cap="none" strike="noStrike">
                <a:solidFill>
                  <a:schemeClr val="dk1"/>
                </a:solidFill>
                <a:latin typeface="Calibri"/>
                <a:ea typeface="Calibri"/>
                <a:cs typeface="Calibri"/>
                <a:sym typeface="Calibri"/>
              </a:endParaRPr>
            </a:p>
          </p:txBody>
        </p:sp>
        <p:sp>
          <p:nvSpPr>
            <p:cNvPr id="365" name="Google Shape;365;p53"/>
            <p:cNvSpPr txBox="1"/>
            <p:nvPr/>
          </p:nvSpPr>
          <p:spPr>
            <a:xfrm>
              <a:off x="5524235" y="2852145"/>
              <a:ext cx="4500828"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$ 2.312.858 x </a:t>
              </a:r>
              <a:r>
                <a:rPr b="1" i="0" lang="en-US" sz="1500" u="none" cap="none" strike="noStrike">
                  <a:solidFill>
                    <a:srgbClr val="A93501"/>
                  </a:solidFill>
                  <a:latin typeface="Calibri"/>
                  <a:ea typeface="Calibri"/>
                  <a:cs typeface="Calibri"/>
                  <a:sym typeface="Calibri"/>
                </a:rPr>
                <a:t>7% </a:t>
              </a:r>
              <a:r>
                <a:rPr b="0" i="0" lang="en-US" sz="1500" u="none" cap="none" strike="noStrike">
                  <a:solidFill>
                    <a:schemeClr val="dk1"/>
                  </a:solidFill>
                  <a:latin typeface="Calibri"/>
                  <a:ea typeface="Calibri"/>
                  <a:cs typeface="Calibri"/>
                  <a:sym typeface="Calibri"/>
                </a:rPr>
                <a:t>= </a:t>
              </a:r>
              <a:r>
                <a:rPr b="1" i="0" lang="en-US" sz="1500" u="none" cap="none" strike="noStrike">
                  <a:solidFill>
                    <a:schemeClr val="dk1"/>
                  </a:solidFill>
                  <a:latin typeface="Calibri"/>
                  <a:ea typeface="Calibri"/>
                  <a:cs typeface="Calibri"/>
                  <a:sym typeface="Calibri"/>
                </a:rPr>
                <a:t>$ 161.900</a:t>
              </a:r>
              <a:endParaRPr b="1" i="0" sz="1500" u="none" cap="none" strike="noStrike">
                <a:solidFill>
                  <a:schemeClr val="dk1"/>
                </a:solidFill>
                <a:latin typeface="Calibri"/>
                <a:ea typeface="Calibri"/>
                <a:cs typeface="Calibri"/>
                <a:sym typeface="Calibri"/>
              </a:endParaRPr>
            </a:p>
          </p:txBody>
        </p:sp>
        <p:sp>
          <p:nvSpPr>
            <p:cNvPr id="366" name="Google Shape;366;p53"/>
            <p:cNvSpPr/>
            <p:nvPr/>
          </p:nvSpPr>
          <p:spPr>
            <a:xfrm>
              <a:off x="7928771" y="2825850"/>
              <a:ext cx="928459" cy="444224"/>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400" u="none" cap="none" strike="noStrike">
                  <a:solidFill>
                    <a:schemeClr val="dk1"/>
                  </a:solidFill>
                  <a:latin typeface="Calibri"/>
                  <a:ea typeface="Calibri"/>
                  <a:cs typeface="Calibri"/>
                  <a:sym typeface="Calibri"/>
                </a:rPr>
                <a:t>Monto a</a:t>
              </a: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descontar</a:t>
              </a:r>
              <a:endParaRPr b="1"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4"/>
          <p:cNvSpPr/>
          <p:nvPr/>
        </p:nvSpPr>
        <p:spPr>
          <a:xfrm>
            <a:off x="5321300" y="2088387"/>
            <a:ext cx="4063999" cy="1835913"/>
          </a:xfrm>
          <a:prstGeom prst="roundRect">
            <a:avLst>
              <a:gd fmla="val 5988" name="adj"/>
            </a:avLst>
          </a:prstGeom>
          <a:solidFill>
            <a:srgbClr val="FFDDB2"/>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2" name="Google Shape;372;p54"/>
          <p:cNvSpPr/>
          <p:nvPr/>
        </p:nvSpPr>
        <p:spPr>
          <a:xfrm>
            <a:off x="385761" y="1149906"/>
            <a:ext cx="9334501" cy="6955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300" u="none" cap="none" strike="noStrike">
                <a:solidFill>
                  <a:srgbClr val="ED6B00"/>
                </a:solidFill>
                <a:latin typeface="Calibri"/>
                <a:ea typeface="Calibri"/>
                <a:cs typeface="Calibri"/>
                <a:sym typeface="Calibri"/>
              </a:rPr>
              <a:t>EN CASO QUE EL TOTAL IMPONIBLE ESTÉ SOBRE EL TOPE DE </a:t>
            </a:r>
            <a:br>
              <a:rPr b="1" i="0" lang="en-US" sz="2300" u="none" cap="none" strike="noStrike">
                <a:solidFill>
                  <a:srgbClr val="ED6B00"/>
                </a:solidFill>
                <a:latin typeface="Calibri"/>
                <a:ea typeface="Calibri"/>
                <a:cs typeface="Calibri"/>
                <a:sym typeface="Calibri"/>
              </a:rPr>
            </a:br>
            <a:r>
              <a:rPr b="1" i="0" lang="en-US" sz="2300" u="none" cap="none" strike="noStrike">
                <a:solidFill>
                  <a:srgbClr val="ED6B00"/>
                </a:solidFill>
                <a:latin typeface="Calibri"/>
                <a:ea typeface="Calibri"/>
                <a:cs typeface="Calibri"/>
                <a:sym typeface="Calibri"/>
              </a:rPr>
              <a:t>DESCUENTO PREVISIONAL, </a:t>
            </a:r>
            <a:r>
              <a:rPr b="0" i="0" lang="en-US" sz="2300" u="none" cap="none" strike="noStrike">
                <a:solidFill>
                  <a:srgbClr val="A93501"/>
                </a:solidFill>
                <a:latin typeface="Calibri"/>
                <a:ea typeface="Calibri"/>
                <a:cs typeface="Calibri"/>
                <a:sym typeface="Calibri"/>
              </a:rPr>
              <a:t>EL CÁLCULO PARA SALUD ISAPRE SERÁ:</a:t>
            </a:r>
            <a:endParaRPr/>
          </a:p>
        </p:txBody>
      </p:sp>
      <p:pic>
        <p:nvPicPr>
          <p:cNvPr id="373" name="Google Shape;373;p54"/>
          <p:cNvPicPr preferRelativeResize="0"/>
          <p:nvPr/>
        </p:nvPicPr>
        <p:blipFill rotWithShape="1">
          <a:blip r:embed="rId3">
            <a:alphaModFix/>
          </a:blip>
          <a:srcRect b="0" l="0" r="0" t="0"/>
          <a:stretch/>
        </p:blipFill>
        <p:spPr>
          <a:xfrm>
            <a:off x="5334000" y="5339809"/>
            <a:ext cx="4125375" cy="921291"/>
          </a:xfrm>
          <a:prstGeom prst="rect">
            <a:avLst/>
          </a:prstGeom>
          <a:noFill/>
          <a:ln cap="sq" cmpd="sng" w="38100">
            <a:solidFill>
              <a:srgbClr val="000000"/>
            </a:solidFill>
            <a:prstDash val="solid"/>
            <a:miter lim="800000"/>
            <a:headEnd len="sm" w="sm" type="none"/>
            <a:tailEnd len="sm" w="sm" type="none"/>
          </a:ln>
        </p:spPr>
      </p:pic>
      <p:sp>
        <p:nvSpPr>
          <p:cNvPr id="374" name="Google Shape;374;p54"/>
          <p:cNvSpPr txBox="1"/>
          <p:nvPr/>
        </p:nvSpPr>
        <p:spPr>
          <a:xfrm flipH="1">
            <a:off x="5334000" y="6405309"/>
            <a:ext cx="3835400" cy="48372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rgbClr val="A93501"/>
                </a:solidFill>
                <a:latin typeface="Calibri"/>
                <a:ea typeface="Calibri"/>
                <a:cs typeface="Calibri"/>
                <a:sym typeface="Calibri"/>
              </a:rPr>
              <a:t>* Información para el pago de</a:t>
            </a:r>
            <a:br>
              <a:rPr b="1" i="0" lang="en-US" sz="1400" u="none" cap="none" strike="noStrike">
                <a:solidFill>
                  <a:srgbClr val="A93501"/>
                </a:solidFill>
                <a:latin typeface="Calibri"/>
                <a:ea typeface="Calibri"/>
                <a:cs typeface="Calibri"/>
                <a:sym typeface="Calibri"/>
              </a:rPr>
            </a:br>
            <a:r>
              <a:rPr b="1" i="0" lang="en-US" sz="1400" u="none" cap="none" strike="noStrike">
                <a:solidFill>
                  <a:srgbClr val="A93501"/>
                </a:solidFill>
                <a:latin typeface="Calibri"/>
                <a:ea typeface="Calibri"/>
                <a:cs typeface="Calibri"/>
                <a:sym typeface="Calibri"/>
              </a:rPr>
              <a:t>   remuneraciones </a:t>
            </a:r>
            <a:r>
              <a:rPr b="1" i="0" lang="en-US" sz="1400" u="sng" cap="none" strike="noStrike">
                <a:solidFill>
                  <a:srgbClr val="A93501"/>
                </a:solidFill>
                <a:latin typeface="Calibri"/>
                <a:ea typeface="Calibri"/>
                <a:cs typeface="Calibri"/>
                <a:sym typeface="Calibri"/>
              </a:rPr>
              <a:t>mes de Octubre 2020.</a:t>
            </a:r>
            <a:endParaRPr b="1" i="0" sz="1400" u="sng" cap="none" strike="noStrike">
              <a:solidFill>
                <a:srgbClr val="A93501"/>
              </a:solidFill>
              <a:latin typeface="Calibri"/>
              <a:ea typeface="Calibri"/>
              <a:cs typeface="Calibri"/>
              <a:sym typeface="Calibri"/>
            </a:endParaRPr>
          </a:p>
        </p:txBody>
      </p:sp>
      <p:sp>
        <p:nvSpPr>
          <p:cNvPr id="375" name="Google Shape;375;p54"/>
          <p:cNvSpPr/>
          <p:nvPr/>
        </p:nvSpPr>
        <p:spPr>
          <a:xfrm>
            <a:off x="5330880" y="4051300"/>
            <a:ext cx="4067120" cy="1041400"/>
          </a:xfrm>
          <a:prstGeom prst="roundRect">
            <a:avLst>
              <a:gd fmla="val 5988" name="adj"/>
            </a:avLst>
          </a:prstGeom>
          <a:solidFill>
            <a:srgbClr val="FFDDB2"/>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6" name="Google Shape;376;p54"/>
          <p:cNvSpPr txBox="1"/>
          <p:nvPr/>
        </p:nvSpPr>
        <p:spPr>
          <a:xfrm>
            <a:off x="5381080" y="4072194"/>
            <a:ext cx="392091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En el caso que el plan sea inferior al 7 % del tope imponible y superior al 7% del total imponible de la liquidación, va a ser el valor que colocaremos como descuento previsional.</a:t>
            </a:r>
            <a:endParaRPr/>
          </a:p>
        </p:txBody>
      </p:sp>
      <p:sp>
        <p:nvSpPr>
          <p:cNvPr id="377" name="Google Shape;377;p54"/>
          <p:cNvSpPr/>
          <p:nvPr/>
        </p:nvSpPr>
        <p:spPr>
          <a:xfrm>
            <a:off x="5381080" y="2126214"/>
            <a:ext cx="3915320" cy="2356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El plan era 2 UF que nos da $ 57.677, pero el 7% del tope es 161.900.-, debemos descontar este último valor.</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None/>
            </a:pPr>
            <a:r>
              <a:rPr b="0" i="0" lang="en-US" sz="1500" u="none" cap="none" strike="noStrike">
                <a:solidFill>
                  <a:schemeClr val="dk1"/>
                </a:solidFill>
                <a:latin typeface="Calibri"/>
                <a:ea typeface="Calibri"/>
                <a:cs typeface="Calibri"/>
                <a:sym typeface="Calibri"/>
              </a:rPr>
              <a:t>Ahora supondremos que el valor del plan es un monto menor al 7% del tope, y superior al 7% del total imponible, debemos colocar el valor del plan que nos dio.</a:t>
            </a:r>
            <a:endParaRPr/>
          </a:p>
        </p:txBody>
      </p:sp>
      <p:pic>
        <p:nvPicPr>
          <p:cNvPr id="378" name="Google Shape;378;p54"/>
          <p:cNvPicPr preferRelativeResize="0"/>
          <p:nvPr/>
        </p:nvPicPr>
        <p:blipFill rotWithShape="1">
          <a:blip r:embed="rId4">
            <a:alphaModFix/>
          </a:blip>
          <a:srcRect b="0" l="0" r="0" t="0"/>
          <a:stretch/>
        </p:blipFill>
        <p:spPr>
          <a:xfrm>
            <a:off x="473076" y="2088387"/>
            <a:ext cx="4624544" cy="4440238"/>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5"/>
          <p:cNvSpPr/>
          <p:nvPr/>
        </p:nvSpPr>
        <p:spPr>
          <a:xfrm>
            <a:off x="385761" y="1137206"/>
            <a:ext cx="9334501"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ED6B00"/>
                </a:solidFill>
                <a:latin typeface="Calibri"/>
                <a:ea typeface="Calibri"/>
                <a:cs typeface="Calibri"/>
                <a:sym typeface="Calibri"/>
              </a:rPr>
              <a:t>DESCUENTO PREVISIONAL AFC, </a:t>
            </a:r>
            <a:r>
              <a:rPr b="0" i="0" lang="en-US" sz="2800" u="none" cap="none" strike="noStrike">
                <a:solidFill>
                  <a:srgbClr val="A93501"/>
                </a:solidFill>
                <a:latin typeface="Calibri"/>
                <a:ea typeface="Calibri"/>
                <a:cs typeface="Calibri"/>
                <a:sym typeface="Calibri"/>
              </a:rPr>
              <a:t>SEGURO DE CESANTÍA</a:t>
            </a:r>
            <a:endParaRPr/>
          </a:p>
        </p:txBody>
      </p:sp>
      <p:sp>
        <p:nvSpPr>
          <p:cNvPr id="384" name="Google Shape;384;p55"/>
          <p:cNvSpPr txBox="1"/>
          <p:nvPr/>
        </p:nvSpPr>
        <p:spPr>
          <a:xfrm>
            <a:off x="102567" y="246767"/>
            <a:ext cx="919199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55"/>
          <p:cNvSpPr/>
          <p:nvPr/>
        </p:nvSpPr>
        <p:spPr>
          <a:xfrm>
            <a:off x="485774" y="2908300"/>
            <a:ext cx="8785225" cy="35052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6" name="Google Shape;386;p55"/>
          <p:cNvSpPr txBox="1"/>
          <p:nvPr/>
        </p:nvSpPr>
        <p:spPr>
          <a:xfrm>
            <a:off x="485774" y="1943268"/>
            <a:ext cx="8607425" cy="12157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Este descuento previsional solo será de cargo una parte de cargo del trabajador </a:t>
            </a:r>
            <a:r>
              <a:rPr b="1" i="0" lang="en-US" sz="1700" u="none" cap="none" strike="noStrike">
                <a:solidFill>
                  <a:schemeClr val="dk1"/>
                </a:solidFill>
                <a:latin typeface="Calibri"/>
                <a:ea typeface="Calibri"/>
                <a:cs typeface="Calibri"/>
                <a:sym typeface="Calibri"/>
              </a:rPr>
              <a:t>si el Contrato de trabajo es Contrato indefinido</a:t>
            </a:r>
            <a:r>
              <a:rPr b="0" i="0" lang="en-US" sz="1700" u="none" cap="none" strike="noStrike">
                <a:solidFill>
                  <a:schemeClr val="dk1"/>
                </a:solidFill>
                <a:latin typeface="Calibri"/>
                <a:ea typeface="Calibri"/>
                <a:cs typeface="Calibri"/>
                <a:sym typeface="Calibri"/>
              </a:rPr>
              <a:t>, cualquier otro tipo de Contrato de Trabajo </a:t>
            </a:r>
            <a:r>
              <a:rPr b="1" i="0" lang="en-US" sz="1700" u="none" cap="none" strike="noStrike">
                <a:solidFill>
                  <a:srgbClr val="A93501"/>
                </a:solidFill>
                <a:latin typeface="Calibri"/>
                <a:ea typeface="Calibri"/>
                <a:cs typeface="Calibri"/>
                <a:sym typeface="Calibri"/>
              </a:rPr>
              <a:t>será de cargo sólo del Empleador</a:t>
            </a:r>
            <a:r>
              <a:rPr b="0" i="0" lang="en-US" sz="1700" u="none" cap="none" strike="noStrike">
                <a:solidFill>
                  <a:schemeClr val="dk1"/>
                </a:solidFill>
                <a:latin typeface="Calibri"/>
                <a:ea typeface="Calibri"/>
                <a:cs typeface="Calibri"/>
                <a:sym typeface="Calibri"/>
              </a:rPr>
              <a:t>.</a:t>
            </a:r>
            <a:endParaRPr/>
          </a:p>
          <a:p>
            <a:pPr indent="0" lvl="0" marL="0" marR="0" rtl="0" algn="l">
              <a:lnSpc>
                <a:spcPct val="100000"/>
              </a:lnSpc>
              <a:spcBef>
                <a:spcPts val="600"/>
              </a:spcBef>
              <a:spcAft>
                <a:spcPts val="0"/>
              </a:spcAft>
              <a:buNone/>
            </a:pPr>
            <a:r>
              <a:t/>
            </a:r>
            <a:endParaRPr b="1" i="0" sz="1700" u="sng" cap="none" strike="noStrike">
              <a:solidFill>
                <a:schemeClr val="dk1"/>
              </a:solidFill>
              <a:latin typeface="Calibri"/>
              <a:ea typeface="Calibri"/>
              <a:cs typeface="Calibri"/>
              <a:sym typeface="Calibri"/>
            </a:endParaRPr>
          </a:p>
        </p:txBody>
      </p:sp>
      <p:sp>
        <p:nvSpPr>
          <p:cNvPr id="387" name="Google Shape;387;p55"/>
          <p:cNvSpPr txBox="1"/>
          <p:nvPr/>
        </p:nvSpPr>
        <p:spPr>
          <a:xfrm>
            <a:off x="3975100" y="1731307"/>
            <a:ext cx="10515600" cy="57444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800"/>
              <a:buFont typeface="Arial"/>
              <a:buNone/>
            </a:pPr>
            <a:r>
              <a:t/>
            </a:r>
            <a:endParaRPr b="1" i="0" sz="2800" u="none" cap="none" strike="noStrike">
              <a:solidFill>
                <a:srgbClr val="ED6B00"/>
              </a:solidFill>
              <a:latin typeface="Calibri"/>
              <a:ea typeface="Calibri"/>
              <a:cs typeface="Calibri"/>
              <a:sym typeface="Calibri"/>
            </a:endParaRPr>
          </a:p>
        </p:txBody>
      </p:sp>
      <p:sp>
        <p:nvSpPr>
          <p:cNvPr id="388" name="Google Shape;388;p55"/>
          <p:cNvSpPr txBox="1"/>
          <p:nvPr/>
        </p:nvSpPr>
        <p:spPr>
          <a:xfrm>
            <a:off x="633941" y="3136900"/>
            <a:ext cx="2075245" cy="21698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Calibri"/>
                <a:ea typeface="Calibri"/>
                <a:cs typeface="Calibri"/>
                <a:sym typeface="Calibri"/>
              </a:rPr>
              <a:t>El total del Seguro de Cesantía </a:t>
            </a:r>
            <a:r>
              <a:rPr b="1" i="0" lang="en-US" sz="1500" u="none" cap="none" strike="noStrike">
                <a:solidFill>
                  <a:srgbClr val="A93501"/>
                </a:solidFill>
                <a:latin typeface="Calibri"/>
                <a:ea typeface="Calibri"/>
                <a:cs typeface="Calibri"/>
                <a:sym typeface="Calibri"/>
              </a:rPr>
              <a:t>es de un 3%</a:t>
            </a:r>
            <a:r>
              <a:rPr b="0" i="0" lang="en-US" sz="1500" u="none" cap="none" strike="noStrike">
                <a:solidFill>
                  <a:srgbClr val="A93501"/>
                </a:solidFill>
                <a:latin typeface="Calibri"/>
                <a:ea typeface="Calibri"/>
                <a:cs typeface="Calibri"/>
                <a:sym typeface="Calibri"/>
              </a:rPr>
              <a:t> </a:t>
            </a:r>
            <a:r>
              <a:rPr b="0" i="0" lang="en-US" sz="1500" u="none" cap="none" strike="noStrike">
                <a:solidFill>
                  <a:schemeClr val="dk1"/>
                </a:solidFill>
                <a:latin typeface="Calibri"/>
                <a:ea typeface="Calibri"/>
                <a:cs typeface="Calibri"/>
                <a:sym typeface="Calibri"/>
              </a:rPr>
              <a:t>del total imponible del trabajador </a:t>
            </a:r>
            <a:r>
              <a:rPr b="1" i="0" lang="en-US" sz="1500" u="none" cap="none" strike="noStrike">
                <a:solidFill>
                  <a:schemeClr val="dk1"/>
                </a:solidFill>
                <a:latin typeface="Calibri"/>
                <a:ea typeface="Calibri"/>
                <a:cs typeface="Calibri"/>
                <a:sym typeface="Calibri"/>
              </a:rPr>
              <a:t>hasta el tope indicado en los indicadores previsionales</a:t>
            </a:r>
            <a:r>
              <a:rPr b="0" i="0" lang="en-US" sz="1500" u="none" cap="none" strike="noStrike">
                <a:solidFill>
                  <a:schemeClr val="dk1"/>
                </a:solidFill>
                <a:latin typeface="Calibri"/>
                <a:ea typeface="Calibri"/>
                <a:cs typeface="Calibri"/>
                <a:sym typeface="Calibri"/>
              </a:rPr>
              <a:t>, y se subdivide de acuerdo al esquema presentado.</a:t>
            </a:r>
            <a:endParaRPr b="0" i="0" sz="1500" u="none" cap="none" strike="noStrike">
              <a:solidFill>
                <a:schemeClr val="dk1"/>
              </a:solidFill>
              <a:latin typeface="Calibri"/>
              <a:ea typeface="Calibri"/>
              <a:cs typeface="Calibri"/>
              <a:sym typeface="Calibri"/>
            </a:endParaRPr>
          </a:p>
        </p:txBody>
      </p:sp>
      <p:pic>
        <p:nvPicPr>
          <p:cNvPr id="389" name="Google Shape;389;p55"/>
          <p:cNvPicPr preferRelativeResize="0"/>
          <p:nvPr/>
        </p:nvPicPr>
        <p:blipFill rotWithShape="1">
          <a:blip r:embed="rId3">
            <a:alphaModFix/>
          </a:blip>
          <a:srcRect b="0" l="1880" r="0" t="7756"/>
          <a:stretch/>
        </p:blipFill>
        <p:spPr>
          <a:xfrm>
            <a:off x="2812598" y="3200400"/>
            <a:ext cx="6282355" cy="2861890"/>
          </a:xfrm>
          <a:prstGeom prst="rect">
            <a:avLst/>
          </a:prstGeom>
          <a:noFill/>
          <a:ln cap="flat" cmpd="sng" w="9525">
            <a:solidFill>
              <a:srgbClr val="0000FF"/>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6"/>
          <p:cNvSpPr/>
          <p:nvPr/>
        </p:nvSpPr>
        <p:spPr>
          <a:xfrm>
            <a:off x="385761" y="1137206"/>
            <a:ext cx="933450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ED6B00"/>
                </a:solidFill>
                <a:latin typeface="Calibri"/>
                <a:ea typeface="Calibri"/>
                <a:cs typeface="Calibri"/>
                <a:sym typeface="Calibri"/>
              </a:rPr>
              <a:t>CÁLCULO DESCUENTO PREVISIONAL AFC </a:t>
            </a:r>
            <a:br>
              <a:rPr b="1" i="0" lang="en-US" sz="2800" u="none" cap="none" strike="noStrike">
                <a:solidFill>
                  <a:srgbClr val="ED6B00"/>
                </a:solidFill>
                <a:latin typeface="Calibri"/>
                <a:ea typeface="Calibri"/>
                <a:cs typeface="Calibri"/>
                <a:sym typeface="Calibri"/>
              </a:rPr>
            </a:br>
            <a:r>
              <a:rPr b="0" i="0" lang="en-US" sz="2800" u="none" cap="none" strike="noStrike">
                <a:solidFill>
                  <a:srgbClr val="A93501"/>
                </a:solidFill>
                <a:latin typeface="Calibri"/>
                <a:ea typeface="Calibri"/>
                <a:cs typeface="Calibri"/>
                <a:sym typeface="Calibri"/>
              </a:rPr>
              <a:t>SEGURO DE CESANTÍA.</a:t>
            </a:r>
            <a:endParaRPr/>
          </a:p>
        </p:txBody>
      </p:sp>
      <p:sp>
        <p:nvSpPr>
          <p:cNvPr id="395" name="Google Shape;395;p56"/>
          <p:cNvSpPr txBox="1"/>
          <p:nvPr/>
        </p:nvSpPr>
        <p:spPr>
          <a:xfrm>
            <a:off x="102567" y="246767"/>
            <a:ext cx="919199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56"/>
          <p:cNvSpPr/>
          <p:nvPr/>
        </p:nvSpPr>
        <p:spPr>
          <a:xfrm>
            <a:off x="485789" y="3560234"/>
            <a:ext cx="3992834" cy="1494366"/>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7" name="Google Shape;397;p56"/>
          <p:cNvSpPr txBox="1"/>
          <p:nvPr/>
        </p:nvSpPr>
        <p:spPr>
          <a:xfrm>
            <a:off x="409574" y="2260768"/>
            <a:ext cx="3806826"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chemeClr val="dk1"/>
                </a:solidFill>
                <a:latin typeface="Calibri"/>
                <a:ea typeface="Calibri"/>
                <a:cs typeface="Calibri"/>
                <a:sym typeface="Calibri"/>
              </a:rPr>
              <a:t>Este descuento previsional solo será de cargo una parte de cargo del trabajador </a:t>
            </a:r>
            <a:r>
              <a:rPr b="1" i="0" lang="en-US" sz="1700" u="none" cap="none" strike="noStrike">
                <a:solidFill>
                  <a:schemeClr val="dk1"/>
                </a:solidFill>
                <a:latin typeface="Calibri"/>
                <a:ea typeface="Calibri"/>
                <a:cs typeface="Calibri"/>
                <a:sym typeface="Calibri"/>
              </a:rPr>
              <a:t>si el Contrato de trabajo es Contrato indefinido.</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None/>
            </a:pPr>
            <a:r>
              <a:t/>
            </a:r>
            <a:endParaRPr b="1" i="0" sz="1500" u="sng" cap="none" strike="noStrike">
              <a:solidFill>
                <a:schemeClr val="dk1"/>
              </a:solidFill>
              <a:latin typeface="Calibri"/>
              <a:ea typeface="Calibri"/>
              <a:cs typeface="Calibri"/>
              <a:sym typeface="Calibri"/>
            </a:endParaRPr>
          </a:p>
        </p:txBody>
      </p:sp>
      <p:sp>
        <p:nvSpPr>
          <p:cNvPr id="398" name="Google Shape;398;p56"/>
          <p:cNvSpPr txBox="1"/>
          <p:nvPr/>
        </p:nvSpPr>
        <p:spPr>
          <a:xfrm>
            <a:off x="502713" y="3645173"/>
            <a:ext cx="4657453" cy="134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a:p>
          <a:p>
            <a:pPr indent="0" lvl="0" marL="0" marR="0" rtl="0" algn="l">
              <a:lnSpc>
                <a:spcPct val="5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Total Imponible x  </a:t>
            </a:r>
            <a:r>
              <a:rPr b="1" i="0" lang="en-US" sz="1600" u="none" cap="none" strike="noStrike">
                <a:solidFill>
                  <a:srgbClr val="A93501"/>
                </a:solidFill>
                <a:latin typeface="Calibri"/>
                <a:ea typeface="Calibri"/>
                <a:cs typeface="Calibri"/>
                <a:sym typeface="Calibri"/>
              </a:rPr>
              <a:t>0.6%  </a:t>
            </a:r>
            <a:r>
              <a:rPr b="0" i="0" lang="en-US" sz="1600" u="none" cap="none" strike="noStrike">
                <a:solidFill>
                  <a:schemeClr val="dk1"/>
                </a:solidFill>
                <a:latin typeface="Calibri"/>
                <a:ea typeface="Calibri"/>
                <a:cs typeface="Calibri"/>
                <a:sym typeface="Calibri"/>
              </a:rPr>
              <a:t>= </a:t>
            </a:r>
            <a:r>
              <a:rPr b="1" i="0" lang="en-US" sz="1600" u="none" cap="none" strike="noStrike">
                <a:solidFill>
                  <a:schemeClr val="dk1"/>
                </a:solidFill>
                <a:latin typeface="Calibri"/>
                <a:ea typeface="Calibri"/>
                <a:cs typeface="Calibri"/>
                <a:sym typeface="Calibri"/>
              </a:rPr>
              <a:t>monto a descontar</a:t>
            </a:r>
            <a:endParaRPr b="1" i="0" sz="160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 $ 709.097  x  </a:t>
            </a:r>
            <a:r>
              <a:rPr b="1" i="0" lang="en-US" sz="1600" u="none" cap="none" strike="noStrike">
                <a:solidFill>
                  <a:srgbClr val="A93501"/>
                </a:solidFill>
                <a:latin typeface="Calibri"/>
                <a:ea typeface="Calibri"/>
                <a:cs typeface="Calibri"/>
                <a:sym typeface="Calibri"/>
              </a:rPr>
              <a:t>0.6 %</a:t>
            </a:r>
            <a:r>
              <a:rPr b="0" i="0" lang="en-US" sz="1600" u="none" cap="none" strike="noStrike">
                <a:solidFill>
                  <a:schemeClr val="dk1"/>
                </a:solidFill>
                <a:latin typeface="Calibri"/>
                <a:ea typeface="Calibri"/>
                <a:cs typeface="Calibri"/>
                <a:sym typeface="Calibri"/>
              </a:rPr>
              <a:t>  =</a:t>
            </a:r>
            <a:br>
              <a:rPr b="0" i="0" lang="en-US" sz="1600" u="none" cap="none" strike="noStrike">
                <a:solidFill>
                  <a:schemeClr val="dk1"/>
                </a:solidFill>
                <a:latin typeface="Calibri"/>
                <a:ea typeface="Calibri"/>
                <a:cs typeface="Calibri"/>
                <a:sym typeface="Calibri"/>
              </a:rPr>
            </a:br>
            <a:endParaRPr b="1" i="0" sz="1600" u="none" cap="none" strike="noStrike">
              <a:solidFill>
                <a:schemeClr val="dk1"/>
              </a:solidFill>
              <a:latin typeface="Calibri"/>
              <a:ea typeface="Calibri"/>
              <a:cs typeface="Calibri"/>
              <a:sym typeface="Calibri"/>
            </a:endParaRPr>
          </a:p>
        </p:txBody>
      </p:sp>
      <p:sp>
        <p:nvSpPr>
          <p:cNvPr id="399" name="Google Shape;399;p56"/>
          <p:cNvSpPr/>
          <p:nvPr/>
        </p:nvSpPr>
        <p:spPr>
          <a:xfrm>
            <a:off x="2422303" y="4421817"/>
            <a:ext cx="1950511" cy="48167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600" u="none" cap="none" strike="noStrike">
                <a:solidFill>
                  <a:srgbClr val="000000"/>
                </a:solidFill>
                <a:latin typeface="Calibri"/>
                <a:ea typeface="Calibri"/>
                <a:cs typeface="Calibri"/>
                <a:sym typeface="Calibri"/>
              </a:rPr>
              <a:t>$ 4.256 </a:t>
            </a:r>
            <a:br>
              <a:rPr b="1" i="0" lang="en-US" sz="1600" u="none" cap="none" strike="noStrike">
                <a:solidFill>
                  <a:srgbClr val="000000"/>
                </a:solidFill>
                <a:latin typeface="Calibri"/>
                <a:ea typeface="Calibri"/>
                <a:cs typeface="Calibri"/>
                <a:sym typeface="Calibri"/>
              </a:rPr>
            </a:br>
            <a:r>
              <a:rPr b="1" i="0" lang="en-US" sz="1500" u="none" cap="none" strike="noStrike">
                <a:solidFill>
                  <a:srgbClr val="000000"/>
                </a:solidFill>
                <a:latin typeface="Calibri"/>
                <a:ea typeface="Calibri"/>
                <a:cs typeface="Calibri"/>
                <a:sym typeface="Calibri"/>
              </a:rPr>
              <a:t>monto a descontar</a:t>
            </a:r>
            <a:endParaRPr/>
          </a:p>
        </p:txBody>
      </p:sp>
      <p:pic>
        <p:nvPicPr>
          <p:cNvPr id="400" name="Google Shape;400;p56"/>
          <p:cNvPicPr preferRelativeResize="0"/>
          <p:nvPr/>
        </p:nvPicPr>
        <p:blipFill rotWithShape="1">
          <a:blip r:embed="rId3">
            <a:alphaModFix/>
          </a:blip>
          <a:srcRect b="0" l="0" r="0" t="0"/>
          <a:stretch/>
        </p:blipFill>
        <p:spPr>
          <a:xfrm>
            <a:off x="4673887" y="2138945"/>
            <a:ext cx="4455763" cy="4630155"/>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7"/>
          <p:cNvSpPr/>
          <p:nvPr/>
        </p:nvSpPr>
        <p:spPr>
          <a:xfrm>
            <a:off x="385761" y="1251506"/>
            <a:ext cx="9334501" cy="6955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400" u="none" cap="none" strike="noStrike">
                <a:solidFill>
                  <a:srgbClr val="ED6B00"/>
                </a:solidFill>
                <a:latin typeface="Calibri"/>
                <a:ea typeface="Calibri"/>
                <a:cs typeface="Calibri"/>
                <a:sym typeface="Calibri"/>
              </a:rPr>
              <a:t>EN CASO QUE EL TOTAL IMPONIBLE ESTÉ </a:t>
            </a:r>
            <a:r>
              <a:rPr b="0" i="0" lang="en-US" sz="2400" u="none" cap="none" strike="noStrike">
                <a:solidFill>
                  <a:srgbClr val="A93501"/>
                </a:solidFill>
                <a:latin typeface="Calibri"/>
                <a:ea typeface="Calibri"/>
                <a:cs typeface="Calibri"/>
                <a:sym typeface="Calibri"/>
              </a:rPr>
              <a:t>SOBRE EL </a:t>
            </a:r>
            <a:br>
              <a:rPr b="0" i="0" lang="en-US" sz="2400" u="none" cap="none" strike="noStrike">
                <a:solidFill>
                  <a:srgbClr val="A93501"/>
                </a:solidFill>
                <a:latin typeface="Calibri"/>
                <a:ea typeface="Calibri"/>
                <a:cs typeface="Calibri"/>
                <a:sym typeface="Calibri"/>
              </a:rPr>
            </a:br>
            <a:r>
              <a:rPr b="0" i="0" lang="en-US" sz="2400" u="none" cap="none" strike="noStrike">
                <a:solidFill>
                  <a:srgbClr val="A93501"/>
                </a:solidFill>
                <a:latin typeface="Calibri"/>
                <a:ea typeface="Calibri"/>
                <a:cs typeface="Calibri"/>
                <a:sym typeface="Calibri"/>
              </a:rPr>
              <a:t>TOPE DE DESCUENTO PREVISIONAL, EL CÁLCULO SERÁ:</a:t>
            </a:r>
            <a:endParaRPr b="0" i="0" sz="2400" u="none" cap="none" strike="noStrike">
              <a:solidFill>
                <a:srgbClr val="A93501"/>
              </a:solidFill>
              <a:latin typeface="Calibri"/>
              <a:ea typeface="Calibri"/>
              <a:cs typeface="Calibri"/>
              <a:sym typeface="Calibri"/>
            </a:endParaRPr>
          </a:p>
        </p:txBody>
      </p:sp>
      <p:sp>
        <p:nvSpPr>
          <p:cNvPr id="406" name="Google Shape;406;p57"/>
          <p:cNvSpPr/>
          <p:nvPr/>
        </p:nvSpPr>
        <p:spPr>
          <a:xfrm>
            <a:off x="6016626" y="3150581"/>
            <a:ext cx="3502024" cy="1355804"/>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7" name="Google Shape;407;p57"/>
          <p:cNvSpPr txBox="1"/>
          <p:nvPr/>
        </p:nvSpPr>
        <p:spPr>
          <a:xfrm>
            <a:off x="6054714" y="3197391"/>
            <a:ext cx="3667136" cy="59144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sng" cap="none" strike="noStrike">
                <a:solidFill>
                  <a:srgbClr val="A93501"/>
                </a:solidFill>
                <a:latin typeface="Calibri"/>
                <a:ea typeface="Calibri"/>
                <a:cs typeface="Calibri"/>
                <a:sym typeface="Calibri"/>
              </a:rPr>
              <a:t>Fórmula</a:t>
            </a:r>
            <a:r>
              <a:rPr b="1" i="0" lang="en-US" sz="1400" u="none" cap="none" strike="noStrike">
                <a:solidFill>
                  <a:srgbClr val="A93501"/>
                </a:solidFill>
                <a:latin typeface="Calibri"/>
                <a:ea typeface="Calibri"/>
                <a:cs typeface="Calibri"/>
                <a:sym typeface="Calibri"/>
              </a:rPr>
              <a:t>:</a:t>
            </a:r>
            <a:endParaRPr/>
          </a:p>
          <a:p>
            <a:pPr indent="0" lvl="0" marL="0" marR="0" rtl="0" algn="l">
              <a:lnSpc>
                <a:spcPct val="5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Total Imponible x </a:t>
            </a:r>
            <a:r>
              <a:rPr b="1" i="0" lang="en-US" sz="1400" u="none" cap="none" strike="noStrike">
                <a:solidFill>
                  <a:srgbClr val="A93501"/>
                </a:solidFill>
                <a:latin typeface="Calibri"/>
                <a:ea typeface="Calibri"/>
                <a:cs typeface="Calibri"/>
                <a:sym typeface="Calibri"/>
              </a:rPr>
              <a:t>0.6</a:t>
            </a:r>
            <a:r>
              <a:rPr b="0" i="0" lang="en-US" sz="1400" u="none" cap="none" strike="noStrike">
                <a:solidFill>
                  <a:schemeClr val="dk1"/>
                </a:solidFill>
                <a:latin typeface="Calibri"/>
                <a:ea typeface="Calibri"/>
                <a:cs typeface="Calibri"/>
                <a:sym typeface="Calibri"/>
              </a:rPr>
              <a:t> </a:t>
            </a:r>
            <a:r>
              <a:rPr b="1" i="0" lang="en-US" sz="1400" u="none" cap="none" strike="noStrike">
                <a:solidFill>
                  <a:srgbClr val="A93501"/>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Monto a descontar</a:t>
            </a:r>
            <a:endParaRPr b="1" i="0" sz="1400" u="none" cap="none" strike="noStrike">
              <a:solidFill>
                <a:schemeClr val="dk1"/>
              </a:solidFill>
              <a:latin typeface="Calibri"/>
              <a:ea typeface="Calibri"/>
              <a:cs typeface="Calibri"/>
              <a:sym typeface="Calibri"/>
            </a:endParaRPr>
          </a:p>
        </p:txBody>
      </p:sp>
      <p:sp>
        <p:nvSpPr>
          <p:cNvPr id="408" name="Google Shape;408;p57"/>
          <p:cNvSpPr txBox="1"/>
          <p:nvPr/>
        </p:nvSpPr>
        <p:spPr>
          <a:xfrm>
            <a:off x="6054714" y="3964414"/>
            <a:ext cx="40989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$ 3.472.171 x  </a:t>
            </a:r>
            <a:r>
              <a:rPr b="1" i="0" lang="en-US" sz="1400" u="none" cap="none" strike="noStrike">
                <a:solidFill>
                  <a:srgbClr val="A93501"/>
                </a:solidFill>
                <a:latin typeface="Calibri"/>
                <a:ea typeface="Calibri"/>
                <a:cs typeface="Calibri"/>
                <a:sym typeface="Calibri"/>
              </a:rPr>
              <a:t>0.6 %</a:t>
            </a:r>
            <a:r>
              <a:rPr b="0" i="0" lang="en-US" sz="1400" u="none" cap="none" strike="noStrike">
                <a:solidFill>
                  <a:schemeClr val="dk1"/>
                </a:solidFill>
                <a:latin typeface="Calibri"/>
                <a:ea typeface="Calibri"/>
                <a:cs typeface="Calibri"/>
                <a:sym typeface="Calibri"/>
              </a:rPr>
              <a:t> </a:t>
            </a:r>
            <a:r>
              <a:rPr b="0" i="0" lang="en-US" sz="1400" u="none" cap="none" strike="noStrike">
                <a:solidFill>
                  <a:srgbClr val="0070C0"/>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a:t>
            </a:r>
            <a:endParaRPr b="1" i="0" sz="1400" u="sng" cap="none" strike="noStrike">
              <a:solidFill>
                <a:schemeClr val="dk1"/>
              </a:solidFill>
              <a:latin typeface="Calibri"/>
              <a:ea typeface="Calibri"/>
              <a:cs typeface="Calibri"/>
              <a:sym typeface="Calibri"/>
            </a:endParaRPr>
          </a:p>
        </p:txBody>
      </p:sp>
      <p:pic>
        <p:nvPicPr>
          <p:cNvPr id="409" name="Google Shape;409;p57"/>
          <p:cNvPicPr preferRelativeResize="0"/>
          <p:nvPr/>
        </p:nvPicPr>
        <p:blipFill rotWithShape="1">
          <a:blip r:embed="rId3">
            <a:alphaModFix/>
          </a:blip>
          <a:srcRect b="0" l="0" r="0" t="0"/>
          <a:stretch/>
        </p:blipFill>
        <p:spPr>
          <a:xfrm>
            <a:off x="434975" y="2184400"/>
            <a:ext cx="5432426" cy="4633963"/>
          </a:xfrm>
          <a:prstGeom prst="rect">
            <a:avLst/>
          </a:prstGeom>
          <a:noFill/>
          <a:ln cap="flat" cmpd="sng" w="38100">
            <a:solidFill>
              <a:schemeClr val="dk1"/>
            </a:solidFill>
            <a:prstDash val="solid"/>
            <a:round/>
            <a:headEnd len="sm" w="sm" type="none"/>
            <a:tailEnd len="sm" w="sm" type="none"/>
          </a:ln>
        </p:spPr>
      </p:pic>
      <p:cxnSp>
        <p:nvCxnSpPr>
          <p:cNvPr id="410" name="Google Shape;410;p57"/>
          <p:cNvCxnSpPr/>
          <p:nvPr/>
        </p:nvCxnSpPr>
        <p:spPr>
          <a:xfrm rot="10800000">
            <a:off x="4991545" y="3970867"/>
            <a:ext cx="2204730" cy="42333"/>
          </a:xfrm>
          <a:prstGeom prst="straightConnector1">
            <a:avLst/>
          </a:prstGeom>
          <a:noFill/>
          <a:ln cap="flat" cmpd="sng" w="12700">
            <a:solidFill>
              <a:srgbClr val="A93501"/>
            </a:solidFill>
            <a:prstDash val="solid"/>
            <a:round/>
            <a:headEnd len="sm" w="sm" type="none"/>
            <a:tailEnd len="med" w="med" type="stealth"/>
          </a:ln>
        </p:spPr>
      </p:cxnSp>
      <p:sp>
        <p:nvSpPr>
          <p:cNvPr id="411" name="Google Shape;411;p57"/>
          <p:cNvSpPr/>
          <p:nvPr/>
        </p:nvSpPr>
        <p:spPr>
          <a:xfrm>
            <a:off x="7790081" y="3913819"/>
            <a:ext cx="1595309" cy="444224"/>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400" u="none" cap="none" strike="noStrike">
                <a:solidFill>
                  <a:srgbClr val="000000"/>
                </a:solidFill>
                <a:latin typeface="Calibri"/>
                <a:ea typeface="Calibri"/>
                <a:cs typeface="Calibri"/>
                <a:sym typeface="Calibri"/>
              </a:rPr>
              <a:t>$ 20.833 </a:t>
            </a:r>
            <a:endParaRPr b="1" i="0" sz="1400" u="none" cap="none" strike="noStrike">
              <a:solidFill>
                <a:srgbClr val="000000"/>
              </a:solidFill>
              <a:latin typeface="Calibri"/>
              <a:ea typeface="Calibri"/>
              <a:cs typeface="Calibri"/>
              <a:sym typeface="Calibri"/>
            </a:endParaRPr>
          </a:p>
          <a:p>
            <a:pPr indent="0" lvl="0" marL="0" marR="0" rtl="0" algn="l">
              <a:lnSpc>
                <a:spcPct val="80000"/>
              </a:lnSpc>
              <a:spcBef>
                <a:spcPts val="0"/>
              </a:spcBef>
              <a:spcAft>
                <a:spcPts val="0"/>
              </a:spcAft>
              <a:buNone/>
            </a:pPr>
            <a:r>
              <a:rPr b="1" i="0" lang="en-US" sz="1400" u="none" cap="none" strike="noStrike">
                <a:solidFill>
                  <a:srgbClr val="000000"/>
                </a:solidFill>
                <a:latin typeface="Calibri"/>
                <a:ea typeface="Calibri"/>
                <a:cs typeface="Calibri"/>
                <a:sym typeface="Calibri"/>
              </a:rPr>
              <a:t>monto a descontar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8"/>
          <p:cNvSpPr/>
          <p:nvPr/>
        </p:nvSpPr>
        <p:spPr>
          <a:xfrm>
            <a:off x="6073776" y="3005667"/>
            <a:ext cx="3349624" cy="1375833"/>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7" name="Google Shape;417;p58"/>
          <p:cNvSpPr/>
          <p:nvPr/>
        </p:nvSpPr>
        <p:spPr>
          <a:xfrm>
            <a:off x="385761" y="1251506"/>
            <a:ext cx="9334501" cy="6955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400" u="none" cap="none" strike="noStrike">
                <a:solidFill>
                  <a:srgbClr val="ED6B00"/>
                </a:solidFill>
                <a:latin typeface="Calibri"/>
                <a:ea typeface="Calibri"/>
                <a:cs typeface="Calibri"/>
                <a:sym typeface="Calibri"/>
              </a:rPr>
              <a:t>EN CASO QUE EL TOTAL IMPONIBLE ESTÉ </a:t>
            </a:r>
            <a:r>
              <a:rPr b="0" i="0" lang="en-US" sz="2400" u="none" cap="none" strike="noStrike">
                <a:solidFill>
                  <a:srgbClr val="A93501"/>
                </a:solidFill>
                <a:latin typeface="Calibri"/>
                <a:ea typeface="Calibri"/>
                <a:cs typeface="Calibri"/>
                <a:sym typeface="Calibri"/>
              </a:rPr>
              <a:t>SOBRE EL </a:t>
            </a:r>
            <a:br>
              <a:rPr b="0" i="0" lang="en-US" sz="2400" u="none" cap="none" strike="noStrike">
                <a:solidFill>
                  <a:srgbClr val="A93501"/>
                </a:solidFill>
                <a:latin typeface="Calibri"/>
                <a:ea typeface="Calibri"/>
                <a:cs typeface="Calibri"/>
                <a:sym typeface="Calibri"/>
              </a:rPr>
            </a:br>
            <a:r>
              <a:rPr b="0" i="0" lang="en-US" sz="2400" u="none" cap="none" strike="noStrike">
                <a:solidFill>
                  <a:srgbClr val="A93501"/>
                </a:solidFill>
                <a:latin typeface="Calibri"/>
                <a:ea typeface="Calibri"/>
                <a:cs typeface="Calibri"/>
                <a:sym typeface="Calibri"/>
              </a:rPr>
              <a:t>TOPE DE DESCUENTO PREVISIONAL, EL CÁLCULO SERÁ:</a:t>
            </a:r>
            <a:endParaRPr b="0" i="0" sz="2400" u="none" cap="none" strike="noStrike">
              <a:solidFill>
                <a:srgbClr val="A93501"/>
              </a:solidFill>
              <a:latin typeface="Calibri"/>
              <a:ea typeface="Calibri"/>
              <a:cs typeface="Calibri"/>
              <a:sym typeface="Calibri"/>
            </a:endParaRPr>
          </a:p>
        </p:txBody>
      </p:sp>
      <p:sp>
        <p:nvSpPr>
          <p:cNvPr id="418" name="Google Shape;418;p58"/>
          <p:cNvSpPr txBox="1"/>
          <p:nvPr/>
        </p:nvSpPr>
        <p:spPr>
          <a:xfrm flipH="1">
            <a:off x="6007100" y="5434522"/>
            <a:ext cx="3416300" cy="48372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rgbClr val="A93501"/>
                </a:solidFill>
                <a:latin typeface="Calibri"/>
                <a:ea typeface="Calibri"/>
                <a:cs typeface="Calibri"/>
                <a:sym typeface="Calibri"/>
              </a:rPr>
              <a:t>* Información para el pago de</a:t>
            </a:r>
            <a:br>
              <a:rPr b="1" i="0" lang="en-US" sz="1400" u="none" cap="none" strike="noStrike">
                <a:solidFill>
                  <a:srgbClr val="A93501"/>
                </a:solidFill>
                <a:latin typeface="Calibri"/>
                <a:ea typeface="Calibri"/>
                <a:cs typeface="Calibri"/>
                <a:sym typeface="Calibri"/>
              </a:rPr>
            </a:br>
            <a:r>
              <a:rPr b="1" i="0" lang="en-US" sz="1400" u="none" cap="none" strike="noStrike">
                <a:solidFill>
                  <a:srgbClr val="A93501"/>
                </a:solidFill>
                <a:latin typeface="Calibri"/>
                <a:ea typeface="Calibri"/>
                <a:cs typeface="Calibri"/>
                <a:sym typeface="Calibri"/>
              </a:rPr>
              <a:t>   remuneraciones </a:t>
            </a:r>
            <a:r>
              <a:rPr b="1" i="0" lang="en-US" sz="1400" u="sng" cap="none" strike="noStrike">
                <a:solidFill>
                  <a:srgbClr val="A93501"/>
                </a:solidFill>
                <a:latin typeface="Calibri"/>
                <a:ea typeface="Calibri"/>
                <a:cs typeface="Calibri"/>
                <a:sym typeface="Calibri"/>
              </a:rPr>
              <a:t>mes de Octubre 2020.</a:t>
            </a:r>
            <a:endParaRPr b="1" i="0" sz="1400" u="sng" cap="none" strike="noStrike">
              <a:solidFill>
                <a:srgbClr val="A93501"/>
              </a:solidFill>
              <a:latin typeface="Calibri"/>
              <a:ea typeface="Calibri"/>
              <a:cs typeface="Calibri"/>
              <a:sym typeface="Calibri"/>
            </a:endParaRPr>
          </a:p>
        </p:txBody>
      </p:sp>
      <p:sp>
        <p:nvSpPr>
          <p:cNvPr id="419" name="Google Shape;419;p58"/>
          <p:cNvSpPr/>
          <p:nvPr/>
        </p:nvSpPr>
        <p:spPr>
          <a:xfrm>
            <a:off x="6134100" y="3116468"/>
            <a:ext cx="3048000" cy="1142364"/>
          </a:xfrm>
          <a:prstGeom prst="rect">
            <a:avLst/>
          </a:prstGeom>
          <a:noFill/>
          <a:ln>
            <a:noFill/>
          </a:ln>
        </p:spPr>
        <p:txBody>
          <a:bodyPr anchorCtr="0" anchor="t" bIns="45700" lIns="91425" spcFirstLastPara="1" rIns="91425" wrap="square" tIns="45700">
            <a:spAutoFit/>
          </a:bodyPr>
          <a:lstStyle/>
          <a:p>
            <a:pPr indent="-140400" lvl="0" marL="140400" marR="0" rtl="0" algn="l">
              <a:lnSpc>
                <a:spcPct val="9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El total Imponible de la liquidación:</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$ 4.500.000</a:t>
            </a:r>
            <a:endParaRPr b="1" i="0" sz="1400" u="none" cap="none" strike="noStrike">
              <a:solidFill>
                <a:schemeClr val="dk1"/>
              </a:solidFill>
              <a:latin typeface="Calibri"/>
              <a:ea typeface="Calibri"/>
              <a:cs typeface="Calibri"/>
              <a:sym typeface="Calibri"/>
            </a:endParaRPr>
          </a:p>
          <a:p>
            <a:pPr indent="-140400" lvl="0" marL="140400" marR="0" rtl="0" algn="l">
              <a:lnSpc>
                <a:spcPct val="90000"/>
              </a:lnSpc>
              <a:spcBef>
                <a:spcPts val="60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Debemos ver los indicadores previsionales y </a:t>
            </a:r>
            <a:r>
              <a:rPr b="1" i="0" lang="en-US" sz="1400" u="none" cap="none" strike="noStrike">
                <a:solidFill>
                  <a:schemeClr val="dk1"/>
                </a:solidFill>
                <a:latin typeface="Calibri"/>
                <a:ea typeface="Calibri"/>
                <a:cs typeface="Calibri"/>
                <a:sym typeface="Calibri"/>
              </a:rPr>
              <a:t>ver el tope para </a:t>
            </a: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AFC $ 3.472.171</a:t>
            </a: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sp>
        <p:nvSpPr>
          <p:cNvPr id="420" name="Google Shape;420;p58"/>
          <p:cNvSpPr/>
          <p:nvPr/>
        </p:nvSpPr>
        <p:spPr>
          <a:xfrm>
            <a:off x="5108686" y="3208093"/>
            <a:ext cx="3886117" cy="1602144"/>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421" name="Google Shape;421;p58"/>
          <p:cNvPicPr preferRelativeResize="0"/>
          <p:nvPr/>
        </p:nvPicPr>
        <p:blipFill rotWithShape="1">
          <a:blip r:embed="rId3">
            <a:alphaModFix/>
          </a:blip>
          <a:srcRect b="0" l="0" r="0" t="0"/>
          <a:stretch/>
        </p:blipFill>
        <p:spPr>
          <a:xfrm>
            <a:off x="434975" y="2184400"/>
            <a:ext cx="5432426" cy="4633963"/>
          </a:xfrm>
          <a:prstGeom prst="rect">
            <a:avLst/>
          </a:prstGeom>
          <a:noFill/>
          <a:ln cap="flat" cmpd="sng" w="38100">
            <a:solidFill>
              <a:schemeClr val="dk1"/>
            </a:solidFill>
            <a:prstDash val="solid"/>
            <a:round/>
            <a:headEnd len="sm" w="sm" type="none"/>
            <a:tailEnd len="sm" w="sm" type="none"/>
          </a:ln>
        </p:spPr>
      </p:pic>
      <p:pic>
        <p:nvPicPr>
          <p:cNvPr id="422" name="Google Shape;422;p58"/>
          <p:cNvPicPr preferRelativeResize="0"/>
          <p:nvPr/>
        </p:nvPicPr>
        <p:blipFill rotWithShape="1">
          <a:blip r:embed="rId4">
            <a:alphaModFix/>
          </a:blip>
          <a:srcRect b="0" l="0" r="0" t="0"/>
          <a:stretch/>
        </p:blipFill>
        <p:spPr>
          <a:xfrm>
            <a:off x="4918076" y="6032722"/>
            <a:ext cx="4249737" cy="94906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423" name="Google Shape;423;p58"/>
          <p:cNvCxnSpPr/>
          <p:nvPr/>
        </p:nvCxnSpPr>
        <p:spPr>
          <a:xfrm flipH="1">
            <a:off x="2810780" y="3368675"/>
            <a:ext cx="3496543" cy="1025525"/>
          </a:xfrm>
          <a:prstGeom prst="straightConnector1">
            <a:avLst/>
          </a:prstGeom>
          <a:noFill/>
          <a:ln cap="flat" cmpd="sng" w="12700">
            <a:solidFill>
              <a:srgbClr val="A93501"/>
            </a:solidFill>
            <a:prstDash val="solid"/>
            <a:round/>
            <a:headEnd len="sm" w="sm" type="none"/>
            <a:tailEnd len="med" w="med" type="stealth"/>
          </a:ln>
        </p:spPr>
      </p:cxnSp>
      <p:cxnSp>
        <p:nvCxnSpPr>
          <p:cNvPr id="424" name="Google Shape;424;p58"/>
          <p:cNvCxnSpPr/>
          <p:nvPr/>
        </p:nvCxnSpPr>
        <p:spPr>
          <a:xfrm>
            <a:off x="6451249" y="4289426"/>
            <a:ext cx="16932" cy="1112308"/>
          </a:xfrm>
          <a:prstGeom prst="straightConnector1">
            <a:avLst/>
          </a:prstGeom>
          <a:noFill/>
          <a:ln cap="flat" cmpd="sng" w="12700">
            <a:solidFill>
              <a:srgbClr val="A93501"/>
            </a:solidFill>
            <a:prstDash val="solid"/>
            <a:round/>
            <a:headEnd len="sm" w="sm" type="none"/>
            <a:tailEnd len="med" w="med" type="stealth"/>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59"/>
          <p:cNvPicPr preferRelativeResize="0"/>
          <p:nvPr/>
        </p:nvPicPr>
        <p:blipFill rotWithShape="1">
          <a:blip r:embed="rId3">
            <a:alphaModFix/>
          </a:blip>
          <a:srcRect b="0" l="0" r="0" t="0"/>
          <a:stretch/>
        </p:blipFill>
        <p:spPr>
          <a:xfrm>
            <a:off x="571501" y="1897908"/>
            <a:ext cx="5359400" cy="4930731"/>
          </a:xfrm>
          <a:prstGeom prst="rect">
            <a:avLst/>
          </a:prstGeom>
          <a:noFill/>
          <a:ln cap="flat" cmpd="sng" w="38100">
            <a:solidFill>
              <a:schemeClr val="dk1"/>
            </a:solidFill>
            <a:prstDash val="solid"/>
            <a:round/>
            <a:headEnd len="sm" w="sm" type="none"/>
            <a:tailEnd len="sm" w="sm" type="none"/>
          </a:ln>
        </p:spPr>
      </p:pic>
      <p:sp>
        <p:nvSpPr>
          <p:cNvPr id="430" name="Google Shape;430;p59"/>
          <p:cNvSpPr/>
          <p:nvPr/>
        </p:nvSpPr>
        <p:spPr>
          <a:xfrm>
            <a:off x="436561" y="1010206"/>
            <a:ext cx="9334501" cy="77098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700" u="none" cap="none" strike="noStrike">
                <a:solidFill>
                  <a:srgbClr val="ED6B00"/>
                </a:solidFill>
                <a:latin typeface="Calibri"/>
                <a:ea typeface="Calibri"/>
                <a:cs typeface="Calibri"/>
                <a:sym typeface="Calibri"/>
              </a:rPr>
              <a:t>CÁLCULO DESCUENTO PREVISIONAL APV, </a:t>
            </a:r>
            <a:br>
              <a:rPr b="1" i="0" lang="en-US" sz="2700" u="none" cap="none" strike="noStrike">
                <a:solidFill>
                  <a:srgbClr val="ED6B00"/>
                </a:solidFill>
                <a:latin typeface="Calibri"/>
                <a:ea typeface="Calibri"/>
                <a:cs typeface="Calibri"/>
                <a:sym typeface="Calibri"/>
              </a:rPr>
            </a:br>
            <a:r>
              <a:rPr b="0" i="0" lang="en-US" sz="2700" u="none" cap="none" strike="noStrike">
                <a:solidFill>
                  <a:srgbClr val="A93501"/>
                </a:solidFill>
                <a:latin typeface="Calibri"/>
                <a:ea typeface="Calibri"/>
                <a:cs typeface="Calibri"/>
                <a:sym typeface="Calibri"/>
              </a:rPr>
              <a:t>AHORRO PREVISIONAL VOLUNTARIO</a:t>
            </a:r>
            <a:endParaRPr/>
          </a:p>
        </p:txBody>
      </p:sp>
      <p:sp>
        <p:nvSpPr>
          <p:cNvPr id="431" name="Google Shape;431;p59"/>
          <p:cNvSpPr txBox="1"/>
          <p:nvPr/>
        </p:nvSpPr>
        <p:spPr>
          <a:xfrm>
            <a:off x="102567" y="246767"/>
            <a:ext cx="919199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2" name="Google Shape;432;p59"/>
          <p:cNvGrpSpPr/>
          <p:nvPr/>
        </p:nvGrpSpPr>
        <p:grpSpPr>
          <a:xfrm>
            <a:off x="6130926" y="1841500"/>
            <a:ext cx="3178174" cy="3187699"/>
            <a:chOff x="403226" y="2095500"/>
            <a:chExt cx="3178174" cy="3187699"/>
          </a:xfrm>
        </p:grpSpPr>
        <p:sp>
          <p:nvSpPr>
            <p:cNvPr id="433" name="Google Shape;433;p59"/>
            <p:cNvSpPr/>
            <p:nvPr/>
          </p:nvSpPr>
          <p:spPr>
            <a:xfrm>
              <a:off x="403226" y="2095500"/>
              <a:ext cx="3178174" cy="3187699"/>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4" name="Google Shape;434;p59"/>
            <p:cNvSpPr txBox="1"/>
            <p:nvPr/>
          </p:nvSpPr>
          <p:spPr>
            <a:xfrm>
              <a:off x="485774" y="2286168"/>
              <a:ext cx="3019426" cy="2877711"/>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Este descuento previsional es voluntario por parte del trabajador, como también el organismo administrador (AFP, Compañías de Seguro, etc.) y el monto a descontar, el trabajador lo puede pactar en valor en pesos o valor en UF.</a:t>
              </a:r>
              <a:endParaRPr/>
            </a:p>
            <a:p>
              <a:pPr indent="-176400" lvl="0" marL="176400" marR="0" rtl="0" algn="l">
                <a:lnSpc>
                  <a:spcPct val="100000"/>
                </a:lnSpc>
                <a:spcBef>
                  <a:spcPts val="60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El monto máximo a descontar es de 600 UF anuales y 50 UF mensuales.</a:t>
              </a:r>
              <a:endParaRPr b="0" i="0" sz="1600" u="none" cap="none" strike="noStrike">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0"/>
          <p:cNvSpPr txBox="1"/>
          <p:nvPr/>
        </p:nvSpPr>
        <p:spPr>
          <a:xfrm>
            <a:off x="102567" y="246767"/>
            <a:ext cx="919199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60"/>
          <p:cNvSpPr/>
          <p:nvPr/>
        </p:nvSpPr>
        <p:spPr>
          <a:xfrm>
            <a:off x="6086477" y="3048000"/>
            <a:ext cx="3514724" cy="17653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1" name="Google Shape;441;p60"/>
          <p:cNvSpPr txBox="1"/>
          <p:nvPr/>
        </p:nvSpPr>
        <p:spPr>
          <a:xfrm>
            <a:off x="6061074" y="1879768"/>
            <a:ext cx="275272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t>
            </a:r>
            <a:r>
              <a:rPr b="1" i="0" lang="en-US" sz="1600" u="sng" cap="none" strike="noStrike">
                <a:solidFill>
                  <a:schemeClr val="dk1"/>
                </a:solidFill>
                <a:latin typeface="Calibri"/>
                <a:ea typeface="Calibri"/>
                <a:cs typeface="Calibri"/>
                <a:sym typeface="Calibri"/>
              </a:rPr>
              <a:t>Como ejemplo supondremos que el trabajador ha pactado 1.7 UF mensual.</a:t>
            </a:r>
            <a:endParaRPr/>
          </a:p>
        </p:txBody>
      </p:sp>
      <p:sp>
        <p:nvSpPr>
          <p:cNvPr id="442" name="Google Shape;442;p60"/>
          <p:cNvSpPr txBox="1"/>
          <p:nvPr/>
        </p:nvSpPr>
        <p:spPr>
          <a:xfrm>
            <a:off x="6162663" y="3107538"/>
            <a:ext cx="3273437" cy="14234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a:p>
          <a:p>
            <a:pPr indent="0" lvl="0" marL="0" marR="0" rtl="0" algn="l">
              <a:lnSpc>
                <a:spcPct val="5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Valor UF  x </a:t>
            </a:r>
            <a:r>
              <a:rPr b="1" i="0" lang="en-US" sz="1600" u="none" cap="none" strike="noStrike">
                <a:solidFill>
                  <a:srgbClr val="A93501"/>
                </a:solidFill>
                <a:latin typeface="Calibri"/>
                <a:ea typeface="Calibri"/>
                <a:cs typeface="Calibri"/>
                <a:sym typeface="Calibri"/>
              </a:rPr>
              <a:t>1.7 UF  </a:t>
            </a:r>
            <a:r>
              <a:rPr b="0" i="0" lang="en-US" sz="1600" u="none" cap="none" strike="noStrik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$ 28.838,63 x  </a:t>
            </a:r>
            <a:r>
              <a:rPr b="1" i="0" lang="en-US" sz="1600" u="none" cap="none" strike="noStrike">
                <a:solidFill>
                  <a:srgbClr val="A93501"/>
                </a:solidFill>
                <a:latin typeface="Calibri"/>
                <a:ea typeface="Calibri"/>
                <a:cs typeface="Calibri"/>
                <a:sym typeface="Calibri"/>
              </a:rPr>
              <a:t>1.7 UF  </a:t>
            </a:r>
            <a:r>
              <a:rPr b="0" i="0" lang="en-US" sz="1600" u="none" cap="none" strike="noStrike">
                <a:solidFill>
                  <a:schemeClr val="dk1"/>
                </a:solidFill>
                <a:latin typeface="Calibri"/>
                <a:ea typeface="Calibri"/>
                <a:cs typeface="Calibri"/>
                <a:sym typeface="Calibri"/>
              </a:rPr>
              <a:t>=</a:t>
            </a:r>
            <a:endParaRPr b="1" i="0" sz="1600" u="none" cap="none" strike="noStrike">
              <a:solidFill>
                <a:schemeClr val="dk1"/>
              </a:solidFill>
              <a:latin typeface="Calibri"/>
              <a:ea typeface="Calibri"/>
              <a:cs typeface="Calibri"/>
              <a:sym typeface="Calibri"/>
            </a:endParaRPr>
          </a:p>
        </p:txBody>
      </p:sp>
      <p:sp>
        <p:nvSpPr>
          <p:cNvPr id="443" name="Google Shape;443;p60"/>
          <p:cNvSpPr/>
          <p:nvPr/>
        </p:nvSpPr>
        <p:spPr>
          <a:xfrm>
            <a:off x="8226177" y="4205915"/>
            <a:ext cx="1950511" cy="46884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600" u="none" cap="none" strike="noStrike">
                <a:solidFill>
                  <a:srgbClr val="000000"/>
                </a:solidFill>
                <a:latin typeface="Calibri"/>
                <a:ea typeface="Calibri"/>
                <a:cs typeface="Calibri"/>
                <a:sym typeface="Calibri"/>
              </a:rPr>
              <a:t>$ 49.026 </a:t>
            </a:r>
            <a:br>
              <a:rPr b="1" i="0" lang="en-US" sz="1600" u="none" cap="none" strike="noStrike">
                <a:solidFill>
                  <a:srgbClr val="000000"/>
                </a:solidFill>
                <a:latin typeface="Calibri"/>
                <a:ea typeface="Calibri"/>
                <a:cs typeface="Calibri"/>
                <a:sym typeface="Calibri"/>
              </a:rPr>
            </a:br>
            <a:endParaRPr b="1" i="0" sz="1400" u="none" cap="none" strike="noStrike">
              <a:solidFill>
                <a:srgbClr val="000000"/>
              </a:solidFill>
              <a:latin typeface="Calibri"/>
              <a:ea typeface="Calibri"/>
              <a:cs typeface="Calibri"/>
              <a:sym typeface="Calibri"/>
            </a:endParaRPr>
          </a:p>
        </p:txBody>
      </p:sp>
      <p:pic>
        <p:nvPicPr>
          <p:cNvPr id="444" name="Google Shape;444;p60"/>
          <p:cNvPicPr preferRelativeResize="0"/>
          <p:nvPr/>
        </p:nvPicPr>
        <p:blipFill rotWithShape="1">
          <a:blip r:embed="rId3">
            <a:alphaModFix/>
          </a:blip>
          <a:srcRect b="0" l="0" r="0" t="0"/>
          <a:stretch/>
        </p:blipFill>
        <p:spPr>
          <a:xfrm>
            <a:off x="558801" y="1897908"/>
            <a:ext cx="5359400" cy="4930731"/>
          </a:xfrm>
          <a:prstGeom prst="rect">
            <a:avLst/>
          </a:prstGeom>
          <a:noFill/>
          <a:ln cap="flat" cmpd="sng" w="38100">
            <a:solidFill>
              <a:schemeClr val="dk1"/>
            </a:solidFill>
            <a:prstDash val="solid"/>
            <a:round/>
            <a:headEnd len="sm" w="sm" type="none"/>
            <a:tailEnd len="sm" w="sm" type="none"/>
          </a:ln>
        </p:spPr>
      </p:pic>
      <p:sp>
        <p:nvSpPr>
          <p:cNvPr id="445" name="Google Shape;445;p60"/>
          <p:cNvSpPr/>
          <p:nvPr/>
        </p:nvSpPr>
        <p:spPr>
          <a:xfrm>
            <a:off x="436561" y="1010206"/>
            <a:ext cx="9334501" cy="77098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700" u="none" cap="none" strike="noStrike">
                <a:solidFill>
                  <a:srgbClr val="ED6B00"/>
                </a:solidFill>
                <a:latin typeface="Calibri"/>
                <a:ea typeface="Calibri"/>
                <a:cs typeface="Calibri"/>
                <a:sym typeface="Calibri"/>
              </a:rPr>
              <a:t>CÁLCULO DESCUENTO PREVISIONAL APV, </a:t>
            </a:r>
            <a:br>
              <a:rPr b="1" i="0" lang="en-US" sz="2700" u="none" cap="none" strike="noStrike">
                <a:solidFill>
                  <a:srgbClr val="ED6B00"/>
                </a:solidFill>
                <a:latin typeface="Calibri"/>
                <a:ea typeface="Calibri"/>
                <a:cs typeface="Calibri"/>
                <a:sym typeface="Calibri"/>
              </a:rPr>
            </a:br>
            <a:r>
              <a:rPr b="0" i="0" lang="en-US" sz="2700" u="none" cap="none" strike="noStrike">
                <a:solidFill>
                  <a:srgbClr val="A93501"/>
                </a:solidFill>
                <a:latin typeface="Calibri"/>
                <a:ea typeface="Calibri"/>
                <a:cs typeface="Calibri"/>
                <a:sym typeface="Calibri"/>
              </a:rPr>
              <a:t>AHORRO PREVISIONAL VOLUNTARIO</a:t>
            </a:r>
            <a:endParaRPr/>
          </a:p>
        </p:txBody>
      </p:sp>
      <p:sp>
        <p:nvSpPr>
          <p:cNvPr id="446" name="Google Shape;446;p60"/>
          <p:cNvSpPr/>
          <p:nvPr/>
        </p:nvSpPr>
        <p:spPr>
          <a:xfrm>
            <a:off x="7972426" y="3392626"/>
            <a:ext cx="1633537" cy="494494"/>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600" u="none" cap="none" strike="noStrike">
                <a:solidFill>
                  <a:srgbClr val="000000"/>
                </a:solidFill>
                <a:latin typeface="Calibri"/>
                <a:ea typeface="Calibri"/>
                <a:cs typeface="Calibri"/>
                <a:sym typeface="Calibri"/>
              </a:rPr>
              <a:t>monto a </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descontar</a:t>
            </a:r>
            <a:endParaRPr/>
          </a:p>
        </p:txBody>
      </p:sp>
      <p:sp>
        <p:nvSpPr>
          <p:cNvPr id="447" name="Google Shape;447;p60"/>
          <p:cNvSpPr/>
          <p:nvPr/>
        </p:nvSpPr>
        <p:spPr>
          <a:xfrm>
            <a:off x="7929563" y="4446726"/>
            <a:ext cx="4857750" cy="271869"/>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400" u="none" cap="none" strike="noStrike">
                <a:solidFill>
                  <a:srgbClr val="800000"/>
                </a:solidFill>
                <a:latin typeface="Calibri"/>
                <a:ea typeface="Calibri"/>
                <a:cs typeface="Calibri"/>
                <a:sym typeface="Calibri"/>
              </a:rPr>
              <a:t>(monto a descontar)</a:t>
            </a:r>
            <a:endParaRPr b="1" i="0" sz="1400" u="none" cap="none" strike="noStrike">
              <a:solidFill>
                <a:srgbClr val="8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1"/>
          <p:cNvSpPr/>
          <p:nvPr/>
        </p:nvSpPr>
        <p:spPr>
          <a:xfrm>
            <a:off x="385761" y="1137206"/>
            <a:ext cx="9334501" cy="87511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ED6B00"/>
                </a:solidFill>
                <a:latin typeface="Calibri"/>
                <a:ea typeface="Calibri"/>
                <a:cs typeface="Calibri"/>
                <a:sym typeface="Calibri"/>
              </a:rPr>
              <a:t>CÁLCULO TOTAL DESCUENTO PREVISIONAL O </a:t>
            </a:r>
            <a:br>
              <a:rPr b="1" i="0" lang="en-US" sz="2800" u="none" cap="none" strike="noStrike">
                <a:solidFill>
                  <a:srgbClr val="ED6B00"/>
                </a:solidFill>
                <a:latin typeface="Calibri"/>
                <a:ea typeface="Calibri"/>
                <a:cs typeface="Calibri"/>
                <a:sym typeface="Calibri"/>
              </a:rPr>
            </a:br>
            <a:r>
              <a:rPr b="0" i="0" lang="en-US" sz="2800" u="none" cap="none" strike="noStrike">
                <a:solidFill>
                  <a:srgbClr val="A93501"/>
                </a:solidFill>
                <a:latin typeface="Calibri"/>
                <a:ea typeface="Calibri"/>
                <a:cs typeface="Calibri"/>
                <a:sym typeface="Calibri"/>
              </a:rPr>
              <a:t>DESCUENTOS LEGALES</a:t>
            </a:r>
            <a:endParaRPr/>
          </a:p>
        </p:txBody>
      </p:sp>
      <p:sp>
        <p:nvSpPr>
          <p:cNvPr id="453" name="Google Shape;453;p61"/>
          <p:cNvSpPr txBox="1"/>
          <p:nvPr/>
        </p:nvSpPr>
        <p:spPr>
          <a:xfrm>
            <a:off x="1968500" y="3749825"/>
            <a:ext cx="8579043" cy="6001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t/>
            </a:r>
            <a:endParaRPr b="1" i="0" sz="3300" u="none" cap="none" strike="noStrike">
              <a:solidFill>
                <a:srgbClr val="ED6B00"/>
              </a:solidFill>
              <a:latin typeface="Calibri"/>
              <a:ea typeface="Calibri"/>
              <a:cs typeface="Calibri"/>
              <a:sym typeface="Calibri"/>
            </a:endParaRPr>
          </a:p>
        </p:txBody>
      </p:sp>
      <p:sp>
        <p:nvSpPr>
          <p:cNvPr id="454" name="Google Shape;454;p61"/>
          <p:cNvSpPr txBox="1"/>
          <p:nvPr/>
        </p:nvSpPr>
        <p:spPr>
          <a:xfrm>
            <a:off x="102567" y="246767"/>
            <a:ext cx="919199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61"/>
          <p:cNvSpPr/>
          <p:nvPr/>
        </p:nvSpPr>
        <p:spPr>
          <a:xfrm>
            <a:off x="485775" y="2205573"/>
            <a:ext cx="3222625" cy="2226734"/>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6" name="Google Shape;456;p61"/>
          <p:cNvSpPr txBox="1"/>
          <p:nvPr/>
        </p:nvSpPr>
        <p:spPr>
          <a:xfrm>
            <a:off x="640943" y="2383580"/>
            <a:ext cx="2927757" cy="22354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El total descuentos previsionales son la suma de:</a:t>
            </a:r>
            <a:endParaRPr/>
          </a:p>
          <a:p>
            <a:pPr indent="0" lvl="0" marL="0" marR="0" rtl="0" algn="l">
              <a:lnSpc>
                <a:spcPct val="50000"/>
              </a:lnSpc>
              <a:spcBef>
                <a:spcPts val="500"/>
              </a:spcBef>
              <a:spcAft>
                <a:spcPts val="0"/>
              </a:spcAft>
              <a:buNone/>
            </a:pPr>
            <a:r>
              <a:t/>
            </a:r>
            <a:endParaRPr b="0" i="0" sz="1800" u="none" cap="none" strike="noStrike">
              <a:solidFill>
                <a:schemeClr val="dk1"/>
              </a:solidFill>
              <a:latin typeface="Calibri"/>
              <a:ea typeface="Calibri"/>
              <a:cs typeface="Calibri"/>
              <a:sym typeface="Calibri"/>
            </a:endParaRPr>
          </a:p>
          <a:p>
            <a:pPr indent="-140400" lvl="0" marL="140400" marR="0" rtl="0" algn="l">
              <a:lnSpc>
                <a:spcPct val="80000"/>
              </a:lnSpc>
              <a:spcBef>
                <a:spcPts val="500"/>
              </a:spcBef>
              <a:spcAft>
                <a:spcPts val="0"/>
              </a:spcAft>
              <a:buClr>
                <a:srgbClr val="000000"/>
              </a:buClr>
              <a:buSzPts val="1800"/>
              <a:buFont typeface="Arial"/>
              <a:buChar char="•"/>
            </a:pPr>
            <a:r>
              <a:rPr b="1" i="0" lang="en-US" sz="1800" u="none" cap="none" strike="noStrike">
                <a:solidFill>
                  <a:srgbClr val="A93501"/>
                </a:solidFill>
                <a:latin typeface="Calibri"/>
                <a:ea typeface="Calibri"/>
                <a:cs typeface="Calibri"/>
                <a:sym typeface="Calibri"/>
              </a:rPr>
              <a:t>Desc. AFP</a:t>
            </a:r>
            <a:endParaRPr/>
          </a:p>
          <a:p>
            <a:pPr indent="-140400" lvl="0" marL="140400" marR="0" rtl="0" algn="l">
              <a:lnSpc>
                <a:spcPct val="80000"/>
              </a:lnSpc>
              <a:spcBef>
                <a:spcPts val="500"/>
              </a:spcBef>
              <a:spcAft>
                <a:spcPts val="0"/>
              </a:spcAft>
              <a:buClr>
                <a:srgbClr val="000000"/>
              </a:buClr>
              <a:buSzPts val="1800"/>
              <a:buFont typeface="Arial"/>
              <a:buChar char="•"/>
            </a:pPr>
            <a:r>
              <a:rPr b="1" i="0" lang="en-US" sz="1800" u="none" cap="none" strike="noStrike">
                <a:solidFill>
                  <a:srgbClr val="A93501"/>
                </a:solidFill>
                <a:latin typeface="Calibri"/>
                <a:ea typeface="Calibri"/>
                <a:cs typeface="Calibri"/>
                <a:sym typeface="Calibri"/>
              </a:rPr>
              <a:t>Desc. Salud</a:t>
            </a:r>
            <a:endParaRPr/>
          </a:p>
          <a:p>
            <a:pPr indent="-140400" lvl="0" marL="140400" marR="0" rtl="0" algn="l">
              <a:lnSpc>
                <a:spcPct val="80000"/>
              </a:lnSpc>
              <a:spcBef>
                <a:spcPts val="500"/>
              </a:spcBef>
              <a:spcAft>
                <a:spcPts val="0"/>
              </a:spcAft>
              <a:buClr>
                <a:srgbClr val="000000"/>
              </a:buClr>
              <a:buSzPts val="1800"/>
              <a:buFont typeface="Arial"/>
              <a:buChar char="•"/>
            </a:pPr>
            <a:r>
              <a:rPr b="1" i="0" lang="en-US" sz="1800" u="none" cap="none" strike="noStrike">
                <a:solidFill>
                  <a:srgbClr val="A93501"/>
                </a:solidFill>
                <a:latin typeface="Calibri"/>
                <a:ea typeface="Calibri"/>
                <a:cs typeface="Calibri"/>
                <a:sym typeface="Calibri"/>
              </a:rPr>
              <a:t>Desc. AFC</a:t>
            </a:r>
            <a:endParaRPr/>
          </a:p>
          <a:p>
            <a:pPr indent="-140400" lvl="0" marL="140400" marR="0" rtl="0" algn="l">
              <a:lnSpc>
                <a:spcPct val="80000"/>
              </a:lnSpc>
              <a:spcBef>
                <a:spcPts val="500"/>
              </a:spcBef>
              <a:spcAft>
                <a:spcPts val="0"/>
              </a:spcAft>
              <a:buClr>
                <a:srgbClr val="000000"/>
              </a:buClr>
              <a:buSzPts val="1800"/>
              <a:buFont typeface="Arial"/>
              <a:buChar char="•"/>
            </a:pPr>
            <a:r>
              <a:rPr b="1" i="0" lang="en-US" sz="1800" u="none" cap="none" strike="noStrike">
                <a:solidFill>
                  <a:srgbClr val="A93501"/>
                </a:solidFill>
                <a:latin typeface="Calibri"/>
                <a:ea typeface="Calibri"/>
                <a:cs typeface="Calibri"/>
                <a:sym typeface="Calibri"/>
              </a:rPr>
              <a:t>Desc. APV</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457" name="Google Shape;457;p61"/>
          <p:cNvPicPr preferRelativeResize="0"/>
          <p:nvPr/>
        </p:nvPicPr>
        <p:blipFill rotWithShape="1">
          <a:blip r:embed="rId3">
            <a:alphaModFix/>
          </a:blip>
          <a:srcRect b="0" l="0" r="0" t="0"/>
          <a:stretch/>
        </p:blipFill>
        <p:spPr>
          <a:xfrm>
            <a:off x="4049345" y="2223047"/>
            <a:ext cx="4908877" cy="4749382"/>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2"/>
          <p:cNvSpPr/>
          <p:nvPr/>
        </p:nvSpPr>
        <p:spPr>
          <a:xfrm>
            <a:off x="385761" y="1137206"/>
            <a:ext cx="9334501" cy="50141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900" u="none" cap="none" strike="noStrike">
                <a:solidFill>
                  <a:srgbClr val="ED6B00"/>
                </a:solidFill>
                <a:latin typeface="Calibri"/>
                <a:ea typeface="Calibri"/>
                <a:cs typeface="Calibri"/>
                <a:sym typeface="Calibri"/>
              </a:rPr>
              <a:t>CÁLCULO TOTAL TRIBUTABLE O </a:t>
            </a:r>
            <a:r>
              <a:rPr b="0" i="0" lang="en-US" sz="2900" u="none" cap="none" strike="noStrike">
                <a:solidFill>
                  <a:srgbClr val="A93501"/>
                </a:solidFill>
                <a:latin typeface="Calibri"/>
                <a:ea typeface="Calibri"/>
                <a:cs typeface="Calibri"/>
                <a:sym typeface="Calibri"/>
              </a:rPr>
              <a:t>BASE TRIBUTABLE</a:t>
            </a:r>
            <a:endParaRPr b="0" i="0" sz="2900" u="none" cap="none" strike="noStrike">
              <a:solidFill>
                <a:srgbClr val="A93501"/>
              </a:solidFill>
              <a:latin typeface="Calibri"/>
              <a:ea typeface="Calibri"/>
              <a:cs typeface="Calibri"/>
              <a:sym typeface="Calibri"/>
            </a:endParaRPr>
          </a:p>
        </p:txBody>
      </p:sp>
      <p:sp>
        <p:nvSpPr>
          <p:cNvPr id="463" name="Google Shape;463;p62"/>
          <p:cNvSpPr txBox="1"/>
          <p:nvPr/>
        </p:nvSpPr>
        <p:spPr>
          <a:xfrm>
            <a:off x="1968500" y="3749825"/>
            <a:ext cx="8579043" cy="6001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t/>
            </a:r>
            <a:endParaRPr b="1" i="0" sz="3300" u="none" cap="none" strike="noStrike">
              <a:solidFill>
                <a:srgbClr val="ED6B00"/>
              </a:solidFill>
              <a:latin typeface="Calibri"/>
              <a:ea typeface="Calibri"/>
              <a:cs typeface="Calibri"/>
              <a:sym typeface="Calibri"/>
            </a:endParaRPr>
          </a:p>
        </p:txBody>
      </p:sp>
      <p:sp>
        <p:nvSpPr>
          <p:cNvPr id="464" name="Google Shape;464;p62"/>
          <p:cNvSpPr txBox="1"/>
          <p:nvPr/>
        </p:nvSpPr>
        <p:spPr>
          <a:xfrm>
            <a:off x="102567" y="246767"/>
            <a:ext cx="919199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62"/>
          <p:cNvSpPr/>
          <p:nvPr/>
        </p:nvSpPr>
        <p:spPr>
          <a:xfrm>
            <a:off x="473076" y="4313766"/>
            <a:ext cx="3455245" cy="2315634"/>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66" name="Google Shape;466;p62"/>
          <p:cNvSpPr/>
          <p:nvPr/>
        </p:nvSpPr>
        <p:spPr>
          <a:xfrm>
            <a:off x="2167027" y="5543650"/>
            <a:ext cx="1465173" cy="53965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US" sz="1600" u="none" cap="none" strike="noStrike">
                <a:solidFill>
                  <a:srgbClr val="000000"/>
                </a:solidFill>
                <a:latin typeface="Calibri"/>
                <a:ea typeface="Calibri"/>
                <a:cs typeface="Calibri"/>
                <a:sym typeface="Calibri"/>
              </a:rPr>
              <a:t>Descuentos Previsionales </a:t>
            </a:r>
            <a:endParaRPr b="0" i="0" sz="1600" u="none" cap="none" strike="noStrike">
              <a:solidFill>
                <a:srgbClr val="000000"/>
              </a:solidFill>
              <a:latin typeface="Arial"/>
              <a:ea typeface="Arial"/>
              <a:cs typeface="Arial"/>
              <a:sym typeface="Arial"/>
            </a:endParaRPr>
          </a:p>
        </p:txBody>
      </p:sp>
      <p:sp>
        <p:nvSpPr>
          <p:cNvPr id="467" name="Google Shape;467;p62"/>
          <p:cNvSpPr/>
          <p:nvPr/>
        </p:nvSpPr>
        <p:spPr>
          <a:xfrm>
            <a:off x="828677" y="6070600"/>
            <a:ext cx="2244724" cy="355600"/>
          </a:xfrm>
          <a:prstGeom prst="roundRect">
            <a:avLst>
              <a:gd fmla="val 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68" name="Google Shape;468;p62"/>
          <p:cNvSpPr txBox="1"/>
          <p:nvPr/>
        </p:nvSpPr>
        <p:spPr>
          <a:xfrm>
            <a:off x="549264" y="4373277"/>
            <a:ext cx="3908436"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Total Imponible sin tope, </a:t>
            </a:r>
            <a:r>
              <a:rPr b="1" i="0" lang="en-US" sz="1600" u="sng" cap="none" strike="noStrike">
                <a:solidFill>
                  <a:schemeClr val="dk1"/>
                </a:solidFill>
                <a:latin typeface="Calibri"/>
                <a:ea typeface="Calibri"/>
                <a:cs typeface="Calibri"/>
                <a:sym typeface="Calibri"/>
              </a:rPr>
              <a:t>menos</a:t>
            </a:r>
            <a:r>
              <a:rPr b="0" i="0" lang="en-US" sz="1600" u="none" cap="none" strike="noStrike">
                <a:solidFill>
                  <a:schemeClr val="dk1"/>
                </a:solidFill>
                <a:latin typeface="Calibri"/>
                <a:ea typeface="Calibri"/>
                <a:cs typeface="Calibri"/>
                <a:sym typeface="Calibri"/>
              </a:rPr>
              <a:t> total descuentos previsionales.</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Total Imponible  –                            =</a:t>
            </a:r>
            <a:br>
              <a:rPr b="1" i="0" lang="en-US" sz="1600" u="none" cap="none" strike="noStrike">
                <a:solidFill>
                  <a:schemeClr val="dk1"/>
                </a:solidFill>
                <a:latin typeface="Calibri"/>
                <a:ea typeface="Calibri"/>
                <a:cs typeface="Calibri"/>
                <a:sym typeface="Calibri"/>
              </a:rPr>
            </a:b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A93501"/>
                </a:solidFill>
                <a:latin typeface="Calibri"/>
                <a:ea typeface="Calibri"/>
                <a:cs typeface="Calibri"/>
                <a:sym typeface="Calibri"/>
              </a:rPr>
              <a:t>          Base Tributaria</a:t>
            </a:r>
            <a:endParaRPr/>
          </a:p>
          <a:p>
            <a:pPr indent="0" lvl="0" marL="0" marR="0" rtl="0" algn="l">
              <a:lnSpc>
                <a:spcPct val="100000"/>
              </a:lnSpc>
              <a:spcBef>
                <a:spcPts val="0"/>
              </a:spcBef>
              <a:spcAft>
                <a:spcPts val="0"/>
              </a:spcAft>
              <a:buNone/>
            </a:pPr>
            <a:r>
              <a:t/>
            </a:r>
            <a:endParaRPr b="1" i="0" sz="1600" u="none" cap="none" strike="noStrike">
              <a:solidFill>
                <a:srgbClr val="A93501"/>
              </a:solidFill>
              <a:latin typeface="Calibri"/>
              <a:ea typeface="Calibri"/>
              <a:cs typeface="Calibri"/>
              <a:sym typeface="Calibri"/>
            </a:endParaRPr>
          </a:p>
        </p:txBody>
      </p:sp>
      <p:pic>
        <p:nvPicPr>
          <p:cNvPr id="469" name="Google Shape;469;p62"/>
          <p:cNvPicPr preferRelativeResize="0"/>
          <p:nvPr/>
        </p:nvPicPr>
        <p:blipFill rotWithShape="1">
          <a:blip r:embed="rId3">
            <a:alphaModFix/>
          </a:blip>
          <a:srcRect b="0" l="0" r="0" t="0"/>
          <a:stretch/>
        </p:blipFill>
        <p:spPr>
          <a:xfrm>
            <a:off x="4119453" y="1975071"/>
            <a:ext cx="5060685" cy="4870229"/>
          </a:xfrm>
          <a:prstGeom prst="rect">
            <a:avLst/>
          </a:prstGeom>
          <a:noFill/>
          <a:ln cap="flat" cmpd="sng" w="38100">
            <a:solidFill>
              <a:schemeClr val="dk1"/>
            </a:solidFill>
            <a:prstDash val="solid"/>
            <a:round/>
            <a:headEnd len="sm" w="sm" type="none"/>
            <a:tailEnd len="sm" w="sm" type="none"/>
          </a:ln>
        </p:spPr>
      </p:pic>
      <p:sp>
        <p:nvSpPr>
          <p:cNvPr id="470" name="Google Shape;470;p62"/>
          <p:cNvSpPr txBox="1"/>
          <p:nvPr/>
        </p:nvSpPr>
        <p:spPr>
          <a:xfrm>
            <a:off x="384175" y="1905699"/>
            <a:ext cx="3552825" cy="22303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 base tributable, es aquella base que ocuparemos para el cálculo del tributo a las remuneraciones, denominado impuesto único, (Segunda categoría), y para calcularla debemos contar con dos variables:</a:t>
            </a:r>
            <a:endParaRPr/>
          </a:p>
          <a:p>
            <a:pPr indent="0" lvl="0" marL="0" marR="0" rtl="0" algn="l">
              <a:lnSpc>
                <a:spcPct val="5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126000" lvl="0" marL="12600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chemeClr val="dk1"/>
                </a:solidFill>
                <a:latin typeface="Calibri"/>
                <a:ea typeface="Calibri"/>
                <a:cs typeface="Calibri"/>
                <a:sym typeface="Calibri"/>
              </a:rPr>
              <a:t> Total Imponible sin tope.</a:t>
            </a:r>
            <a:endParaRPr/>
          </a:p>
          <a:p>
            <a:pPr indent="-126000" lvl="0" marL="12600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chemeClr val="dk1"/>
                </a:solidFill>
                <a:latin typeface="Calibri"/>
                <a:ea typeface="Calibri"/>
                <a:cs typeface="Calibri"/>
                <a:sym typeface="Calibri"/>
              </a:rPr>
              <a:t> Total Descuentos previsionales</a:t>
            </a:r>
            <a:endParaRPr b="1" i="0" sz="16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8"/>
          <p:cNvSpPr txBox="1"/>
          <p:nvPr/>
        </p:nvSpPr>
        <p:spPr>
          <a:xfrm>
            <a:off x="424015" y="2474049"/>
            <a:ext cx="2760221"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2</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Calcular remuneraciones y finiquitos, obligaciones tributarias y previsionales del o las trabajadoras de una empresa, de acuerdo a lo  estipulado en los contratos de trabajo.</a:t>
            </a:r>
            <a:endParaRPr/>
          </a:p>
          <a:p>
            <a:pPr indent="0" lvl="0" marL="0" marR="0" rtl="0" algn="l">
              <a:lnSpc>
                <a:spcPct val="5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F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7" name="Google Shape;87;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9" name="Google Shape;89;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90" name="Google Shape;90;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Google Shape;91;p38"/>
          <p:cNvSpPr txBox="1"/>
          <p:nvPr/>
        </p:nvSpPr>
        <p:spPr>
          <a:xfrm>
            <a:off x="3561634" y="2512149"/>
            <a:ext cx="2618695" cy="10988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Calcula las  remuneraciones de un trabajador o trabajadora, de acuerdo a las disposiciones legales vigentes.</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92" name="Google Shape;92;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3" name="Google Shape;93;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4" name="Google Shape;94;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5" name="Google Shape;95;p38"/>
          <p:cNvSpPr txBox="1"/>
          <p:nvPr/>
        </p:nvSpPr>
        <p:spPr>
          <a:xfrm>
            <a:off x="6605643" y="2512149"/>
            <a:ext cx="2754257" cy="14248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1.4</a:t>
            </a:r>
            <a:r>
              <a:rPr b="0" i="0" lang="en-US" sz="1400" u="none" cap="none" strike="noStrike">
                <a:solidFill>
                  <a:srgbClr val="000000"/>
                </a:solidFill>
                <a:latin typeface="Calibri"/>
                <a:ea typeface="Calibri"/>
                <a:cs typeface="Calibri"/>
                <a:sym typeface="Calibri"/>
              </a:rPr>
              <a:t> Calcula los descuentos previsionales a las remuneraciones,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aplicando los procedimientos y parámetros legales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establecidos.</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96" name="Google Shape;96;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7" name="Google Shape;97;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8" name="Google Shape;98;p38"/>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99" name="Google Shape;99;p38"/>
          <p:cNvPicPr preferRelativeResize="0"/>
          <p:nvPr/>
        </p:nvPicPr>
        <p:blipFill rotWithShape="1">
          <a:blip r:embed="rId7">
            <a:alphaModFix/>
          </a:blip>
          <a:srcRect b="6869" l="0" r="0" t="0"/>
          <a:stretch/>
        </p:blipFill>
        <p:spPr>
          <a:xfrm flipH="1">
            <a:off x="3588296" y="3757726"/>
            <a:ext cx="3025211" cy="38019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3"/>
          <p:cNvSpPr/>
          <p:nvPr/>
        </p:nvSpPr>
        <p:spPr>
          <a:xfrm>
            <a:off x="385761" y="1137206"/>
            <a:ext cx="9334501" cy="81919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CÁLCULO TOTAL TRIBUTABLE O BASE TRIBUTABLE, </a:t>
            </a:r>
            <a:br>
              <a:rPr b="1" i="0" lang="en-US" sz="2600" u="none" cap="none" strike="noStrike">
                <a:solidFill>
                  <a:srgbClr val="ED6B00"/>
                </a:solidFill>
                <a:latin typeface="Calibri"/>
                <a:ea typeface="Calibri"/>
                <a:cs typeface="Calibri"/>
                <a:sym typeface="Calibri"/>
              </a:rPr>
            </a:br>
            <a:r>
              <a:rPr b="0" i="0" lang="en-US" sz="2600" u="none" cap="none" strike="noStrike">
                <a:solidFill>
                  <a:srgbClr val="A93501"/>
                </a:solidFill>
                <a:latin typeface="Calibri"/>
                <a:ea typeface="Calibri"/>
                <a:cs typeface="Calibri"/>
                <a:sym typeface="Calibri"/>
              </a:rPr>
              <a:t>RENTAS SOBRE EL TOPE IMPONIBLE</a:t>
            </a:r>
            <a:endParaRPr/>
          </a:p>
        </p:txBody>
      </p:sp>
      <p:sp>
        <p:nvSpPr>
          <p:cNvPr id="476" name="Google Shape;476;p63"/>
          <p:cNvSpPr txBox="1"/>
          <p:nvPr/>
        </p:nvSpPr>
        <p:spPr>
          <a:xfrm>
            <a:off x="1968500" y="3749825"/>
            <a:ext cx="8579043" cy="6001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t/>
            </a:r>
            <a:endParaRPr b="1" i="0" sz="3300" u="none" cap="none" strike="noStrike">
              <a:solidFill>
                <a:srgbClr val="ED6B00"/>
              </a:solidFill>
              <a:latin typeface="Calibri"/>
              <a:ea typeface="Calibri"/>
              <a:cs typeface="Calibri"/>
              <a:sym typeface="Calibri"/>
            </a:endParaRPr>
          </a:p>
        </p:txBody>
      </p:sp>
      <p:sp>
        <p:nvSpPr>
          <p:cNvPr id="477" name="Google Shape;477;p63"/>
          <p:cNvSpPr txBox="1"/>
          <p:nvPr/>
        </p:nvSpPr>
        <p:spPr>
          <a:xfrm>
            <a:off x="102567" y="246767"/>
            <a:ext cx="919199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3"/>
          <p:cNvSpPr txBox="1"/>
          <p:nvPr/>
        </p:nvSpPr>
        <p:spPr>
          <a:xfrm>
            <a:off x="3048000" y="778807"/>
            <a:ext cx="10515600" cy="5744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rgbClr val="ED6B00"/>
              </a:solidFill>
              <a:latin typeface="Calibri"/>
              <a:ea typeface="Calibri"/>
              <a:cs typeface="Calibri"/>
              <a:sym typeface="Calibri"/>
            </a:endParaRPr>
          </a:p>
        </p:txBody>
      </p:sp>
      <p:pic>
        <p:nvPicPr>
          <p:cNvPr id="479" name="Google Shape;479;p63"/>
          <p:cNvPicPr preferRelativeResize="0"/>
          <p:nvPr/>
        </p:nvPicPr>
        <p:blipFill rotWithShape="1">
          <a:blip r:embed="rId3">
            <a:alphaModFix/>
          </a:blip>
          <a:srcRect b="0" l="0" r="0" t="0"/>
          <a:stretch/>
        </p:blipFill>
        <p:spPr>
          <a:xfrm>
            <a:off x="4140200" y="2176607"/>
            <a:ext cx="4962945" cy="4681393"/>
          </a:xfrm>
          <a:prstGeom prst="rect">
            <a:avLst/>
          </a:prstGeom>
          <a:noFill/>
          <a:ln cap="flat" cmpd="sng" w="38100">
            <a:solidFill>
              <a:schemeClr val="dk1"/>
            </a:solidFill>
            <a:prstDash val="solid"/>
            <a:round/>
            <a:headEnd len="sm" w="sm" type="none"/>
            <a:tailEnd len="sm" w="sm" type="none"/>
          </a:ln>
        </p:spPr>
      </p:pic>
      <p:grpSp>
        <p:nvGrpSpPr>
          <p:cNvPr id="480" name="Google Shape;480;p63"/>
          <p:cNvGrpSpPr/>
          <p:nvPr/>
        </p:nvGrpSpPr>
        <p:grpSpPr>
          <a:xfrm>
            <a:off x="485776" y="2980266"/>
            <a:ext cx="3984624" cy="2367835"/>
            <a:chOff x="447676" y="2167466"/>
            <a:chExt cx="3984624" cy="2367835"/>
          </a:xfrm>
        </p:grpSpPr>
        <p:sp>
          <p:nvSpPr>
            <p:cNvPr id="481" name="Google Shape;481;p63"/>
            <p:cNvSpPr/>
            <p:nvPr/>
          </p:nvSpPr>
          <p:spPr>
            <a:xfrm>
              <a:off x="447676" y="2167466"/>
              <a:ext cx="3455245" cy="2315634"/>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2" name="Google Shape;482;p63"/>
            <p:cNvSpPr/>
            <p:nvPr/>
          </p:nvSpPr>
          <p:spPr>
            <a:xfrm>
              <a:off x="2141627" y="3397350"/>
              <a:ext cx="1465173" cy="53965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US" sz="1600" u="none" cap="none" strike="noStrike">
                  <a:solidFill>
                    <a:srgbClr val="000000"/>
                  </a:solidFill>
                  <a:latin typeface="Calibri"/>
                  <a:ea typeface="Calibri"/>
                  <a:cs typeface="Calibri"/>
                  <a:sym typeface="Calibri"/>
                </a:rPr>
                <a:t>Descuentos Previsionales </a:t>
              </a:r>
              <a:endParaRPr b="0" i="0" sz="1600" u="none" cap="none" strike="noStrike">
                <a:solidFill>
                  <a:srgbClr val="000000"/>
                </a:solidFill>
                <a:latin typeface="Arial"/>
                <a:ea typeface="Arial"/>
                <a:cs typeface="Arial"/>
                <a:sym typeface="Arial"/>
              </a:endParaRPr>
            </a:p>
          </p:txBody>
        </p:sp>
        <p:sp>
          <p:nvSpPr>
            <p:cNvPr id="483" name="Google Shape;483;p63"/>
            <p:cNvSpPr/>
            <p:nvPr/>
          </p:nvSpPr>
          <p:spPr>
            <a:xfrm>
              <a:off x="803277" y="3924300"/>
              <a:ext cx="2244724" cy="355600"/>
            </a:xfrm>
            <a:prstGeom prst="roundRect">
              <a:avLst>
                <a:gd fmla="val 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4" name="Google Shape;484;p63"/>
            <p:cNvSpPr txBox="1"/>
            <p:nvPr/>
          </p:nvSpPr>
          <p:spPr>
            <a:xfrm>
              <a:off x="523864" y="2226977"/>
              <a:ext cx="3908436"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sng" cap="none" strike="noStrike">
                  <a:solidFill>
                    <a:srgbClr val="A93501"/>
                  </a:solidFill>
                  <a:latin typeface="Calibri"/>
                  <a:ea typeface="Calibri"/>
                  <a:cs typeface="Calibri"/>
                  <a:sym typeface="Calibri"/>
                </a:rPr>
                <a:t>Fórmula</a:t>
              </a:r>
              <a:r>
                <a:rPr b="1" i="0" lang="en-US" sz="1500" u="none" cap="none" strike="noStrike">
                  <a:solidFill>
                    <a:srgbClr val="A93501"/>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Total Imponible sin tope, </a:t>
              </a:r>
              <a:r>
                <a:rPr b="1" i="0" lang="en-US" sz="1600" u="sng" cap="none" strike="noStrike">
                  <a:solidFill>
                    <a:schemeClr val="dk1"/>
                  </a:solidFill>
                  <a:latin typeface="Calibri"/>
                  <a:ea typeface="Calibri"/>
                  <a:cs typeface="Calibri"/>
                  <a:sym typeface="Calibri"/>
                </a:rPr>
                <a:t>menos</a:t>
              </a:r>
              <a:r>
                <a:rPr b="0" i="0" lang="en-US" sz="1600" u="none" cap="none" strike="noStrike">
                  <a:solidFill>
                    <a:schemeClr val="dk1"/>
                  </a:solidFill>
                  <a:latin typeface="Calibri"/>
                  <a:ea typeface="Calibri"/>
                  <a:cs typeface="Calibri"/>
                  <a:sym typeface="Calibri"/>
                </a:rPr>
                <a:t> total descuentos previsionales.</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Total Imponible  –                            =</a:t>
              </a:r>
              <a:br>
                <a:rPr b="1" i="0" lang="en-US" sz="1600" u="none" cap="none" strike="noStrike">
                  <a:solidFill>
                    <a:schemeClr val="dk1"/>
                  </a:solidFill>
                  <a:latin typeface="Calibri"/>
                  <a:ea typeface="Calibri"/>
                  <a:cs typeface="Calibri"/>
                  <a:sym typeface="Calibri"/>
                </a:rPr>
              </a:b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A93501"/>
                  </a:solidFill>
                  <a:latin typeface="Calibri"/>
                  <a:ea typeface="Calibri"/>
                  <a:cs typeface="Calibri"/>
                  <a:sym typeface="Calibri"/>
                </a:rPr>
                <a:t>          Base Tributaria</a:t>
              </a:r>
              <a:endParaRPr/>
            </a:p>
            <a:p>
              <a:pPr indent="0" lvl="0" marL="0" marR="0" rtl="0" algn="l">
                <a:lnSpc>
                  <a:spcPct val="100000"/>
                </a:lnSpc>
                <a:spcBef>
                  <a:spcPts val="0"/>
                </a:spcBef>
                <a:spcAft>
                  <a:spcPts val="0"/>
                </a:spcAft>
                <a:buNone/>
              </a:pPr>
              <a:r>
                <a:t/>
              </a:r>
              <a:endParaRPr b="1" i="0" sz="1600" u="none" cap="none" strike="noStrike">
                <a:solidFill>
                  <a:srgbClr val="A9350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4"/>
          <p:cNvSpPr/>
          <p:nvPr/>
        </p:nvSpPr>
        <p:spPr>
          <a:xfrm>
            <a:off x="541339" y="2273300"/>
            <a:ext cx="7167561" cy="3441700"/>
          </a:xfrm>
          <a:prstGeom prst="roundRect">
            <a:avLst>
              <a:gd fmla="val 5516" name="adj"/>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90" name="Google Shape;490;p64"/>
          <p:cNvPicPr preferRelativeResize="0"/>
          <p:nvPr/>
        </p:nvPicPr>
        <p:blipFill rotWithShape="1">
          <a:blip r:embed="rId3">
            <a:alphaModFix/>
          </a:blip>
          <a:srcRect b="0" l="0" r="0" t="0"/>
          <a:stretch/>
        </p:blipFill>
        <p:spPr>
          <a:xfrm flipH="1">
            <a:off x="5564966" y="2627559"/>
            <a:ext cx="1953433" cy="3174329"/>
          </a:xfrm>
          <a:prstGeom prst="rect">
            <a:avLst/>
          </a:prstGeom>
          <a:noFill/>
          <a:ln>
            <a:noFill/>
          </a:ln>
        </p:spPr>
      </p:pic>
      <p:sp>
        <p:nvSpPr>
          <p:cNvPr id="491" name="Google Shape;491;p64"/>
          <p:cNvSpPr/>
          <p:nvPr/>
        </p:nvSpPr>
        <p:spPr>
          <a:xfrm>
            <a:off x="423862" y="1188006"/>
            <a:ext cx="9050338"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HAGAMOS UNA PAUSA </a:t>
            </a:r>
            <a:r>
              <a:rPr b="0" i="0" lang="en-US" sz="3200" u="none" cap="none" strike="noStrike">
                <a:solidFill>
                  <a:srgbClr val="800000"/>
                </a:solidFill>
                <a:latin typeface="Calibri"/>
                <a:ea typeface="Calibri"/>
                <a:cs typeface="Calibri"/>
                <a:sym typeface="Calibri"/>
              </a:rPr>
              <a:t>PARA REFLEXIONAR</a:t>
            </a:r>
            <a:endParaRPr b="0" i="0" sz="32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300" u="none" cap="none" strike="noStrike">
              <a:solidFill>
                <a:srgbClr val="800000"/>
              </a:solidFill>
              <a:latin typeface="Calibri"/>
              <a:ea typeface="Calibri"/>
              <a:cs typeface="Calibri"/>
              <a:sym typeface="Calibri"/>
            </a:endParaRPr>
          </a:p>
        </p:txBody>
      </p:sp>
      <p:sp>
        <p:nvSpPr>
          <p:cNvPr id="492" name="Google Shape;492;p64"/>
          <p:cNvSpPr/>
          <p:nvPr/>
        </p:nvSpPr>
        <p:spPr>
          <a:xfrm>
            <a:off x="1033463" y="3054906"/>
            <a:ext cx="5049838"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00" u="none" cap="none" strike="noStrike">
                <a:solidFill>
                  <a:schemeClr val="dk1"/>
                </a:solidFill>
                <a:latin typeface="Calibri"/>
                <a:ea typeface="Calibri"/>
                <a:cs typeface="Calibri"/>
                <a:sym typeface="Calibri"/>
              </a:rPr>
              <a:t>¿Creen que son importantes los descuentos previsionales? </a:t>
            </a:r>
            <a:br>
              <a:rPr b="1" i="0" lang="en-US" sz="2200" u="none" cap="none" strike="noStrike">
                <a:solidFill>
                  <a:schemeClr val="dk1"/>
                </a:solidFill>
                <a:latin typeface="Calibri"/>
                <a:ea typeface="Calibri"/>
                <a:cs typeface="Calibri"/>
                <a:sym typeface="Calibri"/>
              </a:rPr>
            </a:br>
            <a:r>
              <a:rPr b="1" i="0" lang="en-US" sz="2200" u="none" cap="none" strike="noStrike">
                <a:solidFill>
                  <a:srgbClr val="A93501"/>
                </a:solidFill>
                <a:latin typeface="Calibri"/>
                <a:ea typeface="Calibri"/>
                <a:cs typeface="Calibri"/>
                <a:sym typeface="Calibri"/>
              </a:rPr>
              <a:t>¿Por qué?</a:t>
            </a:r>
            <a:endParaRPr/>
          </a:p>
          <a:p>
            <a:pPr indent="0" lvl="0" marL="0" marR="0" rtl="0" algn="l">
              <a:lnSpc>
                <a:spcPct val="100000"/>
              </a:lnSpc>
              <a:spcBef>
                <a:spcPts val="0"/>
              </a:spcBef>
              <a:spcAft>
                <a:spcPts val="0"/>
              </a:spcAft>
              <a:buNone/>
            </a:pPr>
            <a:r>
              <a:t/>
            </a:r>
            <a:endParaRPr b="1" i="0" sz="2200" u="none" cap="none" strike="noStrike">
              <a:solidFill>
                <a:schemeClr val="dk1"/>
              </a:solidFill>
              <a:latin typeface="Calibri"/>
              <a:ea typeface="Calibri"/>
              <a:cs typeface="Calibri"/>
              <a:sym typeface="Calibri"/>
            </a:endParaRPr>
          </a:p>
        </p:txBody>
      </p:sp>
      <p:pic>
        <p:nvPicPr>
          <p:cNvPr id="493" name="Google Shape;493;p64"/>
          <p:cNvPicPr preferRelativeResize="0"/>
          <p:nvPr/>
        </p:nvPicPr>
        <p:blipFill rotWithShape="1">
          <a:blip r:embed="rId4">
            <a:alphaModFix/>
          </a:blip>
          <a:srcRect b="0" l="0" r="0" t="0"/>
          <a:stretch/>
        </p:blipFill>
        <p:spPr>
          <a:xfrm>
            <a:off x="7455375" y="2259471"/>
            <a:ext cx="482540" cy="4825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9" name="Google Shape;499;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500" name="Google Shape;500;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501" name="Google Shape;501;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502" name="Google Shape;502;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503" name="Google Shape;503;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504" name="Google Shape;504;p18"/>
          <p:cNvSpPr txBox="1"/>
          <p:nvPr/>
        </p:nvSpPr>
        <p:spPr>
          <a:xfrm>
            <a:off x="41759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4</a:t>
            </a:r>
            <a:endParaRPr b="0" i="0" sz="5000" u="none" cap="none" strike="noStrike">
              <a:solidFill>
                <a:srgbClr val="FFB375"/>
              </a:solidFill>
              <a:latin typeface="Calibri"/>
              <a:ea typeface="Calibri"/>
              <a:cs typeface="Calibri"/>
              <a:sym typeface="Calibri"/>
            </a:endParaRPr>
          </a:p>
        </p:txBody>
      </p:sp>
      <p:sp>
        <p:nvSpPr>
          <p:cNvPr id="505" name="Google Shape;505;p18"/>
          <p:cNvSpPr txBox="1"/>
          <p:nvPr/>
        </p:nvSpPr>
        <p:spPr>
          <a:xfrm>
            <a:off x="3398568" y="3080052"/>
            <a:ext cx="5453326" cy="249524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rgbClr val="A93501"/>
                </a:solidFill>
                <a:latin typeface="Calibri"/>
                <a:ea typeface="Calibri"/>
                <a:cs typeface="Calibri"/>
                <a:sym typeface="Calibri"/>
              </a:rPr>
              <a:t>CÁLCULO DE DESCUENTOS APLICADOS </a:t>
            </a:r>
            <a:br>
              <a:rPr b="0" i="0" lang="en-US" sz="2400" u="none" cap="none" strike="noStrike">
                <a:solidFill>
                  <a:srgbClr val="A93501"/>
                </a:solidFill>
                <a:latin typeface="Calibri"/>
                <a:ea typeface="Calibri"/>
                <a:cs typeface="Calibri"/>
                <a:sym typeface="Calibri"/>
              </a:rPr>
            </a:br>
            <a:r>
              <a:rPr b="0" i="0" lang="en-US" sz="2400" u="none" cap="none" strike="noStrike">
                <a:solidFill>
                  <a:srgbClr val="A93501"/>
                </a:solidFill>
                <a:latin typeface="Calibri"/>
                <a:ea typeface="Calibri"/>
                <a:cs typeface="Calibri"/>
                <a:sym typeface="Calibri"/>
              </a:rPr>
              <a:t>A LAS REMUNERACIONES</a:t>
            </a:r>
            <a:endParaRPr b="0" i="0" sz="2400" u="none" cap="none" strike="noStrike">
              <a:solidFill>
                <a:srgbClr val="A93501"/>
              </a:solidFill>
              <a:latin typeface="Calibri"/>
              <a:ea typeface="Calibri"/>
              <a:cs typeface="Calibri"/>
              <a:sym typeface="Calibri"/>
            </a:endParaRPr>
          </a:p>
          <a:p>
            <a:pPr indent="0" lvl="0" marL="0" marR="0" rtl="0" algn="l">
              <a:lnSpc>
                <a:spcPct val="5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Para revisar los temas trabajados a lo largo de la presentación, te invito a desarrollar la </a:t>
            </a:r>
            <a:r>
              <a:rPr b="1" i="0" lang="en-US" sz="1700" u="none" cap="none" strike="noStrike">
                <a:solidFill>
                  <a:srgbClr val="ED6B00"/>
                </a:solidFill>
                <a:latin typeface="Calibri"/>
                <a:ea typeface="Calibri"/>
                <a:cs typeface="Calibri"/>
                <a:sym typeface="Calibri"/>
              </a:rPr>
              <a:t>Actividad 4 Cuánto Aprendimos</a:t>
            </a:r>
            <a:r>
              <a:rPr b="0" i="0" lang="en-US" sz="1700" u="none" cap="none" strike="noStrike">
                <a:solidFill>
                  <a:srgbClr val="000000"/>
                </a:solidFill>
                <a:latin typeface="Calibri"/>
                <a:ea typeface="Calibri"/>
                <a:cs typeface="Calibri"/>
                <a:sym typeface="Calibri"/>
              </a:rPr>
              <a:t>. Descarga el archivo y sigue las instrucciones.</a:t>
            </a:r>
            <a:endParaRPr/>
          </a:p>
          <a:p>
            <a:pPr indent="0" lvl="0" marL="0" marR="0" rtl="0" algn="l">
              <a:lnSpc>
                <a:spcPct val="5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¡Muy bien!, </a:t>
            </a:r>
            <a:r>
              <a:rPr b="0" i="0" lang="en-US" sz="1700" u="none" cap="none" strike="noStrike">
                <a:solidFill>
                  <a:srgbClr val="000000"/>
                </a:solidFill>
                <a:latin typeface="Calibri"/>
                <a:ea typeface="Calibri"/>
                <a:cs typeface="Calibri"/>
                <a:sym typeface="Calibri"/>
              </a:rPr>
              <a:t>ahora vamos a practicar.</a:t>
            </a:r>
            <a:endParaRPr/>
          </a:p>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1" name="Google Shape;511;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512" name="Google Shape;512;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3" name="Google Shape;513;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514" name="Google Shape;514;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4</a:t>
            </a:r>
            <a:endParaRPr b="0" i="0" sz="6000" u="none" cap="none" strike="noStrike">
              <a:solidFill>
                <a:srgbClr val="FFB375"/>
              </a:solidFill>
              <a:latin typeface="Calibri"/>
              <a:ea typeface="Calibri"/>
              <a:cs typeface="Calibri"/>
              <a:sym typeface="Calibri"/>
            </a:endParaRPr>
          </a:p>
        </p:txBody>
      </p:sp>
      <p:pic>
        <p:nvPicPr>
          <p:cNvPr id="515" name="Google Shape;515;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516" name="Google Shape;516;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517" name="Google Shape;517;p20"/>
          <p:cNvSpPr txBox="1"/>
          <p:nvPr/>
        </p:nvSpPr>
        <p:spPr>
          <a:xfrm>
            <a:off x="958646" y="3759029"/>
            <a:ext cx="5315153"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Para realizar la siguiente actividad,  utiliza el archivo </a:t>
            </a:r>
            <a:r>
              <a:rPr b="1" i="0" lang="en-US" sz="1700" u="none" cap="none" strike="noStrike">
                <a:solidFill>
                  <a:srgbClr val="ED6B00"/>
                </a:solidFill>
                <a:latin typeface="Calibri"/>
                <a:ea typeface="Calibri"/>
                <a:cs typeface="Calibri"/>
                <a:sym typeface="Calibri"/>
              </a:rPr>
              <a:t>Actividad Práctica 4</a:t>
            </a:r>
            <a:r>
              <a:rPr b="0" i="0" lang="en-US" sz="17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518" name="Google Shape;518;p20"/>
          <p:cNvSpPr/>
          <p:nvPr/>
        </p:nvSpPr>
        <p:spPr>
          <a:xfrm>
            <a:off x="958646" y="2720526"/>
            <a:ext cx="5904052" cy="81919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CÁLCULO DE DESCUENTOS APLICADOS </a:t>
            </a:r>
            <a:br>
              <a:rPr b="1" i="0" lang="en-US" sz="2600" u="none" cap="none" strike="noStrike">
                <a:solidFill>
                  <a:srgbClr val="ED6B00"/>
                </a:solidFill>
                <a:latin typeface="Calibri"/>
                <a:ea typeface="Calibri"/>
                <a:cs typeface="Calibri"/>
                <a:sym typeface="Calibri"/>
              </a:rPr>
            </a:br>
            <a:r>
              <a:rPr b="0" i="0" lang="en-US" sz="2600" u="none" cap="none" strike="noStrike">
                <a:solidFill>
                  <a:srgbClr val="A93501"/>
                </a:solidFill>
                <a:latin typeface="Calibri"/>
                <a:ea typeface="Calibri"/>
                <a:cs typeface="Calibri"/>
                <a:sym typeface="Calibri"/>
              </a:rPr>
              <a:t>A LAS REMUNERACIONES</a:t>
            </a:r>
            <a:endParaRPr b="0" i="0" sz="2600" u="none" cap="none" strike="noStrike">
              <a:solidFill>
                <a:srgbClr val="A9350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524" name="Google Shape;524;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525" name="Google Shape;525;p19"/>
          <p:cNvGrpSpPr/>
          <p:nvPr/>
        </p:nvGrpSpPr>
        <p:grpSpPr>
          <a:xfrm>
            <a:off x="-4655" y="4568183"/>
            <a:ext cx="9154909" cy="783005"/>
            <a:chOff x="-4655" y="4354713"/>
            <a:chExt cx="9154909" cy="783005"/>
          </a:xfrm>
        </p:grpSpPr>
        <p:sp>
          <p:nvSpPr>
            <p:cNvPr id="526" name="Google Shape;526;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527" name="Google Shape;527;p19"/>
            <p:cNvGrpSpPr/>
            <p:nvPr/>
          </p:nvGrpSpPr>
          <p:grpSpPr>
            <a:xfrm>
              <a:off x="-4655" y="4354713"/>
              <a:ext cx="1135367" cy="783005"/>
              <a:chOff x="-4655" y="4407300"/>
              <a:chExt cx="1135367" cy="783005"/>
            </a:xfrm>
          </p:grpSpPr>
          <p:sp>
            <p:nvSpPr>
              <p:cNvPr id="528" name="Google Shape;528;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29" name="Google Shape;529;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530" name="Google Shape;530;p19"/>
          <p:cNvGrpSpPr/>
          <p:nvPr/>
        </p:nvGrpSpPr>
        <p:grpSpPr>
          <a:xfrm>
            <a:off x="-4655" y="3697448"/>
            <a:ext cx="6661094" cy="783005"/>
            <a:chOff x="-4655" y="3461842"/>
            <a:chExt cx="6661094" cy="783005"/>
          </a:xfrm>
        </p:grpSpPr>
        <p:sp>
          <p:nvSpPr>
            <p:cNvPr id="531" name="Google Shape;531;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532" name="Google Shape;532;p19"/>
            <p:cNvGrpSpPr/>
            <p:nvPr/>
          </p:nvGrpSpPr>
          <p:grpSpPr>
            <a:xfrm>
              <a:off x="-4655" y="3461842"/>
              <a:ext cx="1135367" cy="783005"/>
              <a:chOff x="-4655" y="3534477"/>
              <a:chExt cx="1135367" cy="783005"/>
            </a:xfrm>
          </p:grpSpPr>
          <p:sp>
            <p:nvSpPr>
              <p:cNvPr id="533" name="Google Shape;533;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34" name="Google Shape;534;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535" name="Google Shape;535;p19"/>
          <p:cNvGrpSpPr/>
          <p:nvPr/>
        </p:nvGrpSpPr>
        <p:grpSpPr>
          <a:xfrm>
            <a:off x="-4655" y="1955978"/>
            <a:ext cx="9223735" cy="783005"/>
            <a:chOff x="-4655" y="1788831"/>
            <a:chExt cx="9223735" cy="783005"/>
          </a:xfrm>
        </p:grpSpPr>
        <p:sp>
          <p:nvSpPr>
            <p:cNvPr id="536" name="Google Shape;536;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537" name="Google Shape;537;p19"/>
            <p:cNvGrpSpPr/>
            <p:nvPr/>
          </p:nvGrpSpPr>
          <p:grpSpPr>
            <a:xfrm>
              <a:off x="-4655" y="1788831"/>
              <a:ext cx="1135367" cy="783005"/>
              <a:chOff x="-4655" y="1788831"/>
              <a:chExt cx="1135367" cy="783005"/>
            </a:xfrm>
          </p:grpSpPr>
          <p:sp>
            <p:nvSpPr>
              <p:cNvPr id="538" name="Google Shape;538;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39" name="Google Shape;539;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540" name="Google Shape;540;p19"/>
          <p:cNvGrpSpPr/>
          <p:nvPr/>
        </p:nvGrpSpPr>
        <p:grpSpPr>
          <a:xfrm>
            <a:off x="-4655" y="2826713"/>
            <a:ext cx="8958264" cy="783005"/>
            <a:chOff x="-4655" y="2568971"/>
            <a:chExt cx="8958264" cy="783005"/>
          </a:xfrm>
        </p:grpSpPr>
        <p:sp>
          <p:nvSpPr>
            <p:cNvPr id="541" name="Google Shape;541;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542" name="Google Shape;542;p19"/>
            <p:cNvGrpSpPr/>
            <p:nvPr/>
          </p:nvGrpSpPr>
          <p:grpSpPr>
            <a:xfrm>
              <a:off x="-4655" y="2568971"/>
              <a:ext cx="1135367" cy="783005"/>
              <a:chOff x="-4655" y="2661654"/>
              <a:chExt cx="1135367" cy="783005"/>
            </a:xfrm>
          </p:grpSpPr>
          <p:sp>
            <p:nvSpPr>
              <p:cNvPr id="543" name="Google Shape;543;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44" name="Google Shape;544;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545" name="Google Shape;545;p19"/>
          <p:cNvGrpSpPr/>
          <p:nvPr/>
        </p:nvGrpSpPr>
        <p:grpSpPr>
          <a:xfrm>
            <a:off x="-4655" y="5438917"/>
            <a:ext cx="6906899" cy="783005"/>
            <a:chOff x="-4655" y="5100793"/>
            <a:chExt cx="6906899" cy="783005"/>
          </a:xfrm>
        </p:grpSpPr>
        <p:sp>
          <p:nvSpPr>
            <p:cNvPr id="546" name="Google Shape;546;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547" name="Google Shape;547;p19"/>
            <p:cNvGrpSpPr/>
            <p:nvPr/>
          </p:nvGrpSpPr>
          <p:grpSpPr>
            <a:xfrm>
              <a:off x="-4655" y="5100793"/>
              <a:ext cx="1135367" cy="783005"/>
              <a:chOff x="-4655" y="5280123"/>
              <a:chExt cx="1135367" cy="783005"/>
            </a:xfrm>
          </p:grpSpPr>
          <p:sp>
            <p:nvSpPr>
              <p:cNvPr id="548" name="Google Shape;548;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49" name="Google Shape;549;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550" name="Google Shape;550;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56" name="Google Shape;556;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7" name="Google Shape;557;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558" name="Google Shape;558;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559" name="Google Shape;559;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560" name="Google Shape;560;p21"/>
          <p:cNvSpPr txBox="1"/>
          <p:nvPr/>
        </p:nvSpPr>
        <p:spPr>
          <a:xfrm>
            <a:off x="958647" y="37634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561" name="Google Shape;561;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
        <p:nvSpPr>
          <p:cNvPr id="562" name="Google Shape;562;p21"/>
          <p:cNvSpPr txBox="1"/>
          <p:nvPr/>
        </p:nvSpPr>
        <p:spPr>
          <a:xfrm>
            <a:off x="375974" y="1848153"/>
            <a:ext cx="9936426" cy="40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
        <p:nvSpPr>
          <p:cNvPr id="563" name="Google Shape;563;p21"/>
          <p:cNvSpPr/>
          <p:nvPr/>
        </p:nvSpPr>
        <p:spPr>
          <a:xfrm>
            <a:off x="958647" y="2644326"/>
            <a:ext cx="5904052" cy="7073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200" u="none" cap="none" strike="noStrike">
                <a:solidFill>
                  <a:srgbClr val="A93501"/>
                </a:solidFill>
                <a:latin typeface="Calibri"/>
                <a:ea typeface="Calibri"/>
                <a:cs typeface="Calibri"/>
                <a:sym typeface="Calibri"/>
              </a:rPr>
              <a:t>CÁLCULO DE DESCUENTOS APLICADOS </a:t>
            </a:r>
            <a:br>
              <a:rPr b="0" i="0" lang="en-US" sz="2200" u="none" cap="none" strike="noStrike">
                <a:solidFill>
                  <a:srgbClr val="A93501"/>
                </a:solidFill>
                <a:latin typeface="Calibri"/>
                <a:ea typeface="Calibri"/>
                <a:cs typeface="Calibri"/>
                <a:sym typeface="Calibri"/>
              </a:rPr>
            </a:br>
            <a:r>
              <a:rPr b="0" i="0" lang="en-US" sz="2200" u="none" cap="none" strike="noStrike">
                <a:solidFill>
                  <a:srgbClr val="A93501"/>
                </a:solidFill>
                <a:latin typeface="Calibri"/>
                <a:ea typeface="Calibri"/>
                <a:cs typeface="Calibri"/>
                <a:sym typeface="Calibri"/>
              </a:rPr>
              <a:t>A LAS REMUNERACIONES</a:t>
            </a:r>
            <a:endParaRPr b="0" i="0" sz="2200" u="none" cap="none" strike="noStrike">
              <a:solidFill>
                <a:srgbClr val="A9350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05" name="Google Shape;105;p3"/>
          <p:cNvSpPr txBox="1"/>
          <p:nvPr/>
        </p:nvSpPr>
        <p:spPr>
          <a:xfrm>
            <a:off x="358750" y="2256898"/>
            <a:ext cx="6994549"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000" u="none" cap="none" strike="noStrike">
                <a:solidFill>
                  <a:srgbClr val="A93501"/>
                </a:solidFill>
                <a:latin typeface="Calibri"/>
                <a:ea typeface="Calibri"/>
                <a:cs typeface="Calibri"/>
                <a:sym typeface="Calibri"/>
              </a:rPr>
              <a:t>CÁLCULO DE HABERES EN LA LIQUIDACIÓN DE SUELDO</a:t>
            </a:r>
            <a:endParaRPr b="0" i="0" sz="2000" u="none" cap="none" strike="noStrike">
              <a:solidFill>
                <a:srgbClr val="A93501"/>
              </a:solidFill>
              <a:latin typeface="Calibri"/>
              <a:ea typeface="Calibri"/>
              <a:cs typeface="Calibri"/>
              <a:sym typeface="Calibri"/>
            </a:endParaRPr>
          </a:p>
        </p:txBody>
      </p:sp>
      <p:sp>
        <p:nvSpPr>
          <p:cNvPr id="106" name="Google Shape;106;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07" name="Google Shape;107;p3"/>
          <p:cNvSpPr txBox="1"/>
          <p:nvPr/>
        </p:nvSpPr>
        <p:spPr>
          <a:xfrm>
            <a:off x="839304" y="3636675"/>
            <a:ext cx="4487022" cy="4941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las remuneraciones no imponibles</a:t>
            </a:r>
            <a:endParaRPr/>
          </a:p>
        </p:txBody>
      </p:sp>
      <p:sp>
        <p:nvSpPr>
          <p:cNvPr id="108" name="Google Shape;108;p3"/>
          <p:cNvSpPr/>
          <p:nvPr/>
        </p:nvSpPr>
        <p:spPr>
          <a:xfrm>
            <a:off x="648817" y="2843142"/>
            <a:ext cx="4685183" cy="547758"/>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9" name="Google Shape;109;p3"/>
          <p:cNvSpPr txBox="1"/>
          <p:nvPr/>
        </p:nvSpPr>
        <p:spPr>
          <a:xfrm>
            <a:off x="839303" y="2916983"/>
            <a:ext cx="4094666" cy="4941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las remuneraciones Imponibles</a:t>
            </a:r>
            <a:endParaRPr/>
          </a:p>
        </p:txBody>
      </p:sp>
      <p:sp>
        <p:nvSpPr>
          <p:cNvPr id="110" name="Google Shape;110;p3"/>
          <p:cNvSpPr/>
          <p:nvPr/>
        </p:nvSpPr>
        <p:spPr>
          <a:xfrm>
            <a:off x="476120" y="2999684"/>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txBox="1"/>
          <p:nvPr/>
        </p:nvSpPr>
        <p:spPr>
          <a:xfrm>
            <a:off x="446056" y="29074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sp>
        <p:nvSpPr>
          <p:cNvPr id="112" name="Google Shape;112;p3"/>
          <p:cNvSpPr txBox="1"/>
          <p:nvPr/>
        </p:nvSpPr>
        <p:spPr>
          <a:xfrm>
            <a:off x="839303" y="4395694"/>
            <a:ext cx="463439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Horas Extras, gratificación, bonos, comisiones</a:t>
            </a:r>
            <a:endParaRPr/>
          </a:p>
        </p:txBody>
      </p:sp>
      <p:sp>
        <p:nvSpPr>
          <p:cNvPr id="113" name="Google Shape;113;p3"/>
          <p:cNvSpPr/>
          <p:nvPr/>
        </p:nvSpPr>
        <p:spPr>
          <a:xfrm>
            <a:off x="648817" y="3569407"/>
            <a:ext cx="4659783" cy="570793"/>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476120" y="3725949"/>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648817" y="4297752"/>
            <a:ext cx="4685183" cy="706048"/>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6" name="Google Shape;116;p3"/>
          <p:cNvSpPr/>
          <p:nvPr/>
        </p:nvSpPr>
        <p:spPr>
          <a:xfrm>
            <a:off x="476120" y="4454293"/>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p:nvPr/>
        </p:nvSpPr>
        <p:spPr>
          <a:xfrm>
            <a:off x="637157" y="5167876"/>
            <a:ext cx="4685183" cy="801123"/>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464460" y="5349818"/>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839303" y="5320780"/>
            <a:ext cx="445659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1500" u="none" cap="none" strike="noStrike">
                <a:solidFill>
                  <a:srgbClr val="000000"/>
                </a:solidFill>
                <a:latin typeface="Calibri"/>
                <a:ea typeface="Calibri"/>
                <a:cs typeface="Calibri"/>
                <a:sym typeface="Calibri"/>
              </a:rPr>
              <a:t>Calculamos el Total Haberes, total imponible para previsión y total imponible para la base de cálculo de impuestos.</a:t>
            </a:r>
            <a:endParaRPr/>
          </a:p>
        </p:txBody>
      </p:sp>
      <p:sp>
        <p:nvSpPr>
          <p:cNvPr id="120" name="Google Shape;120;p3"/>
          <p:cNvSpPr/>
          <p:nvPr/>
        </p:nvSpPr>
        <p:spPr>
          <a:xfrm>
            <a:off x="637157" y="6146800"/>
            <a:ext cx="4685183" cy="542568"/>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464460" y="6168103"/>
            <a:ext cx="276316" cy="283367"/>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a:off x="839303" y="6108463"/>
            <a:ext cx="4130557" cy="4941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las remuneraciones no imponibles</a:t>
            </a:r>
            <a:endParaRPr/>
          </a:p>
        </p:txBody>
      </p:sp>
      <p:sp>
        <p:nvSpPr>
          <p:cNvPr id="123" name="Google Shape;123;p3"/>
          <p:cNvSpPr txBox="1"/>
          <p:nvPr/>
        </p:nvSpPr>
        <p:spPr>
          <a:xfrm>
            <a:off x="458756" y="36440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sp>
        <p:nvSpPr>
          <p:cNvPr id="124" name="Google Shape;124;p3"/>
          <p:cNvSpPr txBox="1"/>
          <p:nvPr/>
        </p:nvSpPr>
        <p:spPr>
          <a:xfrm>
            <a:off x="446056" y="43679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sp>
        <p:nvSpPr>
          <p:cNvPr id="125" name="Google Shape;125;p3"/>
          <p:cNvSpPr txBox="1"/>
          <p:nvPr/>
        </p:nvSpPr>
        <p:spPr>
          <a:xfrm>
            <a:off x="446056" y="52696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sp>
        <p:nvSpPr>
          <p:cNvPr id="126" name="Google Shape;126;p3"/>
          <p:cNvSpPr txBox="1"/>
          <p:nvPr/>
        </p:nvSpPr>
        <p:spPr>
          <a:xfrm>
            <a:off x="433356" y="6082411"/>
            <a:ext cx="328644" cy="4222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sp>
        <p:nvSpPr>
          <p:cNvPr id="127" name="Google Shape;127;p3"/>
          <p:cNvSpPr/>
          <p:nvPr/>
        </p:nvSpPr>
        <p:spPr>
          <a:xfrm>
            <a:off x="4963136" y="35539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 name="Google Shape;128;p3"/>
          <p:cNvSpPr/>
          <p:nvPr/>
        </p:nvSpPr>
        <p:spPr>
          <a:xfrm>
            <a:off x="7024688" y="2128719"/>
            <a:ext cx="4857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id="129" name="Google Shape;129;p3"/>
          <p:cNvPicPr preferRelativeResize="0"/>
          <p:nvPr/>
        </p:nvPicPr>
        <p:blipFill rotWithShape="1">
          <a:blip r:embed="rId3">
            <a:alphaModFix/>
          </a:blip>
          <a:srcRect b="0" l="0" r="0" t="0"/>
          <a:stretch/>
        </p:blipFill>
        <p:spPr>
          <a:xfrm>
            <a:off x="4790092" y="2436950"/>
            <a:ext cx="4828328" cy="45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39"/>
          <p:cNvGrpSpPr/>
          <p:nvPr/>
        </p:nvGrpSpPr>
        <p:grpSpPr>
          <a:xfrm flipH="1">
            <a:off x="536225" y="2440019"/>
            <a:ext cx="5390398" cy="2567589"/>
            <a:chOff x="3774221" y="2843142"/>
            <a:chExt cx="5390398" cy="2567589"/>
          </a:xfrm>
        </p:grpSpPr>
        <p:sp>
          <p:nvSpPr>
            <p:cNvPr id="135" name="Google Shape;135;p39"/>
            <p:cNvSpPr/>
            <p:nvPr/>
          </p:nvSpPr>
          <p:spPr>
            <a:xfrm>
              <a:off x="4506819" y="2843142"/>
              <a:ext cx="4657800"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6" name="Google Shape;136;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37" name="Google Shape;137;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sp>
        <p:nvSpPr>
          <p:cNvPr id="138" name="Google Shape;138;p39"/>
          <p:cNvSpPr txBox="1"/>
          <p:nvPr/>
        </p:nvSpPr>
        <p:spPr>
          <a:xfrm>
            <a:off x="856788" y="2748928"/>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revisar los aprendizajes trabajados en actividad anterior,  te invitamos a realizar la </a:t>
            </a:r>
            <a:r>
              <a:rPr b="1" i="0" lang="en-US" sz="1600" u="none" cap="none" strike="noStrike">
                <a:solidFill>
                  <a:srgbClr val="ED6B00"/>
                </a:solidFill>
                <a:latin typeface="Calibri"/>
                <a:ea typeface="Calibri"/>
                <a:cs typeface="Calibri"/>
                <a:sym typeface="Calibri"/>
              </a:rPr>
              <a:t>Actividad 4 de Conocimientos Previos</a:t>
            </a:r>
            <a:r>
              <a:rPr b="0" i="0" lang="en-US" sz="1600" u="none" cap="none" strike="noStrike">
                <a:solidFill>
                  <a:srgbClr val="000000"/>
                </a:solidFill>
                <a:latin typeface="Calibri"/>
                <a:ea typeface="Calibri"/>
                <a:cs typeface="Calibri"/>
                <a:sym typeface="Calibri"/>
              </a:rPr>
              <a:t>.</a:t>
            </a:r>
            <a:endParaRPr/>
          </a:p>
        </p:txBody>
      </p:sp>
      <p:sp>
        <p:nvSpPr>
          <p:cNvPr id="139" name="Google Shape;139;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40" name="Google Shape;140;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0"/>
          <p:cNvSpPr/>
          <p:nvPr/>
        </p:nvSpPr>
        <p:spPr>
          <a:xfrm>
            <a:off x="4292600" y="4610100"/>
            <a:ext cx="4559300" cy="1308100"/>
          </a:xfrm>
          <a:prstGeom prst="roundRect">
            <a:avLst>
              <a:gd fmla="val 8002"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6" name="Google Shape;146;p40"/>
          <p:cNvSpPr txBox="1"/>
          <p:nvPr/>
        </p:nvSpPr>
        <p:spPr>
          <a:xfrm>
            <a:off x="363275" y="14036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3200"/>
              <a:buFont typeface="Arial"/>
              <a:buNone/>
            </a:pPr>
            <a:r>
              <a:rPr b="1" i="0" lang="en-US" sz="3200" u="none" cap="none" strike="noStrike">
                <a:solidFill>
                  <a:srgbClr val="ED6B00"/>
                </a:solidFill>
                <a:latin typeface="Calibri"/>
                <a:ea typeface="Calibri"/>
                <a:cs typeface="Calibri"/>
                <a:sym typeface="Calibri"/>
              </a:rPr>
              <a:t>ANTES DE COMENZAR</a:t>
            </a:r>
            <a:endParaRPr b="0" i="0" sz="3200" u="none" cap="none" strike="noStrike">
              <a:solidFill>
                <a:srgbClr val="A93501"/>
              </a:solidFill>
              <a:latin typeface="Calibri"/>
              <a:ea typeface="Calibri"/>
              <a:cs typeface="Calibri"/>
              <a:sym typeface="Calibri"/>
            </a:endParaRPr>
          </a:p>
        </p:txBody>
      </p:sp>
      <p:sp>
        <p:nvSpPr>
          <p:cNvPr id="147" name="Google Shape;147;p40"/>
          <p:cNvSpPr txBox="1"/>
          <p:nvPr/>
        </p:nvSpPr>
        <p:spPr>
          <a:xfrm>
            <a:off x="366450" y="11537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MOTIVACIÓN</a:t>
            </a:r>
            <a:endParaRPr b="1" i="0" sz="1400" u="none" cap="none" strike="noStrike">
              <a:solidFill>
                <a:srgbClr val="000000"/>
              </a:solidFill>
              <a:latin typeface="Calibri"/>
              <a:ea typeface="Calibri"/>
              <a:cs typeface="Calibri"/>
              <a:sym typeface="Calibri"/>
            </a:endParaRPr>
          </a:p>
        </p:txBody>
      </p:sp>
      <p:sp>
        <p:nvSpPr>
          <p:cNvPr id="148" name="Google Shape;148;p40"/>
          <p:cNvSpPr/>
          <p:nvPr/>
        </p:nvSpPr>
        <p:spPr>
          <a:xfrm>
            <a:off x="3848100" y="2336800"/>
            <a:ext cx="5168900" cy="2082800"/>
          </a:xfrm>
          <a:prstGeom prst="roundRect">
            <a:avLst>
              <a:gd fmla="val 800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9" name="Google Shape;149;p40"/>
          <p:cNvSpPr/>
          <p:nvPr/>
        </p:nvSpPr>
        <p:spPr>
          <a:xfrm rot="-7028957">
            <a:off x="3477754" y="3217922"/>
            <a:ext cx="333492" cy="7882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50" name="Google Shape;150;p40"/>
          <p:cNvPicPr preferRelativeResize="0"/>
          <p:nvPr/>
        </p:nvPicPr>
        <p:blipFill rotWithShape="1">
          <a:blip r:embed="rId3">
            <a:alphaModFix/>
          </a:blip>
          <a:srcRect b="0" l="0" r="0" t="0"/>
          <a:stretch/>
        </p:blipFill>
        <p:spPr>
          <a:xfrm flipH="1">
            <a:off x="525462" y="3301999"/>
            <a:ext cx="3017837" cy="3308897"/>
          </a:xfrm>
          <a:prstGeom prst="rect">
            <a:avLst/>
          </a:prstGeom>
          <a:noFill/>
          <a:ln>
            <a:noFill/>
          </a:ln>
        </p:spPr>
      </p:pic>
      <p:sp>
        <p:nvSpPr>
          <p:cNvPr id="151" name="Google Shape;151;p40"/>
          <p:cNvSpPr txBox="1"/>
          <p:nvPr/>
        </p:nvSpPr>
        <p:spPr>
          <a:xfrm>
            <a:off x="4094160" y="2612628"/>
            <a:ext cx="4757700" cy="237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¿Sabes que a las remuneraciones de los trabajadores se le deben aplicar descuentos previsionales y que son de cargo del trabajador?</a:t>
            </a:r>
            <a:endParaRPr/>
          </a:p>
          <a:p>
            <a:pPr indent="0" lvl="0" marL="0" marR="0" rtl="0" algn="l">
              <a:lnSpc>
                <a:spcPct val="20000"/>
              </a:lnSpc>
              <a:spcBef>
                <a:spcPts val="0"/>
              </a:spcBef>
              <a:spcAft>
                <a:spcPts val="0"/>
              </a:spcAft>
              <a:buNone/>
            </a:pPr>
            <a:r>
              <a:t/>
            </a:r>
            <a:endParaRPr b="1" i="0" sz="16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¿Sabes para </a:t>
            </a:r>
            <a:r>
              <a:rPr b="1" lang="en-US" sz="1600">
                <a:solidFill>
                  <a:srgbClr val="800000"/>
                </a:solidFill>
                <a:latin typeface="Calibri"/>
                <a:ea typeface="Calibri"/>
                <a:cs typeface="Calibri"/>
                <a:sym typeface="Calibri"/>
              </a:rPr>
              <a:t>qué</a:t>
            </a:r>
            <a:r>
              <a:rPr b="1" i="0" lang="en-US" sz="1600" u="none" cap="none" strike="noStrike">
                <a:solidFill>
                  <a:srgbClr val="800000"/>
                </a:solidFill>
                <a:latin typeface="Calibri"/>
                <a:ea typeface="Calibri"/>
                <a:cs typeface="Calibri"/>
                <a:sym typeface="Calibri"/>
              </a:rPr>
              <a:t> serán utilizado cada descuento previsional?</a:t>
            </a:r>
            <a:endParaRPr/>
          </a:p>
          <a:p>
            <a:pPr indent="0" lvl="0" marL="0" marR="0" rtl="0" algn="l">
              <a:lnSpc>
                <a:spcPct val="20000"/>
              </a:lnSpc>
              <a:spcBef>
                <a:spcPts val="0"/>
              </a:spcBef>
              <a:spcAft>
                <a:spcPts val="0"/>
              </a:spcAft>
              <a:buNone/>
            </a:pPr>
            <a:r>
              <a:t/>
            </a:r>
            <a:endParaRPr b="1" i="0" sz="16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¿Los conoces?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pic>
        <p:nvPicPr>
          <p:cNvPr id="152" name="Google Shape;152;p40"/>
          <p:cNvPicPr preferRelativeResize="0"/>
          <p:nvPr/>
        </p:nvPicPr>
        <p:blipFill rotWithShape="1">
          <a:blip r:embed="rId4">
            <a:alphaModFix/>
          </a:blip>
          <a:srcRect b="0" l="0" r="0" t="0"/>
          <a:stretch/>
        </p:blipFill>
        <p:spPr>
          <a:xfrm>
            <a:off x="8828138" y="2424027"/>
            <a:ext cx="482540" cy="482540"/>
          </a:xfrm>
          <a:prstGeom prst="rect">
            <a:avLst/>
          </a:prstGeom>
          <a:noFill/>
          <a:ln>
            <a:noFill/>
          </a:ln>
        </p:spPr>
      </p:pic>
      <p:sp>
        <p:nvSpPr>
          <p:cNvPr id="153" name="Google Shape;153;p40"/>
          <p:cNvSpPr/>
          <p:nvPr/>
        </p:nvSpPr>
        <p:spPr>
          <a:xfrm flipH="1" rot="-3809073">
            <a:off x="3914094" y="4530146"/>
            <a:ext cx="333492" cy="712824"/>
          </a:xfrm>
          <a:prstGeom prst="triangle">
            <a:avLst>
              <a:gd fmla="val 50000" name="adj"/>
            </a:avLst>
          </a:prstGeom>
          <a:solidFill>
            <a:srgbClr val="FFDD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4" name="Google Shape;154;p40"/>
          <p:cNvSpPr/>
          <p:nvPr/>
        </p:nvSpPr>
        <p:spPr>
          <a:xfrm>
            <a:off x="4489450" y="4782106"/>
            <a:ext cx="4171949"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500" u="none" cap="none" strike="noStrike">
                <a:solidFill>
                  <a:srgbClr val="000000"/>
                </a:solidFill>
                <a:latin typeface="Calibri"/>
                <a:ea typeface="Calibri"/>
                <a:cs typeface="Calibri"/>
                <a:sym typeface="Calibri"/>
              </a:rPr>
              <a:t>En esta actividad podrás identificar y calcular los descuentos previsionales, sabrás para qué están destinados, y qué importancia tienen para el trabajador y grupo familiar</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p:nvPr/>
        </p:nvSpPr>
        <p:spPr>
          <a:xfrm>
            <a:off x="4171950" y="3227386"/>
            <a:ext cx="4954620" cy="2855914"/>
          </a:xfrm>
          <a:prstGeom prst="roundRect">
            <a:avLst>
              <a:gd fmla="val 5034"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4089252" y="2775000"/>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61" name="Google Shape;161;p5"/>
          <p:cNvSpPr txBox="1"/>
          <p:nvPr/>
        </p:nvSpPr>
        <p:spPr>
          <a:xfrm>
            <a:off x="375974" y="1848153"/>
            <a:ext cx="9936426" cy="40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200" u="none" cap="none" strike="noStrike">
                <a:solidFill>
                  <a:srgbClr val="A93501"/>
                </a:solidFill>
                <a:latin typeface="Calibri"/>
                <a:ea typeface="Calibri"/>
                <a:cs typeface="Calibri"/>
                <a:sym typeface="Calibri"/>
              </a:rPr>
              <a:t>CÁLCULO DE DESCUENTOS APLICADOS A LAS REMUNERACIONES</a:t>
            </a:r>
            <a:endParaRPr b="0" i="0" sz="2200" u="none" cap="none" strike="noStrike">
              <a:solidFill>
                <a:srgbClr val="A9350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
        <p:nvSpPr>
          <p:cNvPr id="162" name="Google Shape;162;p5"/>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4</a:t>
            </a:r>
            <a:endParaRPr b="0" i="0" sz="5000" u="none" cap="none" strike="noStrike">
              <a:solidFill>
                <a:srgbClr val="FFB375"/>
              </a:solidFill>
              <a:latin typeface="Calibri"/>
              <a:ea typeface="Calibri"/>
              <a:cs typeface="Calibri"/>
              <a:sym typeface="Calibri"/>
            </a:endParaRPr>
          </a:p>
        </p:txBody>
      </p:sp>
      <p:pic>
        <p:nvPicPr>
          <p:cNvPr id="163" name="Google Shape;163;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64" name="Google Shape;164;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65" name="Google Shape;165;p5"/>
          <p:cNvSpPr/>
          <p:nvPr/>
        </p:nvSpPr>
        <p:spPr>
          <a:xfrm>
            <a:off x="4988387" y="770461"/>
            <a:ext cx="5666913"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p:txBody>
      </p:sp>
      <p:sp>
        <p:nvSpPr>
          <p:cNvPr id="166" name="Google Shape;166;p5"/>
          <p:cNvSpPr/>
          <p:nvPr/>
        </p:nvSpPr>
        <p:spPr>
          <a:xfrm>
            <a:off x="4050476" y="3520494"/>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
          <p:cNvSpPr/>
          <p:nvPr/>
        </p:nvSpPr>
        <p:spPr>
          <a:xfrm>
            <a:off x="4050476" y="4090691"/>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
          <p:cNvSpPr/>
          <p:nvPr/>
        </p:nvSpPr>
        <p:spPr>
          <a:xfrm>
            <a:off x="4050476" y="4483080"/>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a:off x="4346049" y="3468798"/>
            <a:ext cx="5018083" cy="244195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700" u="none" cap="none" strike="noStrike">
                <a:solidFill>
                  <a:srgbClr val="000000"/>
                </a:solidFill>
                <a:latin typeface="Calibri"/>
                <a:ea typeface="Calibri"/>
                <a:cs typeface="Calibri"/>
                <a:sym typeface="Calibri"/>
              </a:rPr>
              <a:t>Reconocer los descuentos previsionales que se le efectúan a las liquidaciones de sueldos.</a:t>
            </a:r>
            <a:endParaRPr/>
          </a:p>
          <a:p>
            <a:pPr indent="0" lvl="0" marL="0" marR="0" rtl="0" algn="l">
              <a:lnSpc>
                <a:spcPct val="90000"/>
              </a:lnSpc>
              <a:spcBef>
                <a:spcPts val="800"/>
              </a:spcBef>
              <a:spcAft>
                <a:spcPts val="0"/>
              </a:spcAft>
              <a:buNone/>
            </a:pPr>
            <a:r>
              <a:rPr b="0" i="0" lang="en-US" sz="1700" u="none" cap="none" strike="noStrike">
                <a:solidFill>
                  <a:srgbClr val="000000"/>
                </a:solidFill>
                <a:latin typeface="Calibri"/>
                <a:ea typeface="Calibri"/>
                <a:cs typeface="Calibri"/>
                <a:sym typeface="Calibri"/>
              </a:rPr>
              <a:t>Calcular los descuentos previsionales.</a:t>
            </a:r>
            <a:endParaRPr/>
          </a:p>
          <a:p>
            <a:pPr indent="0" lvl="0" marL="0" marR="0" rtl="0" algn="l">
              <a:lnSpc>
                <a:spcPct val="90000"/>
              </a:lnSpc>
              <a:spcBef>
                <a:spcPts val="800"/>
              </a:spcBef>
              <a:spcAft>
                <a:spcPts val="0"/>
              </a:spcAft>
              <a:buNone/>
            </a:pPr>
            <a:r>
              <a:rPr b="0" i="0" lang="en-US" sz="1700" u="none" cap="none" strike="noStrike">
                <a:solidFill>
                  <a:srgbClr val="000000"/>
                </a:solidFill>
                <a:latin typeface="Calibri"/>
                <a:ea typeface="Calibri"/>
                <a:cs typeface="Calibri"/>
                <a:sym typeface="Calibri"/>
              </a:rPr>
              <a:t>Calcular los montos base para los descuentos previsionales.</a:t>
            </a:r>
            <a:endParaRPr/>
          </a:p>
          <a:p>
            <a:pPr indent="0" lvl="0" marL="0" marR="0" rtl="0" algn="l">
              <a:lnSpc>
                <a:spcPct val="90000"/>
              </a:lnSpc>
              <a:spcBef>
                <a:spcPts val="800"/>
              </a:spcBef>
              <a:spcAft>
                <a:spcPts val="0"/>
              </a:spcAft>
              <a:buNone/>
            </a:pPr>
            <a:r>
              <a:rPr b="0" i="0" lang="en-US" sz="1700" u="none" cap="none" strike="noStrike">
                <a:solidFill>
                  <a:srgbClr val="000000"/>
                </a:solidFill>
                <a:latin typeface="Calibri"/>
                <a:ea typeface="Calibri"/>
                <a:cs typeface="Calibri"/>
                <a:sym typeface="Calibri"/>
              </a:rPr>
              <a:t>Reconocer para qué están destinados estos descuentos previsionales.</a:t>
            </a:r>
            <a:endParaRPr/>
          </a:p>
          <a:p>
            <a:pPr indent="0" lvl="0" marL="0" marR="0" rtl="0" algn="l">
              <a:lnSpc>
                <a:spcPct val="90000"/>
              </a:lnSpc>
              <a:spcBef>
                <a:spcPts val="800"/>
              </a:spcBef>
              <a:spcAft>
                <a:spcPts val="0"/>
              </a:spcAft>
              <a:buNone/>
            </a:pPr>
            <a:r>
              <a:rPr b="0" i="0" lang="en-US" sz="1700" u="none" cap="none" strike="noStrike">
                <a:solidFill>
                  <a:srgbClr val="000000"/>
                </a:solidFill>
                <a:latin typeface="Calibri"/>
                <a:ea typeface="Calibri"/>
                <a:cs typeface="Calibri"/>
                <a:sym typeface="Calibri"/>
              </a:rPr>
              <a:t>Reconocer su importancia en la protección social.</a:t>
            </a:r>
            <a:endParaRPr/>
          </a:p>
        </p:txBody>
      </p:sp>
      <p:sp>
        <p:nvSpPr>
          <p:cNvPr id="170" name="Google Shape;170;p5"/>
          <p:cNvSpPr/>
          <p:nvPr/>
        </p:nvSpPr>
        <p:spPr>
          <a:xfrm>
            <a:off x="4050476" y="5052974"/>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
          <p:cNvSpPr txBox="1"/>
          <p:nvPr/>
        </p:nvSpPr>
        <p:spPr>
          <a:xfrm>
            <a:off x="4029301" y="3475562"/>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1</a:t>
            </a:r>
            <a:endParaRPr b="1" i="0" sz="1600" u="none" cap="none" strike="noStrike">
              <a:solidFill>
                <a:srgbClr val="FFFFFF"/>
              </a:solidFill>
              <a:latin typeface="Calibri"/>
              <a:ea typeface="Calibri"/>
              <a:cs typeface="Calibri"/>
              <a:sym typeface="Calibri"/>
            </a:endParaRPr>
          </a:p>
        </p:txBody>
      </p:sp>
      <p:sp>
        <p:nvSpPr>
          <p:cNvPr id="172" name="Google Shape;172;p5"/>
          <p:cNvSpPr txBox="1"/>
          <p:nvPr/>
        </p:nvSpPr>
        <p:spPr>
          <a:xfrm>
            <a:off x="4035651" y="4044952"/>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2</a:t>
            </a:r>
            <a:endParaRPr b="1" i="0" sz="1600" u="none" cap="none" strike="noStrike">
              <a:solidFill>
                <a:srgbClr val="FFFFFF"/>
              </a:solidFill>
              <a:latin typeface="Calibri"/>
              <a:ea typeface="Calibri"/>
              <a:cs typeface="Calibri"/>
              <a:sym typeface="Calibri"/>
            </a:endParaRPr>
          </a:p>
        </p:txBody>
      </p:sp>
      <p:sp>
        <p:nvSpPr>
          <p:cNvPr id="173" name="Google Shape;173;p5"/>
          <p:cNvSpPr txBox="1"/>
          <p:nvPr/>
        </p:nvSpPr>
        <p:spPr>
          <a:xfrm>
            <a:off x="4035651" y="4438651"/>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3</a:t>
            </a:r>
            <a:endParaRPr b="1" i="0" sz="1600" u="none" cap="none" strike="noStrike">
              <a:solidFill>
                <a:srgbClr val="FFFFFF"/>
              </a:solidFill>
              <a:latin typeface="Calibri"/>
              <a:ea typeface="Calibri"/>
              <a:cs typeface="Calibri"/>
              <a:sym typeface="Calibri"/>
            </a:endParaRPr>
          </a:p>
        </p:txBody>
      </p:sp>
      <p:sp>
        <p:nvSpPr>
          <p:cNvPr id="174" name="Google Shape;174;p5"/>
          <p:cNvSpPr txBox="1"/>
          <p:nvPr/>
        </p:nvSpPr>
        <p:spPr>
          <a:xfrm>
            <a:off x="4029303" y="5008042"/>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4</a:t>
            </a:r>
            <a:endParaRPr b="1" i="0" sz="1600" u="none" cap="none" strike="noStrike">
              <a:solidFill>
                <a:srgbClr val="FFFFFF"/>
              </a:solidFill>
              <a:latin typeface="Calibri"/>
              <a:ea typeface="Calibri"/>
              <a:cs typeface="Calibri"/>
              <a:sym typeface="Calibri"/>
            </a:endParaRPr>
          </a:p>
        </p:txBody>
      </p:sp>
      <p:sp>
        <p:nvSpPr>
          <p:cNvPr id="175" name="Google Shape;175;p5"/>
          <p:cNvSpPr/>
          <p:nvPr/>
        </p:nvSpPr>
        <p:spPr>
          <a:xfrm>
            <a:off x="4058954" y="5569455"/>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txBox="1"/>
          <p:nvPr/>
        </p:nvSpPr>
        <p:spPr>
          <a:xfrm>
            <a:off x="4037781" y="5524523"/>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5</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1"/>
          <p:cNvSpPr/>
          <p:nvPr/>
        </p:nvSpPr>
        <p:spPr>
          <a:xfrm>
            <a:off x="460375" y="2108200"/>
            <a:ext cx="8772525" cy="46736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2" name="Google Shape;182;p41"/>
          <p:cNvSpPr/>
          <p:nvPr/>
        </p:nvSpPr>
        <p:spPr>
          <a:xfrm>
            <a:off x="3158216" y="5270499"/>
            <a:ext cx="2671084" cy="1181101"/>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3" name="Google Shape;183;p41"/>
          <p:cNvSpPr/>
          <p:nvPr/>
        </p:nvSpPr>
        <p:spPr>
          <a:xfrm>
            <a:off x="385761" y="1276906"/>
            <a:ext cx="9334501" cy="538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900" u="none" cap="none" strike="noStrike">
                <a:solidFill>
                  <a:srgbClr val="ED6B00"/>
                </a:solidFill>
                <a:latin typeface="Calibri"/>
                <a:ea typeface="Calibri"/>
                <a:cs typeface="Calibri"/>
                <a:sym typeface="Calibri"/>
              </a:rPr>
              <a:t>DESCUENTOS APLICADOS A </a:t>
            </a:r>
            <a:r>
              <a:rPr b="0" i="0" lang="en-US" sz="2900" u="none" cap="none" strike="noStrike">
                <a:solidFill>
                  <a:srgbClr val="A93501"/>
                </a:solidFill>
                <a:latin typeface="Calibri"/>
                <a:ea typeface="Calibri"/>
                <a:cs typeface="Calibri"/>
                <a:sym typeface="Calibri"/>
              </a:rPr>
              <a:t>LIQUIDACIONES DE SUELDOS</a:t>
            </a:r>
            <a:endParaRPr b="0" i="0" sz="2900" u="none" cap="none" strike="noStrike">
              <a:solidFill>
                <a:srgbClr val="A93501"/>
              </a:solidFill>
              <a:latin typeface="Calibri"/>
              <a:ea typeface="Calibri"/>
              <a:cs typeface="Calibri"/>
              <a:sym typeface="Calibri"/>
            </a:endParaRPr>
          </a:p>
        </p:txBody>
      </p:sp>
      <p:sp>
        <p:nvSpPr>
          <p:cNvPr id="184" name="Google Shape;184;p41"/>
          <p:cNvSpPr/>
          <p:nvPr/>
        </p:nvSpPr>
        <p:spPr>
          <a:xfrm>
            <a:off x="3158216" y="2984499"/>
            <a:ext cx="2671084" cy="1028701"/>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5" name="Google Shape;185;p41"/>
          <p:cNvSpPr/>
          <p:nvPr/>
        </p:nvSpPr>
        <p:spPr>
          <a:xfrm>
            <a:off x="674213" y="2292450"/>
            <a:ext cx="3643787" cy="51167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500" u="none" cap="none" strike="noStrike">
                <a:solidFill>
                  <a:srgbClr val="000000"/>
                </a:solidFill>
                <a:latin typeface="Calibri"/>
                <a:ea typeface="Calibri"/>
                <a:cs typeface="Calibri"/>
                <a:sym typeface="Calibri"/>
              </a:rPr>
              <a:t>Descuentos aplicados a las </a:t>
            </a:r>
            <a:br>
              <a:rPr b="1" i="0" lang="en-US" sz="1500" u="none" cap="none" strike="noStrike">
                <a:solidFill>
                  <a:srgbClr val="000000"/>
                </a:solidFill>
                <a:latin typeface="Calibri"/>
                <a:ea typeface="Calibri"/>
                <a:cs typeface="Calibri"/>
                <a:sym typeface="Calibri"/>
              </a:rPr>
            </a:br>
            <a:r>
              <a:rPr b="1" i="0" lang="en-US" sz="1500" u="none" cap="none" strike="noStrike">
                <a:solidFill>
                  <a:srgbClr val="000000"/>
                </a:solidFill>
                <a:latin typeface="Calibri"/>
                <a:ea typeface="Calibri"/>
                <a:cs typeface="Calibri"/>
                <a:sym typeface="Calibri"/>
              </a:rPr>
              <a:t>liquidaciones de sueldos</a:t>
            </a:r>
            <a:endParaRPr b="1" i="0" sz="1500" u="none" cap="none" strike="noStrike">
              <a:solidFill>
                <a:srgbClr val="000000"/>
              </a:solidFill>
              <a:latin typeface="Calibri"/>
              <a:ea typeface="Calibri"/>
              <a:cs typeface="Calibri"/>
              <a:sym typeface="Calibri"/>
            </a:endParaRPr>
          </a:p>
        </p:txBody>
      </p:sp>
      <p:sp>
        <p:nvSpPr>
          <p:cNvPr id="186" name="Google Shape;186;p41"/>
          <p:cNvSpPr/>
          <p:nvPr/>
        </p:nvSpPr>
        <p:spPr>
          <a:xfrm>
            <a:off x="3120117" y="2299028"/>
            <a:ext cx="3153684" cy="7194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500" u="none" cap="none" strike="noStrike">
                <a:solidFill>
                  <a:srgbClr val="000000"/>
                </a:solidFill>
                <a:latin typeface="Calibri"/>
                <a:ea typeface="Calibri"/>
                <a:cs typeface="Calibri"/>
                <a:sym typeface="Calibri"/>
              </a:rPr>
              <a:t>Clasificación de descuentos aplicados</a:t>
            </a:r>
            <a:br>
              <a:rPr b="1" i="0" lang="en-US" sz="1500" u="none" cap="none" strike="noStrike">
                <a:solidFill>
                  <a:srgbClr val="000000"/>
                </a:solidFill>
                <a:latin typeface="Calibri"/>
                <a:ea typeface="Calibri"/>
                <a:cs typeface="Calibri"/>
                <a:sym typeface="Calibri"/>
              </a:rPr>
            </a:br>
            <a:r>
              <a:rPr b="1" i="0" lang="en-US" sz="1500" u="none" cap="none" strike="noStrike">
                <a:solidFill>
                  <a:srgbClr val="000000"/>
                </a:solidFill>
                <a:latin typeface="Calibri"/>
                <a:ea typeface="Calibri"/>
                <a:cs typeface="Calibri"/>
                <a:sym typeface="Calibri"/>
              </a:rPr>
              <a:t>a las liquidaciones de sueldos		</a:t>
            </a:r>
            <a:endParaRPr/>
          </a:p>
        </p:txBody>
      </p:sp>
      <p:sp>
        <p:nvSpPr>
          <p:cNvPr id="187" name="Google Shape;187;p41"/>
          <p:cNvSpPr/>
          <p:nvPr/>
        </p:nvSpPr>
        <p:spPr>
          <a:xfrm>
            <a:off x="1371600" y="3098801"/>
            <a:ext cx="1476284" cy="736600"/>
          </a:xfrm>
          <a:prstGeom prst="homePlate">
            <a:avLst>
              <a:gd fmla="val 50000" name="adj"/>
            </a:avLst>
          </a:prstGeom>
          <a:solidFill>
            <a:srgbClr val="FFCC8B"/>
          </a:solidFill>
          <a:ln>
            <a:noFill/>
          </a:ln>
        </p:spPr>
        <p:txBody>
          <a:bodyPr anchorCtr="0" anchor="ctr" bIns="45700" lIns="91425" spcFirstLastPara="1" rIns="91425" wrap="square" tIns="45700">
            <a:noAutofit/>
          </a:bodyPr>
          <a:lstStyle/>
          <a:p>
            <a:pPr indent="0" lvl="0" marL="36000" marR="0" rtl="0" algn="l">
              <a:lnSpc>
                <a:spcPct val="90000"/>
              </a:lnSpc>
              <a:spcBef>
                <a:spcPts val="0"/>
              </a:spcBef>
              <a:spcAft>
                <a:spcPts val="0"/>
              </a:spcAft>
              <a:buNone/>
            </a:pPr>
            <a:r>
              <a:rPr b="1" i="0" lang="en-US" sz="1400" u="none" cap="none" strike="noStrike">
                <a:solidFill>
                  <a:srgbClr val="800000"/>
                </a:solidFill>
                <a:latin typeface="Calibri"/>
                <a:ea typeface="Calibri"/>
                <a:cs typeface="Calibri"/>
                <a:sym typeface="Calibri"/>
              </a:rPr>
              <a:t>Descuentos Previsionales</a:t>
            </a:r>
            <a:endParaRPr b="1" i="0" sz="1400" u="none" cap="none" strike="noStrike">
              <a:solidFill>
                <a:srgbClr val="800000"/>
              </a:solidFill>
              <a:latin typeface="Calibri"/>
              <a:ea typeface="Calibri"/>
              <a:cs typeface="Calibri"/>
              <a:sym typeface="Calibri"/>
            </a:endParaRPr>
          </a:p>
        </p:txBody>
      </p:sp>
      <p:sp>
        <p:nvSpPr>
          <p:cNvPr id="188" name="Google Shape;188;p41"/>
          <p:cNvSpPr/>
          <p:nvPr/>
        </p:nvSpPr>
        <p:spPr>
          <a:xfrm>
            <a:off x="1371600" y="4279901"/>
            <a:ext cx="1476284" cy="736600"/>
          </a:xfrm>
          <a:prstGeom prst="homePlate">
            <a:avLst>
              <a:gd fmla="val 50000" name="adj"/>
            </a:avLst>
          </a:prstGeom>
          <a:solidFill>
            <a:srgbClr val="FFCC8B"/>
          </a:solidFill>
          <a:ln>
            <a:noFill/>
          </a:ln>
        </p:spPr>
        <p:txBody>
          <a:bodyPr anchorCtr="0" anchor="ctr" bIns="45700" lIns="91425" spcFirstLastPara="1" rIns="91425" wrap="square" tIns="45700">
            <a:noAutofit/>
          </a:bodyPr>
          <a:lstStyle/>
          <a:p>
            <a:pPr indent="0" lvl="0" marL="36000" marR="0" rtl="0" algn="l">
              <a:lnSpc>
                <a:spcPct val="90000"/>
              </a:lnSpc>
              <a:spcBef>
                <a:spcPts val="0"/>
              </a:spcBef>
              <a:spcAft>
                <a:spcPts val="0"/>
              </a:spcAft>
              <a:buNone/>
            </a:pPr>
            <a:r>
              <a:rPr b="1" i="0" lang="en-US" sz="1400" u="none" cap="none" strike="noStrike">
                <a:solidFill>
                  <a:srgbClr val="800000"/>
                </a:solidFill>
                <a:latin typeface="Calibri"/>
                <a:ea typeface="Calibri"/>
                <a:cs typeface="Calibri"/>
                <a:sym typeface="Calibri"/>
              </a:rPr>
              <a:t>Impuesto</a:t>
            </a:r>
            <a:endParaRPr/>
          </a:p>
          <a:p>
            <a:pPr indent="0" lvl="0" marL="36000" marR="0" rtl="0" algn="l">
              <a:lnSpc>
                <a:spcPct val="90000"/>
              </a:lnSpc>
              <a:spcBef>
                <a:spcPts val="0"/>
              </a:spcBef>
              <a:spcAft>
                <a:spcPts val="0"/>
              </a:spcAft>
              <a:buNone/>
            </a:pPr>
            <a:r>
              <a:rPr b="1" i="0" lang="en-US" sz="1400" u="none" cap="none" strike="noStrike">
                <a:solidFill>
                  <a:srgbClr val="800000"/>
                </a:solidFill>
                <a:latin typeface="Calibri"/>
                <a:ea typeface="Calibri"/>
                <a:cs typeface="Calibri"/>
                <a:sym typeface="Calibri"/>
              </a:rPr>
              <a:t>Único</a:t>
            </a:r>
            <a:endParaRPr b="1" i="0" sz="1400" u="none" cap="none" strike="noStrike">
              <a:solidFill>
                <a:srgbClr val="800000"/>
              </a:solidFill>
              <a:latin typeface="Calibri"/>
              <a:ea typeface="Calibri"/>
              <a:cs typeface="Calibri"/>
              <a:sym typeface="Calibri"/>
            </a:endParaRPr>
          </a:p>
        </p:txBody>
      </p:sp>
      <p:sp>
        <p:nvSpPr>
          <p:cNvPr id="189" name="Google Shape;189;p41"/>
          <p:cNvSpPr/>
          <p:nvPr/>
        </p:nvSpPr>
        <p:spPr>
          <a:xfrm>
            <a:off x="1371600" y="5461001"/>
            <a:ext cx="1476284" cy="736600"/>
          </a:xfrm>
          <a:prstGeom prst="homePlate">
            <a:avLst>
              <a:gd fmla="val 50000" name="adj"/>
            </a:avLst>
          </a:prstGeom>
          <a:solidFill>
            <a:srgbClr val="FFCC8B"/>
          </a:solidFill>
          <a:ln>
            <a:noFill/>
          </a:ln>
        </p:spPr>
        <p:txBody>
          <a:bodyPr anchorCtr="0" anchor="ctr" bIns="45700" lIns="91425" spcFirstLastPara="1" rIns="91425" wrap="square" tIns="45700">
            <a:noAutofit/>
          </a:bodyPr>
          <a:lstStyle/>
          <a:p>
            <a:pPr indent="0" lvl="0" marL="36000" marR="0" rtl="0" algn="l">
              <a:lnSpc>
                <a:spcPct val="90000"/>
              </a:lnSpc>
              <a:spcBef>
                <a:spcPts val="0"/>
              </a:spcBef>
              <a:spcAft>
                <a:spcPts val="0"/>
              </a:spcAft>
              <a:buNone/>
            </a:pPr>
            <a:r>
              <a:rPr b="1" i="0" lang="en-US" sz="1400" u="none" cap="none" strike="noStrike">
                <a:solidFill>
                  <a:srgbClr val="800000"/>
                </a:solidFill>
                <a:latin typeface="Calibri"/>
                <a:ea typeface="Calibri"/>
                <a:cs typeface="Calibri"/>
                <a:sym typeface="Calibri"/>
              </a:rPr>
              <a:t>Descuentos</a:t>
            </a:r>
            <a:endParaRPr/>
          </a:p>
          <a:p>
            <a:pPr indent="0" lvl="0" marL="36000" marR="0" rtl="0" algn="l">
              <a:lnSpc>
                <a:spcPct val="90000"/>
              </a:lnSpc>
              <a:spcBef>
                <a:spcPts val="0"/>
              </a:spcBef>
              <a:spcAft>
                <a:spcPts val="0"/>
              </a:spcAft>
              <a:buNone/>
            </a:pPr>
            <a:r>
              <a:rPr b="1" i="0" lang="en-US" sz="1400" u="none" cap="none" strike="noStrike">
                <a:solidFill>
                  <a:srgbClr val="800000"/>
                </a:solidFill>
                <a:latin typeface="Calibri"/>
                <a:ea typeface="Calibri"/>
                <a:cs typeface="Calibri"/>
                <a:sym typeface="Calibri"/>
              </a:rPr>
              <a:t>Varios</a:t>
            </a:r>
            <a:endParaRPr b="1" i="0" sz="1400" u="none" cap="none" strike="noStrike">
              <a:solidFill>
                <a:srgbClr val="800000"/>
              </a:solidFill>
              <a:latin typeface="Calibri"/>
              <a:ea typeface="Calibri"/>
              <a:cs typeface="Calibri"/>
              <a:sym typeface="Calibri"/>
            </a:endParaRPr>
          </a:p>
        </p:txBody>
      </p:sp>
      <p:sp>
        <p:nvSpPr>
          <p:cNvPr id="190" name="Google Shape;190;p41"/>
          <p:cNvSpPr/>
          <p:nvPr/>
        </p:nvSpPr>
        <p:spPr>
          <a:xfrm>
            <a:off x="3290888" y="3023385"/>
            <a:ext cx="1773237" cy="954107"/>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AFP</a:t>
            </a:r>
            <a:endParaRPr/>
          </a:p>
          <a:p>
            <a:pPr indent="-176400" lvl="0" marL="17640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Fonasa-Isapre</a:t>
            </a:r>
            <a:endParaRPr/>
          </a:p>
          <a:p>
            <a:pPr indent="-176400" lvl="0" marL="17640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Seg. Cesantía</a:t>
            </a:r>
            <a:endParaRPr/>
          </a:p>
          <a:p>
            <a:pPr indent="-176400" lvl="0" marL="17640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APV</a:t>
            </a:r>
            <a:endParaRPr/>
          </a:p>
        </p:txBody>
      </p:sp>
      <p:sp>
        <p:nvSpPr>
          <p:cNvPr id="191" name="Google Shape;191;p41"/>
          <p:cNvSpPr/>
          <p:nvPr/>
        </p:nvSpPr>
        <p:spPr>
          <a:xfrm>
            <a:off x="3145516" y="4305299"/>
            <a:ext cx="2671084" cy="812801"/>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2" name="Google Shape;192;p41"/>
          <p:cNvSpPr/>
          <p:nvPr/>
        </p:nvSpPr>
        <p:spPr>
          <a:xfrm>
            <a:off x="3290888" y="4526061"/>
            <a:ext cx="2018501" cy="307777"/>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Impuesto  2° Categoría</a:t>
            </a:r>
            <a:endParaRPr/>
          </a:p>
        </p:txBody>
      </p:sp>
      <p:sp>
        <p:nvSpPr>
          <p:cNvPr id="193" name="Google Shape;193;p41"/>
          <p:cNvSpPr/>
          <p:nvPr/>
        </p:nvSpPr>
        <p:spPr>
          <a:xfrm>
            <a:off x="3290888" y="5341363"/>
            <a:ext cx="2462212" cy="1065420"/>
          </a:xfrm>
          <a:prstGeom prst="rect">
            <a:avLst/>
          </a:prstGeom>
          <a:noFill/>
          <a:ln>
            <a:noFill/>
          </a:ln>
        </p:spPr>
        <p:txBody>
          <a:bodyPr anchorCtr="0" anchor="t" bIns="45700" lIns="91425" spcFirstLastPara="1" rIns="91425" wrap="square" tIns="45700">
            <a:spAutoFit/>
          </a:bodyPr>
          <a:lstStyle/>
          <a:p>
            <a:pPr indent="-176400" lvl="0" marL="176400" marR="0" rtl="0" algn="l">
              <a:lnSpc>
                <a:spcPct val="9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Desc. Crédito CCAF</a:t>
            </a:r>
            <a:endParaRPr/>
          </a:p>
          <a:p>
            <a:pPr indent="-176400" lvl="0" marL="176400" marR="0" rtl="0" algn="l">
              <a:lnSpc>
                <a:spcPct val="9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Anticipos.</a:t>
            </a:r>
            <a:endParaRPr/>
          </a:p>
          <a:p>
            <a:pPr indent="-176400" lvl="0" marL="176400" marR="0" rtl="0" algn="l">
              <a:lnSpc>
                <a:spcPct val="9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Convenios varios</a:t>
            </a:r>
            <a:endParaRPr/>
          </a:p>
          <a:p>
            <a:pPr indent="-176400" lvl="0" marL="176400" marR="0" rtl="0" algn="l">
              <a:lnSpc>
                <a:spcPct val="9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Ret. Judiciales.</a:t>
            </a:r>
            <a:endParaRPr/>
          </a:p>
          <a:p>
            <a:pPr indent="-176400" lvl="0" marL="176400" marR="0" rtl="0" algn="l">
              <a:lnSpc>
                <a:spcPct val="90000"/>
              </a:lnSpc>
              <a:spcBef>
                <a:spcPts val="0"/>
              </a:spcBef>
              <a:spcAft>
                <a:spcPts val="0"/>
              </a:spcAft>
              <a:buClr>
                <a:srgbClr val="000000"/>
              </a:buClr>
              <a:buSzPts val="1400"/>
              <a:buFont typeface="Arial"/>
              <a:buChar char="•"/>
            </a:pPr>
            <a:r>
              <a:rPr b="0" i="0" lang="en-US" sz="1400" u="none" cap="none" strike="noStrike">
                <a:solidFill>
                  <a:schemeClr val="dk1"/>
                </a:solidFill>
                <a:latin typeface="Calibri"/>
                <a:ea typeface="Calibri"/>
                <a:cs typeface="Calibri"/>
                <a:sym typeface="Calibri"/>
              </a:rPr>
              <a:t>Otros</a:t>
            </a:r>
            <a:endParaRPr/>
          </a:p>
        </p:txBody>
      </p:sp>
      <p:sp>
        <p:nvSpPr>
          <p:cNvPr id="194" name="Google Shape;194;p41"/>
          <p:cNvSpPr/>
          <p:nvPr/>
        </p:nvSpPr>
        <p:spPr>
          <a:xfrm>
            <a:off x="6295116" y="2260928"/>
            <a:ext cx="3906837" cy="51167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500" u="none" cap="none" strike="noStrike">
                <a:solidFill>
                  <a:srgbClr val="000000"/>
                </a:solidFill>
                <a:latin typeface="Calibri"/>
                <a:ea typeface="Calibri"/>
                <a:cs typeface="Calibri"/>
                <a:sym typeface="Calibri"/>
              </a:rPr>
              <a:t>Topes para</a:t>
            </a:r>
            <a:endParaRPr/>
          </a:p>
          <a:p>
            <a:pPr indent="0" lvl="0" marL="0" marR="0" rtl="0" algn="l">
              <a:lnSpc>
                <a:spcPct val="90000"/>
              </a:lnSpc>
              <a:spcBef>
                <a:spcPts val="0"/>
              </a:spcBef>
              <a:spcAft>
                <a:spcPts val="0"/>
              </a:spcAft>
              <a:buNone/>
            </a:pPr>
            <a:r>
              <a:rPr b="1" i="0" lang="en-US" sz="1500" u="none" cap="none" strike="noStrike">
                <a:solidFill>
                  <a:srgbClr val="000000"/>
                </a:solidFill>
                <a:latin typeface="Calibri"/>
                <a:ea typeface="Calibri"/>
                <a:cs typeface="Calibri"/>
                <a:sym typeface="Calibri"/>
              </a:rPr>
              <a:t>descontar</a:t>
            </a:r>
            <a:endParaRPr b="1" i="0" sz="1500" u="none" cap="none" strike="noStrike">
              <a:solidFill>
                <a:srgbClr val="000000"/>
              </a:solidFill>
              <a:latin typeface="Calibri"/>
              <a:ea typeface="Calibri"/>
              <a:cs typeface="Calibri"/>
              <a:sym typeface="Calibri"/>
            </a:endParaRPr>
          </a:p>
        </p:txBody>
      </p:sp>
      <p:sp>
        <p:nvSpPr>
          <p:cNvPr id="195" name="Google Shape;195;p41"/>
          <p:cNvSpPr/>
          <p:nvPr/>
        </p:nvSpPr>
        <p:spPr>
          <a:xfrm>
            <a:off x="6295116" y="2984499"/>
            <a:ext cx="2671084" cy="1028701"/>
          </a:xfrm>
          <a:prstGeom prst="roundRect">
            <a:avLst>
              <a:gd fmla="val 16667" name="adj"/>
            </a:avLst>
          </a:prstGeom>
          <a:solidFill>
            <a:srgbClr val="ED6B00">
              <a:alpha val="5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6" name="Google Shape;196;p41"/>
          <p:cNvSpPr/>
          <p:nvPr/>
        </p:nvSpPr>
        <p:spPr>
          <a:xfrm>
            <a:off x="6405563" y="3124528"/>
            <a:ext cx="2420937" cy="67762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Se calculan por los totales imponibles de los indicadores previsionales (mes a mes).</a:t>
            </a:r>
            <a:endParaRPr b="0" i="0" sz="1400" u="none" cap="none" strike="noStrike">
              <a:solidFill>
                <a:schemeClr val="dk1"/>
              </a:solidFill>
              <a:latin typeface="Calibri"/>
              <a:ea typeface="Calibri"/>
              <a:cs typeface="Calibri"/>
              <a:sym typeface="Calibri"/>
            </a:endParaRPr>
          </a:p>
        </p:txBody>
      </p:sp>
      <p:sp>
        <p:nvSpPr>
          <p:cNvPr id="197" name="Google Shape;197;p41"/>
          <p:cNvSpPr/>
          <p:nvPr/>
        </p:nvSpPr>
        <p:spPr>
          <a:xfrm>
            <a:off x="6295116" y="4305299"/>
            <a:ext cx="2671084" cy="812801"/>
          </a:xfrm>
          <a:prstGeom prst="roundRect">
            <a:avLst>
              <a:gd fmla="val 16667" name="adj"/>
            </a:avLst>
          </a:prstGeom>
          <a:solidFill>
            <a:srgbClr val="ED6B00">
              <a:alpha val="5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8" name="Google Shape;198;p41"/>
          <p:cNvSpPr/>
          <p:nvPr/>
        </p:nvSpPr>
        <p:spPr>
          <a:xfrm>
            <a:off x="6405563" y="4343728"/>
            <a:ext cx="2751137" cy="67762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No tiene topes, se calculan de acuerdo a la remuneración tributable por una tabla del SII</a:t>
            </a:r>
            <a:endParaRPr/>
          </a:p>
        </p:txBody>
      </p:sp>
      <p:sp>
        <p:nvSpPr>
          <p:cNvPr id="199" name="Google Shape;199;p41"/>
          <p:cNvSpPr/>
          <p:nvPr/>
        </p:nvSpPr>
        <p:spPr>
          <a:xfrm>
            <a:off x="6295116" y="5321299"/>
            <a:ext cx="2671084" cy="1181101"/>
          </a:xfrm>
          <a:prstGeom prst="roundRect">
            <a:avLst>
              <a:gd fmla="val 16667" name="adj"/>
            </a:avLst>
          </a:prstGeom>
          <a:solidFill>
            <a:srgbClr val="ED6B00">
              <a:alpha val="5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0" name="Google Shape;200;p41"/>
          <p:cNvSpPr/>
          <p:nvPr/>
        </p:nvSpPr>
        <p:spPr>
          <a:xfrm>
            <a:off x="6405563" y="5401084"/>
            <a:ext cx="2670210" cy="125931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Calibri"/>
                <a:ea typeface="Calibri"/>
                <a:cs typeface="Calibri"/>
                <a:sym typeface="Calibri"/>
              </a:rPr>
              <a:t>Estos en conjunto tiene  tope, el 15% de la remuneración, con salvedad de : </a:t>
            </a:r>
            <a:r>
              <a:rPr b="1" i="0" lang="en-US" sz="1400" u="none" cap="none" strike="noStrike">
                <a:solidFill>
                  <a:schemeClr val="dk1"/>
                </a:solidFill>
                <a:latin typeface="Calibri"/>
                <a:ea typeface="Calibri"/>
                <a:cs typeface="Calibri"/>
                <a:sym typeface="Calibri"/>
              </a:rPr>
              <a:t>CCAF</a:t>
            </a: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Anticipos</a:t>
            </a: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Ret. Judicial</a:t>
            </a: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dk1"/>
                </a:solidFill>
                <a:latin typeface="Calibri"/>
                <a:ea typeface="Calibri"/>
                <a:cs typeface="Calibri"/>
                <a:sym typeface="Calibri"/>
              </a:rPr>
              <a:t>Adicional isapre </a:t>
            </a:r>
            <a:r>
              <a:rPr b="0" i="1" lang="en-US" sz="1200" u="none" cap="none" strike="noStrike">
                <a:solidFill>
                  <a:schemeClr val="dk1"/>
                </a:solidFill>
                <a:latin typeface="Calibri"/>
                <a:ea typeface="Calibri"/>
                <a:cs typeface="Calibri"/>
                <a:sym typeface="Calibri"/>
              </a:rPr>
              <a:t>(sobre el 7% del tope previsional)</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01" name="Google Shape;201;p41"/>
          <p:cNvSpPr/>
          <p:nvPr/>
        </p:nvSpPr>
        <p:spPr>
          <a:xfrm>
            <a:off x="5549900" y="3225800"/>
            <a:ext cx="647700" cy="469900"/>
          </a:xfrm>
          <a:prstGeom prst="rightArrow">
            <a:avLst>
              <a:gd fmla="val 50000" name="adj1"/>
              <a:gd fmla="val 50000" name="adj2"/>
            </a:avLst>
          </a:prstGeom>
          <a:noFill/>
          <a:ln cap="flat" cmpd="sng" w="9525">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2" name="Google Shape;202;p41"/>
          <p:cNvSpPr/>
          <p:nvPr/>
        </p:nvSpPr>
        <p:spPr>
          <a:xfrm>
            <a:off x="5549900" y="4508500"/>
            <a:ext cx="647700" cy="469900"/>
          </a:xfrm>
          <a:prstGeom prst="rightArrow">
            <a:avLst>
              <a:gd fmla="val 50000" name="adj1"/>
              <a:gd fmla="val 50000" name="adj2"/>
            </a:avLst>
          </a:prstGeom>
          <a:noFill/>
          <a:ln cap="flat" cmpd="sng" w="9525">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3" name="Google Shape;203;p41"/>
          <p:cNvSpPr/>
          <p:nvPr/>
        </p:nvSpPr>
        <p:spPr>
          <a:xfrm>
            <a:off x="5549900" y="5651500"/>
            <a:ext cx="647700" cy="469900"/>
          </a:xfrm>
          <a:prstGeom prst="rightArrow">
            <a:avLst>
              <a:gd fmla="val 50000" name="adj1"/>
              <a:gd fmla="val 50000" name="adj2"/>
            </a:avLst>
          </a:prstGeom>
          <a:noFill/>
          <a:ln cap="flat" cmpd="sng" w="9525">
            <a:solidFill>
              <a:srgbClr val="A935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2"/>
          <p:cNvSpPr/>
          <p:nvPr/>
        </p:nvSpPr>
        <p:spPr>
          <a:xfrm>
            <a:off x="447675" y="2108200"/>
            <a:ext cx="8035925" cy="46736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9" name="Google Shape;209;p42"/>
          <p:cNvSpPr/>
          <p:nvPr/>
        </p:nvSpPr>
        <p:spPr>
          <a:xfrm>
            <a:off x="334961" y="1086406"/>
            <a:ext cx="9334501" cy="90306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900" u="none" cap="none" strike="noStrike">
                <a:solidFill>
                  <a:srgbClr val="ED6B00"/>
                </a:solidFill>
                <a:latin typeface="Calibri"/>
                <a:ea typeface="Calibri"/>
                <a:cs typeface="Calibri"/>
                <a:sym typeface="Calibri"/>
              </a:rPr>
              <a:t>DESCUENTOS POR CONCEPTO DE </a:t>
            </a:r>
            <a:br>
              <a:rPr b="1" i="0" lang="en-US" sz="2900" u="none" cap="none" strike="noStrike">
                <a:solidFill>
                  <a:srgbClr val="ED6B00"/>
                </a:solidFill>
                <a:latin typeface="Calibri"/>
                <a:ea typeface="Calibri"/>
                <a:cs typeface="Calibri"/>
                <a:sym typeface="Calibri"/>
              </a:rPr>
            </a:br>
            <a:r>
              <a:rPr b="0" i="0" lang="en-US" sz="2900" u="none" cap="none" strike="noStrike">
                <a:solidFill>
                  <a:srgbClr val="800000"/>
                </a:solidFill>
                <a:latin typeface="Calibri"/>
                <a:ea typeface="Calibri"/>
                <a:cs typeface="Calibri"/>
                <a:sym typeface="Calibri"/>
              </a:rPr>
              <a:t>COTIZACIONES DE SEGURIDAD SOCIAL</a:t>
            </a:r>
            <a:endParaRPr/>
          </a:p>
        </p:txBody>
      </p:sp>
      <p:pic>
        <p:nvPicPr>
          <p:cNvPr id="210" name="Google Shape;210;p42"/>
          <p:cNvPicPr preferRelativeResize="0"/>
          <p:nvPr/>
        </p:nvPicPr>
        <p:blipFill rotWithShape="1">
          <a:blip r:embed="rId3">
            <a:alphaModFix/>
          </a:blip>
          <a:srcRect b="0" l="0" r="0" t="1643"/>
          <a:stretch/>
        </p:blipFill>
        <p:spPr>
          <a:xfrm>
            <a:off x="5687135" y="2285999"/>
            <a:ext cx="2202557" cy="2133601"/>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p:spPr>
      </p:pic>
      <p:sp>
        <p:nvSpPr>
          <p:cNvPr id="211" name="Google Shape;211;p42"/>
          <p:cNvSpPr txBox="1"/>
          <p:nvPr/>
        </p:nvSpPr>
        <p:spPr>
          <a:xfrm>
            <a:off x="787400" y="2295526"/>
            <a:ext cx="10858500" cy="7925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grpSp>
        <p:nvGrpSpPr>
          <p:cNvPr id="212" name="Google Shape;212;p42"/>
          <p:cNvGrpSpPr/>
          <p:nvPr/>
        </p:nvGrpSpPr>
        <p:grpSpPr>
          <a:xfrm>
            <a:off x="752475" y="2350285"/>
            <a:ext cx="3844925" cy="1036694"/>
            <a:chOff x="5387975" y="2426485"/>
            <a:chExt cx="3844925" cy="1036694"/>
          </a:xfrm>
        </p:grpSpPr>
        <p:sp>
          <p:nvSpPr>
            <p:cNvPr id="213" name="Google Shape;213;p42"/>
            <p:cNvSpPr/>
            <p:nvPr/>
          </p:nvSpPr>
          <p:spPr>
            <a:xfrm>
              <a:off x="5387975" y="2451206"/>
              <a:ext cx="1990725" cy="936371"/>
            </a:xfrm>
            <a:prstGeom prst="homePlate">
              <a:avLst>
                <a:gd fmla="val 50000"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Descuentos previsionales</a:t>
              </a:r>
              <a:endParaRPr/>
            </a:p>
          </p:txBody>
        </p:sp>
        <p:sp>
          <p:nvSpPr>
            <p:cNvPr id="214" name="Google Shape;214;p42"/>
            <p:cNvSpPr/>
            <p:nvPr/>
          </p:nvSpPr>
          <p:spPr>
            <a:xfrm>
              <a:off x="7535863" y="2426485"/>
              <a:ext cx="1697037" cy="1036694"/>
            </a:xfrm>
            <a:prstGeom prst="rect">
              <a:avLst/>
            </a:prstGeom>
            <a:noFill/>
            <a:ln>
              <a:noFill/>
            </a:ln>
          </p:spPr>
          <p:txBody>
            <a:bodyPr anchorCtr="0" anchor="t" bIns="45700" lIns="91425" spcFirstLastPara="1" rIns="91425" wrap="square" tIns="45700">
              <a:spAutoFit/>
            </a:bodyPr>
            <a:lstStyle/>
            <a:p>
              <a:pPr indent="-140400" lvl="0" marL="140400" marR="0" rtl="0" algn="l">
                <a:lnSpc>
                  <a:spcPct val="110000"/>
                </a:lnSpc>
                <a:spcBef>
                  <a:spcPts val="0"/>
                </a:spcBef>
                <a:spcAft>
                  <a:spcPts val="0"/>
                </a:spcAft>
                <a:buClr>
                  <a:srgbClr val="000000"/>
                </a:buClr>
                <a:buSzPts val="1470"/>
                <a:buFont typeface="Arial"/>
                <a:buChar char="•"/>
              </a:pPr>
              <a:r>
                <a:rPr b="1" i="0" lang="en-US" sz="1400" u="none" cap="none" strike="noStrike">
                  <a:solidFill>
                    <a:srgbClr val="800000"/>
                  </a:solidFill>
                  <a:latin typeface="Arial"/>
                  <a:ea typeface="Arial"/>
                  <a:cs typeface="Arial"/>
                  <a:sym typeface="Arial"/>
                </a:rPr>
                <a:t>AFP</a:t>
              </a:r>
              <a:endParaRPr/>
            </a:p>
            <a:p>
              <a:pPr indent="-140400" lvl="0" marL="140400" marR="0" rtl="0" algn="l">
                <a:lnSpc>
                  <a:spcPct val="110000"/>
                </a:lnSpc>
                <a:spcBef>
                  <a:spcPts val="0"/>
                </a:spcBef>
                <a:spcAft>
                  <a:spcPts val="0"/>
                </a:spcAft>
                <a:buClr>
                  <a:srgbClr val="000000"/>
                </a:buClr>
                <a:buSzPts val="1470"/>
                <a:buFont typeface="Arial"/>
                <a:buChar char="•"/>
              </a:pPr>
              <a:r>
                <a:rPr b="1" i="0" lang="en-US" sz="1400" u="none" cap="none" strike="noStrike">
                  <a:solidFill>
                    <a:srgbClr val="800000"/>
                  </a:solidFill>
                  <a:latin typeface="Arial"/>
                  <a:ea typeface="Arial"/>
                  <a:cs typeface="Arial"/>
                  <a:sym typeface="Arial"/>
                </a:rPr>
                <a:t>Fonasa-Isapre</a:t>
              </a:r>
              <a:endParaRPr/>
            </a:p>
            <a:p>
              <a:pPr indent="-140400" lvl="0" marL="140400" marR="0" rtl="0" algn="l">
                <a:lnSpc>
                  <a:spcPct val="110000"/>
                </a:lnSpc>
                <a:spcBef>
                  <a:spcPts val="0"/>
                </a:spcBef>
                <a:spcAft>
                  <a:spcPts val="0"/>
                </a:spcAft>
                <a:buClr>
                  <a:srgbClr val="000000"/>
                </a:buClr>
                <a:buSzPts val="1470"/>
                <a:buFont typeface="Arial"/>
                <a:buChar char="•"/>
              </a:pPr>
              <a:r>
                <a:rPr b="1" i="0" lang="en-US" sz="1400" u="none" cap="none" strike="noStrike">
                  <a:solidFill>
                    <a:srgbClr val="800000"/>
                  </a:solidFill>
                  <a:latin typeface="Arial"/>
                  <a:ea typeface="Arial"/>
                  <a:cs typeface="Arial"/>
                  <a:sym typeface="Arial"/>
                </a:rPr>
                <a:t>Seg. Cesantía</a:t>
              </a:r>
              <a:endParaRPr/>
            </a:p>
            <a:p>
              <a:pPr indent="-140400" lvl="0" marL="140400" marR="0" rtl="0" algn="l">
                <a:lnSpc>
                  <a:spcPct val="110000"/>
                </a:lnSpc>
                <a:spcBef>
                  <a:spcPts val="0"/>
                </a:spcBef>
                <a:spcAft>
                  <a:spcPts val="0"/>
                </a:spcAft>
                <a:buClr>
                  <a:srgbClr val="000000"/>
                </a:buClr>
                <a:buSzPts val="1470"/>
                <a:buFont typeface="Arial"/>
                <a:buChar char="•"/>
              </a:pPr>
              <a:r>
                <a:rPr b="1" i="0" lang="en-US" sz="1400" u="none" cap="none" strike="noStrike">
                  <a:solidFill>
                    <a:srgbClr val="800000"/>
                  </a:solidFill>
                  <a:latin typeface="Arial"/>
                  <a:ea typeface="Arial"/>
                  <a:cs typeface="Arial"/>
                  <a:sym typeface="Arial"/>
                </a:rPr>
                <a:t>APV</a:t>
              </a:r>
              <a:endParaRPr/>
            </a:p>
          </p:txBody>
        </p:sp>
      </p:grpSp>
      <p:sp>
        <p:nvSpPr>
          <p:cNvPr id="215" name="Google Shape;215;p42"/>
          <p:cNvSpPr txBox="1"/>
          <p:nvPr/>
        </p:nvSpPr>
        <p:spPr>
          <a:xfrm>
            <a:off x="701675" y="4349098"/>
            <a:ext cx="7680325" cy="234679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br>
              <a:rPr b="0" i="0" lang="en-US" sz="1500" u="none" cap="none" strike="noStrike">
                <a:solidFill>
                  <a:schemeClr val="dk1"/>
                </a:solidFill>
                <a:latin typeface="Calibri"/>
                <a:ea typeface="Calibri"/>
                <a:cs typeface="Calibri"/>
                <a:sym typeface="Calibri"/>
              </a:rPr>
            </a:br>
            <a:r>
              <a:rPr b="0" i="1" lang="en-US" sz="1500" u="none" cap="none" strike="noStrike">
                <a:solidFill>
                  <a:schemeClr val="dk1"/>
                </a:solidFill>
                <a:latin typeface="Calibri"/>
                <a:ea typeface="Calibri"/>
                <a:cs typeface="Calibri"/>
                <a:sym typeface="Calibri"/>
              </a:rPr>
              <a:t>“La protección que la sociedad proporciona a sus miembros, mediante una serie de medidas públicas contra las privaciones económicas y sociales que, de no ser así, ocasionarían la desaparición o una fuerte reducción de los ingresos por causa de enfermedad laboral, desempleo, invalidez, vejez y muerte; también la protección en forma de asistencia médica y de ayuda a las familias con hijos”.</a:t>
            </a:r>
            <a:endParaRPr b="0" i="1" sz="15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rPr b="0" i="0" lang="en-US" sz="1500" u="none" cap="none" strike="noStrike">
                <a:solidFill>
                  <a:schemeClr val="dk1"/>
                </a:solidFill>
                <a:latin typeface="Calibri"/>
                <a:ea typeface="Calibri"/>
                <a:cs typeface="Calibri"/>
                <a:sym typeface="Calibri"/>
              </a:rPr>
              <a:t>Sus objetivos son velar por las personas que se encuentran imposibilitadas temporal o permanentemente de obtener un ingreso, o que deben asumir responsabilidades financieras excepcionales, puedan seguir satisfaciendo sus necesidades.</a:t>
            </a:r>
            <a:endParaRPr/>
          </a:p>
          <a:p>
            <a:pPr indent="0" lvl="0" marL="0" marR="0" rtl="0" algn="l">
              <a:lnSpc>
                <a:spcPct val="100000"/>
              </a:lnSpc>
              <a:spcBef>
                <a:spcPts val="600"/>
              </a:spcBef>
              <a:spcAft>
                <a:spcPts val="0"/>
              </a:spcAft>
              <a:buNone/>
            </a:pPr>
            <a:r>
              <a:rPr b="0" i="0" lang="en-US" sz="1500" u="none" cap="none" strike="noStrike">
                <a:solidFill>
                  <a:schemeClr val="dk1"/>
                </a:solidFill>
                <a:latin typeface="Calibri"/>
                <a:ea typeface="Calibri"/>
                <a:cs typeface="Calibri"/>
                <a:sym typeface="Calibri"/>
              </a:rPr>
              <a:t>Para esto se le proporcionan recursos financieros o determinados bienes o servicios.</a:t>
            </a:r>
            <a:endParaRPr b="0" i="0" sz="1500" u="none" cap="none" strike="noStrike">
              <a:solidFill>
                <a:schemeClr val="dk1"/>
              </a:solidFill>
              <a:latin typeface="Calibri"/>
              <a:ea typeface="Calibri"/>
              <a:cs typeface="Calibri"/>
              <a:sym typeface="Calibri"/>
            </a:endParaRPr>
          </a:p>
        </p:txBody>
      </p:sp>
      <p:sp>
        <p:nvSpPr>
          <p:cNvPr id="216" name="Google Shape;216;p42"/>
          <p:cNvSpPr/>
          <p:nvPr/>
        </p:nvSpPr>
        <p:spPr>
          <a:xfrm>
            <a:off x="754063" y="3763418"/>
            <a:ext cx="4857750" cy="76944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600" u="none" cap="none" strike="noStrike">
                <a:solidFill>
                  <a:srgbClr val="800000"/>
                </a:solidFill>
                <a:latin typeface="Calibri"/>
                <a:ea typeface="Calibri"/>
                <a:cs typeface="Calibri"/>
                <a:sym typeface="Calibri"/>
              </a:rPr>
              <a:t>Concepto de Seguridad Social</a:t>
            </a:r>
            <a:endParaRPr b="0" i="0" sz="1600" u="none" cap="none" strike="noStrike">
              <a:solidFill>
                <a:srgbClr val="800000"/>
              </a:solidFill>
              <a:latin typeface="Calibri"/>
              <a:ea typeface="Calibri"/>
              <a:cs typeface="Calibri"/>
              <a:sym typeface="Calibri"/>
            </a:endParaRPr>
          </a:p>
          <a:p>
            <a:pPr indent="0" lvl="0" marL="0" marR="0" rtl="0" algn="l">
              <a:lnSpc>
                <a:spcPct val="90000"/>
              </a:lnSpc>
              <a:spcBef>
                <a:spcPts val="500"/>
              </a:spcBef>
              <a:spcAft>
                <a:spcPts val="0"/>
              </a:spcAft>
              <a:buNone/>
            </a:pPr>
            <a:r>
              <a:rPr b="1" i="0" lang="en-US" sz="1400" u="none" cap="none" strike="noStrike">
                <a:solidFill>
                  <a:srgbClr val="000000"/>
                </a:solidFill>
                <a:latin typeface="Calibri"/>
                <a:ea typeface="Calibri"/>
                <a:cs typeface="Calibri"/>
                <a:sym typeface="Calibri"/>
              </a:rPr>
              <a:t>La Organización Internacional del Trabajo (OIT) </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define la seguridad social como: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