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77" r:id="rId3"/>
    <p:sldId id="292" r:id="rId4"/>
    <p:sldId id="258" r:id="rId5"/>
    <p:sldId id="291" r:id="rId6"/>
    <p:sldId id="260" r:id="rId7"/>
    <p:sldId id="261" r:id="rId8"/>
    <p:sldId id="282" r:id="rId9"/>
    <p:sldId id="283" r:id="rId10"/>
    <p:sldId id="284" r:id="rId11"/>
    <p:sldId id="285" r:id="rId12"/>
    <p:sldId id="273" r:id="rId13"/>
    <p:sldId id="280" r:id="rId14"/>
    <p:sldId id="289" r:id="rId15"/>
    <p:sldId id="274" r:id="rId16"/>
    <p:sldId id="290" r:id="rId17"/>
  </p:sldIdLst>
  <p:sldSz cx="9720263" cy="7559675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061">
          <p15:clr>
            <a:srgbClr val="A4A3A4"/>
          </p15:clr>
        </p15:guide>
        <p15:guide id="3" orient="horz">
          <p15:clr>
            <a:srgbClr val="A4A3A4"/>
          </p15:clr>
        </p15:guide>
        <p15:guide id="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9" roundtripDataSignature="AMtx7miY5pWMYHGHDWxF7ajhTTfqhk8aXA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dison Ahumada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93501"/>
    <a:srgbClr val="ED6B00"/>
    <a:srgbClr val="F7E3D1"/>
    <a:srgbClr val="FFB375"/>
    <a:srgbClr val="F9EBDE"/>
    <a:srgbClr val="EEEEEE"/>
    <a:srgbClr val="E4AF81"/>
    <a:srgbClr val="F3E5D8"/>
    <a:srgbClr val="F2E4D7"/>
    <a:srgbClr val="F5E7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72" autoAdjust="0"/>
    <p:restoredTop sz="98138" autoAdjust="0"/>
  </p:normalViewPr>
  <p:slideViewPr>
    <p:cSldViewPr snapToGrid="0">
      <p:cViewPr varScale="1">
        <p:scale>
          <a:sx n="102" d="100"/>
          <a:sy n="102" d="100"/>
        </p:scale>
        <p:origin x="1524" y="72"/>
      </p:cViewPr>
      <p:guideLst>
        <p:guide orient="horz" pos="2381"/>
        <p:guide pos="3061"/>
        <p:guide orient="horz"/>
        <p:guide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4" d="100"/>
          <a:sy n="94" d="100"/>
        </p:scale>
        <p:origin x="3606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24953" y="685800"/>
            <a:ext cx="44088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286828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382916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6" name="Google Shape;386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83335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" name="Google Shape;398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038700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431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0" name="Google Shape;9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3749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7" name="Google Shape;147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29888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25550" y="685800"/>
            <a:ext cx="440848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399385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"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Imagen 2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sp>
        <p:nvSpPr>
          <p:cNvPr id="19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" name="Google Shape;12;p23"/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>
            <a:off x="8527725" y="6464000"/>
            <a:ext cx="747675" cy="680475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23"/>
          <p:cNvSpPr/>
          <p:nvPr/>
        </p:nvSpPr>
        <p:spPr>
          <a:xfrm>
            <a:off x="436350" y="6464001"/>
            <a:ext cx="7891862" cy="680474"/>
          </a:xfrm>
          <a:prstGeom prst="roundRect">
            <a:avLst>
              <a:gd name="adj" fmla="val 19335"/>
            </a:avLst>
          </a:prstGeom>
          <a:solidFill>
            <a:srgbClr val="FFB37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 baseline="-25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6462797"/>
            <a:ext cx="690482" cy="68047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;p23"/>
          <p:cNvSpPr/>
          <p:nvPr userDrawn="1"/>
        </p:nvSpPr>
        <p:spPr>
          <a:xfrm>
            <a:off x="242856" y="1756550"/>
            <a:ext cx="9346500" cy="5675922"/>
          </a:xfrm>
          <a:prstGeom prst="round1Rect">
            <a:avLst>
              <a:gd name="adj" fmla="val 15350"/>
            </a:avLst>
          </a:prstGeom>
          <a:solidFill>
            <a:srgbClr val="EEEEE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441" y="418596"/>
            <a:ext cx="2897433" cy="680400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1222172"/>
            <a:ext cx="1080000" cy="241875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2365" y="418596"/>
            <a:ext cx="1080000" cy="6647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5"/>
          <p:cNvSpPr/>
          <p:nvPr/>
        </p:nvSpPr>
        <p:spPr>
          <a:xfrm rot="10800000" flipH="1">
            <a:off x="180975" y="832250"/>
            <a:ext cx="9358200" cy="1236900"/>
          </a:xfrm>
          <a:prstGeom prst="round1Rect">
            <a:avLst>
              <a:gd name="adj" fmla="val 50000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Google Shape;21;p25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" name="Google Shape;22;p25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" name="Google Shape;23;p25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</a:t>
            </a:r>
            <a:r>
              <a:rPr lang="en-US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</a:t>
            </a:r>
            <a:r>
              <a:rPr lang="en-US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6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27;p26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" name="Google Shape;28;p26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6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7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" name="Google Shape;32;p27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33;p27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8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Google Shape;36;p28"/>
          <p:cNvSpPr/>
          <p:nvPr/>
        </p:nvSpPr>
        <p:spPr>
          <a:xfrm>
            <a:off x="180900" y="180900"/>
            <a:ext cx="7911000" cy="651000"/>
          </a:xfrm>
          <a:prstGeom prst="round2SameRect">
            <a:avLst>
              <a:gd name="adj1" fmla="val 16667"/>
              <a:gd name="adj2" fmla="val 0"/>
            </a:avLst>
          </a:prstGeom>
          <a:solidFill>
            <a:srgbClr val="ED6B00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8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28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Google Shape;92;p3"/>
          <p:cNvSpPr txBox="1"/>
          <p:nvPr userDrawn="1"/>
        </p:nvSpPr>
        <p:spPr>
          <a:xfrm>
            <a:off x="8443618" y="271143"/>
            <a:ext cx="11667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s-ES_tradnl" sz="12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9|</a:t>
            </a:r>
            <a:r>
              <a:rPr lang="es-ES_tradnl" sz="16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3</a:t>
            </a:r>
            <a:endParaRPr lang="es-ES_tradnl" sz="16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93;p3"/>
          <p:cNvSpPr txBox="1"/>
          <p:nvPr userDrawn="1"/>
        </p:nvSpPr>
        <p:spPr>
          <a:xfrm>
            <a:off x="442650" y="350325"/>
            <a:ext cx="7441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MÓDULO</a:t>
            </a:r>
            <a:r>
              <a:rPr lang="en-US" sz="1400" b="0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Operaciones</a:t>
            </a:r>
            <a:r>
              <a:rPr lang="en-US" sz="1400" b="0" i="0" u="none" strike="noStrike" cap="none" dirty="0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400" b="0" i="0" u="none" strike="noStrike" cap="none" dirty="0" err="1" smtClean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Almacenamiento</a:t>
            </a:r>
            <a:endParaRPr sz="1400" b="0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1_One column text 2">
    <p:bg>
      <p:bgPr>
        <a:solidFill>
          <a:schemeClr val="lt1"/>
        </a:solid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30"/>
          <p:cNvSpPr/>
          <p:nvPr/>
        </p:nvSpPr>
        <p:spPr>
          <a:xfrm rot="10800000" flipH="1">
            <a:off x="181650" y="822025"/>
            <a:ext cx="9356700" cy="6531300"/>
          </a:xfrm>
          <a:prstGeom prst="round1Rect">
            <a:avLst>
              <a:gd name="adj" fmla="val 15350"/>
            </a:avLst>
          </a:pr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0"/>
          <p:cNvSpPr/>
          <p:nvPr/>
        </p:nvSpPr>
        <p:spPr>
          <a:xfrm>
            <a:off x="8091900" y="779400"/>
            <a:ext cx="662100" cy="52500"/>
          </a:xfrm>
          <a:prstGeom prst="rect">
            <a:avLst/>
          </a:prstGeom>
          <a:solidFill>
            <a:srgbClr val="0F69B4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0"/>
          <p:cNvSpPr/>
          <p:nvPr/>
        </p:nvSpPr>
        <p:spPr>
          <a:xfrm>
            <a:off x="8754000" y="779400"/>
            <a:ext cx="785400" cy="52500"/>
          </a:xfrm>
          <a:prstGeom prst="rect">
            <a:avLst/>
          </a:prstGeom>
          <a:solidFill>
            <a:srgbClr val="EB3C46"/>
          </a:solid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Google Shape;31;p6"/>
          <p:cNvSpPr/>
          <p:nvPr userDrawn="1"/>
        </p:nvSpPr>
        <p:spPr>
          <a:xfrm>
            <a:off x="181651" y="180900"/>
            <a:ext cx="7909200" cy="651000"/>
          </a:xfrm>
          <a:prstGeom prst="round2SameRect">
            <a:avLst>
              <a:gd name="adj1" fmla="val 16667"/>
              <a:gd name="adj2" fmla="val 0"/>
            </a:avLst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97;p3"/>
          <p:cNvSpPr txBox="1"/>
          <p:nvPr userDrawn="1"/>
        </p:nvSpPr>
        <p:spPr>
          <a:xfrm>
            <a:off x="375975" y="6881800"/>
            <a:ext cx="6786600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8D837FA-7D10-4FEB-9DD5-99DA87700FA3}" type="slidenum">
              <a:rPr lang="es-ES" sz="1100" b="0" i="0" u="none" strike="noStrike" cap="none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‹Nº›</a:t>
            </a:fld>
            <a:r>
              <a:rPr lang="es-ES" sz="1100" b="0" i="0" u="none" strike="noStrike" cap="none" baseline="0" dirty="0" smtClean="0">
                <a:solidFill>
                  <a:srgbClr val="741B47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ADMINISTRACIÓN LOGÍSTICA </a:t>
            </a: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| 4°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0" r:id="rId7"/>
  </p:sldLayoutIdLst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12.svg"/><Relationship Id="rId3" Type="http://schemas.openxmlformats.org/officeDocument/2006/relationships/image" Target="../media/image24.png"/><Relationship Id="rId7" Type="http://schemas.openxmlformats.org/officeDocument/2006/relationships/image" Target="../media/image6.sv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28.png"/><Relationship Id="rId4" Type="http://schemas.openxmlformats.org/officeDocument/2006/relationships/image" Target="../media/image25.png"/><Relationship Id="rId9" Type="http://schemas.openxmlformats.org/officeDocument/2006/relationships/image" Target="../media/image8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jpe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"/>
          <p:cNvSpPr txBox="1"/>
          <p:nvPr/>
        </p:nvSpPr>
        <p:spPr>
          <a:xfrm>
            <a:off x="1176619" y="6648293"/>
            <a:ext cx="7012134" cy="311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1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documentos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utilizarán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inclusiva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términos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: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docente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el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compañero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u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otras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palabras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equivalentes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sus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respectivos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plurales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con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ellas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referencia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tanto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hombres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100" b="0" i="0" u="none" strike="noStrike" cap="none" dirty="0" err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mujeres</a:t>
            </a:r>
            <a:r>
              <a:rPr lang="en-US" sz="1100" b="0" i="0" u="none" strike="noStrike" cap="none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6" name="Google Shape;76;p1"/>
          <p:cNvSpPr txBox="1"/>
          <p:nvPr/>
        </p:nvSpPr>
        <p:spPr>
          <a:xfrm>
            <a:off x="374950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MÓDULO 1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" name="Imagen 1" descr="portad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9989" y="2988218"/>
            <a:ext cx="4900284" cy="3431129"/>
          </a:xfrm>
          <a:prstGeom prst="rect">
            <a:avLst/>
          </a:prstGeom>
        </p:spPr>
      </p:pic>
      <p:sp>
        <p:nvSpPr>
          <p:cNvPr id="14" name="Google Shape;61;p13"/>
          <p:cNvSpPr txBox="1">
            <a:spLocks/>
          </p:cNvSpPr>
          <p:nvPr/>
        </p:nvSpPr>
        <p:spPr>
          <a:xfrm>
            <a:off x="365424" y="2162898"/>
            <a:ext cx="4749501" cy="13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90000"/>
              </a:lnSpc>
              <a:buClr>
                <a:schemeClr val="dk1"/>
              </a:buClr>
              <a:buSzPts val="1100"/>
            </a:pPr>
            <a:r>
              <a:rPr lang="es-ES_tradnl" sz="3600" b="1" dirty="0">
                <a:solidFill>
                  <a:srgbClr val="ED6B00"/>
                </a:solidFill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OPERACIONES DE ALMACENAMIENTO</a:t>
            </a:r>
            <a:endParaRPr lang="x-none" sz="3600" b="1" dirty="0">
              <a:solidFill>
                <a:srgbClr val="ED6B00"/>
              </a:solidFill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7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LOGÍSTICA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NIVEL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4° </a:t>
            </a:r>
            <a:r>
              <a:rPr lang="en-US" sz="1200" b="0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605549"/>
            <a:ext cx="7732366" cy="3743980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31782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Corresponde realizar los Ajustes de Inventario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 de Entrada: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 sobran unidades (hay más físicas que las indicadas en el sistema), se realiza este ajuste para igualar lo que indica el sistema con la realidad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b="1" dirty="0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Ajuste de Salida: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 faltan unidades (se contaron menos que las que señala el sistema), se realiza este ajuste para que el sistema refleje la realidad.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Como este ajuste significa agregar y sacar unidades sin un documento de respaldo, no cualquiera puede estar autorizado a realizar Ajustes.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SI NO HAY TIEMPO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PARA MÁS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5353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986032" y="2605548"/>
            <a:ext cx="7612282" cy="3400360"/>
          </a:xfrm>
          <a:prstGeom prst="roundRect">
            <a:avLst>
              <a:gd name="adj" fmla="val 6346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28335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tiene que ver cuál o cuáles son las causas que explican la mayor cantidad de diferencias.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 continuación se deben buscar posibles soluciones para corregir dichos problemas.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Esto debería tener como consecuencia que en las próximas Tomas de Inventario, las diferencias sean menores (si las correcciones surtieron efecto).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UNA VEZ REALIZADA LA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INVESTIGACIÓN DE DIFERENCIAS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734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8"/>
          <p:cNvGrpSpPr/>
          <p:nvPr/>
        </p:nvGrpSpPr>
        <p:grpSpPr>
          <a:xfrm>
            <a:off x="2035277" y="2911885"/>
            <a:ext cx="6999671" cy="2696553"/>
            <a:chOff x="4461133" y="3098700"/>
            <a:chExt cx="4657800" cy="1525000"/>
          </a:xfrm>
        </p:grpSpPr>
        <p:sp>
          <p:nvSpPr>
            <p:cNvPr id="390" name="Google Shape;390;p18"/>
            <p:cNvSpPr/>
            <p:nvPr/>
          </p:nvSpPr>
          <p:spPr>
            <a:xfrm>
              <a:off x="4461133" y="3098700"/>
              <a:ext cx="4657800" cy="1525000"/>
            </a:xfrm>
            <a:prstGeom prst="roundRect">
              <a:avLst>
                <a:gd name="adj" fmla="val 16667"/>
              </a:avLst>
            </a:prstGeom>
            <a:solidFill>
              <a:schemeClr val="lt1"/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r>
                <a:rPr lang="en-US"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    </a:t>
              </a: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18"/>
            <p:cNvSpPr txBox="1"/>
            <p:nvPr/>
          </p:nvSpPr>
          <p:spPr>
            <a:xfrm>
              <a:off x="5331311" y="3625505"/>
              <a:ext cx="3434912" cy="2087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lvl="0">
                <a:lnSpc>
                  <a:spcPct val="115000"/>
                </a:lnSpc>
              </a:pPr>
              <a:r>
                <a:rPr lang="es-ES_tradnl" sz="2000" dirty="0" smtClean="0">
                  <a:solidFill>
                    <a:srgbClr val="A93501"/>
                  </a:solidFill>
                  <a:latin typeface="Calibri"/>
                  <a:ea typeface="Calibri"/>
                  <a:cs typeface="Calibri"/>
                  <a:sym typeface="Calibri"/>
                </a:rPr>
                <a:t>SEGUIMIENTO </a:t>
              </a:r>
              <a:r>
                <a:rPr lang="es-ES_tradnl" sz="2000" b="1" dirty="0" smtClean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DE PRODUCTOS</a:t>
              </a:r>
              <a:endParaRPr sz="16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Ahora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realizaremos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una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actividad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resume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todo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lo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que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hemos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1600" b="0" i="0" u="none" strike="noStrike" cap="none" dirty="0" err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visto</a:t>
              </a:r>
              <a:r>
                <a:rPr lang="en-US" sz="1600" b="0" i="0" u="none" strike="noStrike" cap="none" dirty="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! 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¡</a:t>
              </a:r>
              <a:r>
                <a:rPr lang="en-US" sz="1600" b="1" i="0" u="none" strike="noStrike" cap="none" dirty="0" err="1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Atentos</a:t>
              </a:r>
              <a:r>
                <a:rPr lang="en-US" sz="1600" b="1" i="0" u="none" strike="noStrike" cap="none" dirty="0">
                  <a:solidFill>
                    <a:srgbClr val="ED6B00"/>
                  </a:solidFill>
                  <a:latin typeface="Calibri"/>
                  <a:ea typeface="Calibri"/>
                  <a:cs typeface="Calibri"/>
                  <a:sym typeface="Calibri"/>
                </a:rPr>
                <a:t>!</a:t>
              </a:r>
              <a:endParaRPr sz="16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¿CUÁNTO APRENDIMOS?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" name="Google Shape;159;p5"/>
          <p:cNvSpPr txBox="1"/>
          <p:nvPr/>
        </p:nvSpPr>
        <p:spPr>
          <a:xfrm>
            <a:off x="366450" y="1229932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latin typeface="Calibri"/>
                <a:cs typeface="Calibri"/>
                <a:sym typeface="Calibri"/>
              </a:rPr>
              <a:t>REVISEMOS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68;p5"/>
          <p:cNvSpPr txBox="1"/>
          <p:nvPr/>
        </p:nvSpPr>
        <p:spPr>
          <a:xfrm>
            <a:off x="420150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942" y="2715213"/>
            <a:ext cx="2812026" cy="318257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8123" y="5063613"/>
            <a:ext cx="1705019" cy="1272246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4444" y="5389023"/>
            <a:ext cx="1651873" cy="88451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¡AHORA REVISEMOS </a:t>
            </a:r>
            <a:r>
              <a:rPr lang="pt-BR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CUÁNTO APRENDIMOS!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73;p6"/>
          <p:cNvSpPr/>
          <p:nvPr/>
        </p:nvSpPr>
        <p:spPr>
          <a:xfrm>
            <a:off x="865948" y="2028335"/>
            <a:ext cx="7732366" cy="4011661"/>
          </a:xfrm>
          <a:prstGeom prst="roundRect">
            <a:avLst>
              <a:gd name="adj" fmla="val 7159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174;p6"/>
          <p:cNvSpPr txBox="1"/>
          <p:nvPr/>
        </p:nvSpPr>
        <p:spPr>
          <a:xfrm>
            <a:off x="1255625" y="2290561"/>
            <a:ext cx="696415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Si hay muchas diferencias de inventario, ¿cómo definirías qué productos investigar primero?</a:t>
            </a:r>
          </a:p>
          <a:p>
            <a:endParaRPr lang="es-ES_tradnl" sz="16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b="1" dirty="0">
                <a:latin typeface="Calibri" panose="020F0502020204030204" pitchFamily="34" charset="0"/>
                <a:cs typeface="Calibri" panose="020F0502020204030204" pitchFamily="34" charset="0"/>
              </a:rPr>
              <a:t>Respuesta:</a:t>
            </a: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Un criterio es privilegiar los productos cuyas diferencias en dinero son más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significativas.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Otro es dar prioridad a los productos con diferencias en unidades más 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grandes.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También se puede chequear aquellas diferencias que a simple vista tengan explicación (ejemplo: sobran unidades de un color y faltan de otro, anulándose entre ambos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Finalmente la organización puede tener interés en algunos productos (porque la ley lo exige, por ejemplo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1791313"/>
            <a:ext cx="500374" cy="477100"/>
          </a:xfrm>
          <a:prstGeom prst="rect">
            <a:avLst/>
          </a:prstGeom>
        </p:spPr>
      </p:pic>
      <p:sp>
        <p:nvSpPr>
          <p:cNvPr id="3" name="Rectángulo redondeado 2"/>
          <p:cNvSpPr/>
          <p:nvPr/>
        </p:nvSpPr>
        <p:spPr>
          <a:xfrm>
            <a:off x="1084116" y="3143896"/>
            <a:ext cx="7232603" cy="2632819"/>
          </a:xfrm>
          <a:prstGeom prst="roundRect">
            <a:avLst>
              <a:gd name="adj" fmla="val 10196"/>
            </a:avLst>
          </a:prstGeom>
          <a:noFill/>
          <a:ln w="12700" cmpd="sng">
            <a:solidFill>
              <a:srgbClr val="8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72809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20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ACTIVIDAD PRÁCTICA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Google Shape;440;p20"/>
          <p:cNvSpPr/>
          <p:nvPr/>
        </p:nvSpPr>
        <p:spPr>
          <a:xfrm>
            <a:off x="375975" y="2370247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2" name="Google Shape;442;p20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20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¡PRACTIQUEMOS!</a:t>
            </a: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5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REVISIÓN DE SEGUIMIENTO </a:t>
            </a:r>
            <a:r>
              <a:rPr lang="pt-BR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PRODUCTOS</a:t>
            </a: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Ahora realizaremos una actividad práctica. Utiliza el </a:t>
            </a:r>
            <a:r>
              <a:rPr lang="es-ES_tradnl" sz="1600">
                <a:latin typeface="Calibri" panose="020F0502020204030204" pitchFamily="34" charset="0"/>
                <a:cs typeface="Calibri" panose="020F0502020204030204" pitchFamily="34" charset="0"/>
              </a:rPr>
              <a:t>archivo </a:t>
            </a:r>
            <a:r>
              <a:rPr lang="es-ES_tradnl" sz="1600" b="1">
                <a:solidFill>
                  <a:srgbClr val="FF66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“Actividad Práctica 9”</a:t>
            </a:r>
            <a:r>
              <a:rPr lang="es-ES_tradnl" sz="160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y sigue las instrucciones señaladas.</a:t>
            </a:r>
          </a:p>
        </p:txBody>
      </p:sp>
      <p:sp>
        <p:nvSpPr>
          <p:cNvPr id="10" name="Google Shape;168;p5"/>
          <p:cNvSpPr txBox="1"/>
          <p:nvPr/>
        </p:nvSpPr>
        <p:spPr>
          <a:xfrm>
            <a:off x="3670560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6056" y="3978569"/>
            <a:ext cx="6899892" cy="3974395"/>
          </a:xfrm>
          <a:prstGeom prst="rect">
            <a:avLst/>
          </a:prstGeom>
        </p:spPr>
      </p:pic>
      <p:sp>
        <p:nvSpPr>
          <p:cNvPr id="14" name="Google Shape;97;p3"/>
          <p:cNvSpPr txBox="1"/>
          <p:nvPr/>
        </p:nvSpPr>
        <p:spPr>
          <a:xfrm>
            <a:off x="2686559" y="6881800"/>
            <a:ext cx="1639637" cy="34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100" b="0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°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Medio</a:t>
            </a:r>
            <a:r>
              <a:rPr lang="en-US" sz="11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| </a:t>
            </a:r>
            <a:r>
              <a:rPr lang="en-US" sz="11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endParaRPr sz="1100" b="0" i="0" u="none" strike="noStrike" cap="none" dirty="0">
              <a:solidFill>
                <a:srgbClr val="741B47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91381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401;p19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COMENZAR </a:t>
            </a:r>
            <a:r>
              <a:rPr lang="en-US" b="1" dirty="0">
                <a:latin typeface="Calibri"/>
                <a:ea typeface="Calibri"/>
                <a:cs typeface="Calibri"/>
                <a:sym typeface="Calibri"/>
              </a:rPr>
              <a:t>A TRABAJAR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" name="Google Shape;402;p19"/>
          <p:cNvSpPr txBox="1"/>
          <p:nvPr/>
        </p:nvSpPr>
        <p:spPr>
          <a:xfrm>
            <a:off x="375977" y="1392244"/>
            <a:ext cx="7017881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i="0" u="none" strike="noStrike" cap="none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TOMA LAS SIGUIENTES </a:t>
            </a: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PRECAUCIONES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2" name="Grupo 17"/>
          <p:cNvGrpSpPr/>
          <p:nvPr/>
        </p:nvGrpSpPr>
        <p:grpSpPr>
          <a:xfrm>
            <a:off x="-4655" y="4568183"/>
            <a:ext cx="5870763" cy="783005"/>
            <a:chOff x="-4655" y="4354713"/>
            <a:chExt cx="5870763" cy="783005"/>
          </a:xfrm>
        </p:grpSpPr>
        <p:sp>
          <p:nvSpPr>
            <p:cNvPr id="33" name="Google Shape;406;p19"/>
            <p:cNvSpPr txBox="1"/>
            <p:nvPr/>
          </p:nvSpPr>
          <p:spPr>
            <a:xfrm>
              <a:off x="1284454" y="4468470"/>
              <a:ext cx="4581654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Trabajar en equipo,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cuidando la integridad física y emocional de todos y todas.</a:t>
              </a:r>
              <a:endParaRPr sz="1600" b="0" i="0" u="none" strike="noStrike" cap="none" dirty="0">
                <a:solidFill>
                  <a:schemeClr val="lt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34" name="Google Shape;422;p19"/>
            <p:cNvSpPr/>
            <p:nvPr/>
          </p:nvSpPr>
          <p:spPr>
            <a:xfrm rot="5400000">
              <a:off x="171526" y="417853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5" name="Grupo 16"/>
          <p:cNvGrpSpPr/>
          <p:nvPr/>
        </p:nvGrpSpPr>
        <p:grpSpPr>
          <a:xfrm>
            <a:off x="-4655" y="3697448"/>
            <a:ext cx="6661094" cy="783005"/>
            <a:chOff x="-4655" y="3461842"/>
            <a:chExt cx="6661094" cy="783005"/>
          </a:xfrm>
        </p:grpSpPr>
        <p:sp>
          <p:nvSpPr>
            <p:cNvPr id="36" name="Google Shape;414;p19"/>
            <p:cNvSpPr txBox="1"/>
            <p:nvPr/>
          </p:nvSpPr>
          <p:spPr>
            <a:xfrm>
              <a:off x="1284454" y="3556270"/>
              <a:ext cx="5371985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Intentar siempre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dar lo mejor de ti, 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buscando ser eficiente al cumplir los objetivos.</a:t>
              </a:r>
              <a:endParaRPr sz="1600" dirty="0">
                <a:solidFill>
                  <a:srgbClr val="ED6B00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37" name="Google Shape;419;p19"/>
            <p:cNvSpPr/>
            <p:nvPr/>
          </p:nvSpPr>
          <p:spPr>
            <a:xfrm rot="5400000">
              <a:off x="171526" y="3285661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" name="Grupo 14"/>
          <p:cNvGrpSpPr/>
          <p:nvPr/>
        </p:nvGrpSpPr>
        <p:grpSpPr>
          <a:xfrm>
            <a:off x="-4655" y="1955978"/>
            <a:ext cx="9223735" cy="783005"/>
            <a:chOff x="-4655" y="1788831"/>
            <a:chExt cx="9223735" cy="783005"/>
          </a:xfrm>
        </p:grpSpPr>
        <p:sp>
          <p:nvSpPr>
            <p:cNvPr id="40" name="Google Shape;404;p19"/>
            <p:cNvSpPr txBox="1"/>
            <p:nvPr/>
          </p:nvSpPr>
          <p:spPr>
            <a:xfrm>
              <a:off x="1284454" y="2011076"/>
              <a:ext cx="7934626" cy="33851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Usar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EPP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adecuados cuando corresponda.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1" name="Google Shape;412;p19"/>
            <p:cNvSpPr/>
            <p:nvPr/>
          </p:nvSpPr>
          <p:spPr>
            <a:xfrm rot="5400000">
              <a:off x="171526" y="161265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2" name="Grupo 15"/>
          <p:cNvGrpSpPr/>
          <p:nvPr/>
        </p:nvGrpSpPr>
        <p:grpSpPr>
          <a:xfrm>
            <a:off x="-4655" y="2826713"/>
            <a:ext cx="6103238" cy="783005"/>
            <a:chOff x="-4655" y="2568971"/>
            <a:chExt cx="6103238" cy="783005"/>
          </a:xfrm>
        </p:grpSpPr>
        <p:sp>
          <p:nvSpPr>
            <p:cNvPr id="43" name="Google Shape;405;p19"/>
            <p:cNvSpPr txBox="1"/>
            <p:nvPr/>
          </p:nvSpPr>
          <p:spPr>
            <a:xfrm>
              <a:off x="1284454" y="2659480"/>
              <a:ext cx="4814129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lvl="0"/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Utilizar cuidadosamente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equipos, herramientas y artículos de escritorio.</a:t>
              </a:r>
              <a:endParaRPr sz="16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/>
                <a:cs typeface="Calibri" panose="020F0502020204030204" pitchFamily="34" charset="0"/>
                <a:sym typeface="Calibri"/>
              </a:endParaRPr>
            </a:p>
          </p:txBody>
        </p:sp>
        <p:sp>
          <p:nvSpPr>
            <p:cNvPr id="44" name="Google Shape;416;p19"/>
            <p:cNvSpPr/>
            <p:nvPr/>
          </p:nvSpPr>
          <p:spPr>
            <a:xfrm rot="5400000">
              <a:off x="171526" y="2392790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5" name="Grupo 18"/>
          <p:cNvGrpSpPr/>
          <p:nvPr/>
        </p:nvGrpSpPr>
        <p:grpSpPr>
          <a:xfrm>
            <a:off x="-4655" y="5438917"/>
            <a:ext cx="6467449" cy="783005"/>
            <a:chOff x="-4655" y="5100793"/>
            <a:chExt cx="6467449" cy="783005"/>
          </a:xfrm>
        </p:grpSpPr>
        <p:sp>
          <p:nvSpPr>
            <p:cNvPr id="46" name="Google Shape;406;p19"/>
            <p:cNvSpPr txBox="1"/>
            <p:nvPr/>
          </p:nvSpPr>
          <p:spPr>
            <a:xfrm>
              <a:off x="1284454" y="5224717"/>
              <a:ext cx="5178340" cy="584735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fontAlgn="base"/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Al finalizar cada actividad, </a:t>
              </a:r>
              <a:r>
                <a:rPr lang="es-CL" sz="1600" b="1" dirty="0">
                  <a:solidFill>
                    <a:srgbClr val="ED6B0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ordenar y limpiar </a:t>
              </a:r>
              <a:r>
                <a:rPr lang="es-CL" sz="1600" dirty="0">
                  <a:latin typeface="Calibri" panose="020F0502020204030204" pitchFamily="34" charset="0"/>
                  <a:cs typeface="Calibri" panose="020F0502020204030204" pitchFamily="34" charset="0"/>
                </a:rPr>
                <a:t>el área de trabajo, reciclando al máximo los residuos.</a:t>
              </a:r>
            </a:p>
          </p:txBody>
        </p:sp>
        <p:sp>
          <p:nvSpPr>
            <p:cNvPr id="47" name="Google Shape;428;p19"/>
            <p:cNvSpPr/>
            <p:nvPr/>
          </p:nvSpPr>
          <p:spPr>
            <a:xfrm rot="5400000">
              <a:off x="171526" y="4924612"/>
              <a:ext cx="783005" cy="1135367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48" name="Imagen 4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333" y="1565094"/>
            <a:ext cx="3816532" cy="6006178"/>
          </a:xfrm>
          <a:prstGeom prst="rect">
            <a:avLst/>
          </a:prstGeom>
        </p:spPr>
      </p:pic>
      <p:pic>
        <p:nvPicPr>
          <p:cNvPr id="49" name="Gráfico 7">
            <a:extLst>
              <a:ext uri="{FF2B5EF4-FFF2-40B4-BE49-F238E27FC236}">
                <a16:creationId xmlns:a16="http://schemas.microsoft.com/office/drawing/2014/main" xmlns="" id="{E037E07D-16CC-164A-8D99-3F40A1F0F03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346039" y="2952090"/>
            <a:ext cx="522086" cy="522086"/>
          </a:xfrm>
          <a:prstGeom prst="rect">
            <a:avLst/>
          </a:prstGeom>
        </p:spPr>
      </p:pic>
      <p:pic>
        <p:nvPicPr>
          <p:cNvPr id="50" name="Gráfico 22">
            <a:extLst>
              <a:ext uri="{FF2B5EF4-FFF2-40B4-BE49-F238E27FC236}">
                <a16:creationId xmlns:a16="http://schemas.microsoft.com/office/drawing/2014/main" xmlns="" id="{64CD2677-2D0C-B94D-ADC4-3F031D1A651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5941" y="2130681"/>
            <a:ext cx="502282" cy="502282"/>
          </a:xfrm>
          <a:prstGeom prst="rect">
            <a:avLst/>
          </a:prstGeom>
        </p:spPr>
      </p:pic>
      <p:pic>
        <p:nvPicPr>
          <p:cNvPr id="51" name="Gráfico 24">
            <a:extLst>
              <a:ext uri="{FF2B5EF4-FFF2-40B4-BE49-F238E27FC236}">
                <a16:creationId xmlns:a16="http://schemas.microsoft.com/office/drawing/2014/main" xmlns="" id="{3959CE6B-130C-7241-9D75-077AA732547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353358" y="5579402"/>
            <a:ext cx="507448" cy="507448"/>
          </a:xfrm>
          <a:prstGeom prst="rect">
            <a:avLst/>
          </a:prstGeom>
        </p:spPr>
      </p:pic>
      <p:pic>
        <p:nvPicPr>
          <p:cNvPr id="52" name="Gráfico 26">
            <a:extLst>
              <a:ext uri="{FF2B5EF4-FFF2-40B4-BE49-F238E27FC236}">
                <a16:creationId xmlns:a16="http://schemas.microsoft.com/office/drawing/2014/main" xmlns="" id="{F0FF436F-38C0-4143-8844-E4CC93DADE5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363597" y="4705564"/>
            <a:ext cx="486970" cy="486970"/>
          </a:xfrm>
          <a:prstGeom prst="rect">
            <a:avLst/>
          </a:prstGeom>
        </p:spPr>
      </p:pic>
      <p:pic>
        <p:nvPicPr>
          <p:cNvPr id="53" name="Gráfico 28">
            <a:extLst>
              <a:ext uri="{FF2B5EF4-FFF2-40B4-BE49-F238E27FC236}">
                <a16:creationId xmlns:a16="http://schemas.microsoft.com/office/drawing/2014/main" xmlns="" id="{969FBDF0-CAFE-454E-88B0-E7A2F013C99A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365340" y="3862484"/>
            <a:ext cx="483485" cy="48348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 tmFilter="0, 0; .2, .5; .8, .5; 1, 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8" dur="250" autoRev="1" fill="hold"/>
                                        <p:tgtEl>
                                          <p:spTgt spid="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0;p21"/>
          <p:cNvSpPr/>
          <p:nvPr/>
        </p:nvSpPr>
        <p:spPr>
          <a:xfrm>
            <a:off x="431624" y="2372800"/>
            <a:ext cx="8839201" cy="3238192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Google Shape;453;p21"/>
          <p:cNvSpPr/>
          <p:nvPr/>
        </p:nvSpPr>
        <p:spPr>
          <a:xfrm>
            <a:off x="5279923" y="7354529"/>
            <a:ext cx="2723535" cy="205146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" name="Google Shape;455;p21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TICKET DE SALIDA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456;p21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ANTES DE TERMINAR:</a:t>
            </a: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531" y="2890682"/>
            <a:ext cx="2963594" cy="4629223"/>
          </a:xfrm>
          <a:prstGeom prst="rect">
            <a:avLst/>
          </a:prstGeom>
        </p:spPr>
      </p:pic>
      <p:sp>
        <p:nvSpPr>
          <p:cNvPr id="17" name="Google Shape;445;p20"/>
          <p:cNvSpPr txBox="1"/>
          <p:nvPr/>
        </p:nvSpPr>
        <p:spPr>
          <a:xfrm>
            <a:off x="958647" y="3641405"/>
            <a:ext cx="5107856" cy="7745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</a:pPr>
            <a:r>
              <a:rPr lang="pt-BR" sz="20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SEGUIMIENTO </a:t>
            </a:r>
            <a:r>
              <a:rPr lang="pt-BR" sz="2000" b="1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PRODUCTOS</a:t>
            </a:r>
            <a:endParaRPr lang="pt-BR" sz="1600" dirty="0"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lvl="0">
              <a:lnSpc>
                <a:spcPct val="115000"/>
              </a:lnSpc>
            </a:pP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¡No olvides contestar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la Autoevaluación y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entregar el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Ticket </a:t>
            </a:r>
            <a:r>
              <a:rPr lang="es-CL" sz="1600" dirty="0">
                <a:latin typeface="Calibri"/>
                <a:ea typeface="Calibri"/>
                <a:cs typeface="Calibri"/>
                <a:sym typeface="Calibri"/>
              </a:rPr>
              <a:t>de </a:t>
            </a:r>
            <a:r>
              <a:rPr lang="es-CL" sz="1600" dirty="0" smtClean="0">
                <a:latin typeface="Calibri"/>
                <a:ea typeface="Calibri"/>
                <a:cs typeface="Calibri"/>
                <a:sym typeface="Calibri"/>
              </a:rPr>
              <a:t>Salida!</a:t>
            </a:r>
          </a:p>
          <a:p>
            <a:pPr lvl="0">
              <a:lnSpc>
                <a:spcPct val="115000"/>
              </a:lnSpc>
            </a:pPr>
            <a:endParaRPr lang="es-CL" sz="1600" dirty="0"/>
          </a:p>
          <a:p>
            <a:pPr lvl="0">
              <a:lnSpc>
                <a:spcPct val="115000"/>
              </a:lnSpc>
            </a:pPr>
            <a:r>
              <a:rPr lang="es-CL" sz="21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¡Hasta la próxima! </a:t>
            </a:r>
            <a:endParaRPr lang="es-CL" sz="2100" b="1" dirty="0" smtClean="0">
              <a:solidFill>
                <a:srgbClr val="ED6B00"/>
              </a:solidFill>
            </a:endParaRPr>
          </a:p>
          <a:p>
            <a:r>
              <a:rPr lang="es-CL" sz="1600" dirty="0"/>
              <a:t/>
            </a:r>
            <a:br>
              <a:rPr lang="es-CL" sz="1600" dirty="0"/>
            </a:br>
            <a:endParaRPr sz="1600" b="1" i="0" u="none" strike="noStrike" cap="none" dirty="0">
              <a:solidFill>
                <a:srgbClr val="76384D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624" y="4011561"/>
            <a:ext cx="673176" cy="603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2110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 descr="portadilla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542" y="2603227"/>
            <a:ext cx="5217535" cy="5171566"/>
          </a:xfrm>
          <a:prstGeom prst="rect">
            <a:avLst/>
          </a:prstGeom>
        </p:spPr>
      </p:pic>
      <p:sp>
        <p:nvSpPr>
          <p:cNvPr id="2" name="Google Shape;83;p2"/>
          <p:cNvSpPr txBox="1"/>
          <p:nvPr/>
        </p:nvSpPr>
        <p:spPr>
          <a:xfrm>
            <a:off x="365425" y="2144650"/>
            <a:ext cx="1444325" cy="1783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" sz="1500" b="1" i="0" u="none" strike="noStrike" cap="none" dirty="0" smtClea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ACTIVIDAD 9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5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Google Shape;87;p2"/>
          <p:cNvSpPr txBox="1"/>
          <p:nvPr/>
        </p:nvSpPr>
        <p:spPr>
          <a:xfrm>
            <a:off x="365423" y="2116838"/>
            <a:ext cx="6865481" cy="647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-ES_tradnl" sz="36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SEGUIMIENTO DE PRODUCTOS</a:t>
            </a:r>
            <a:endParaRPr sz="36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Google Shape;15;p23"/>
          <p:cNvSpPr txBox="1"/>
          <p:nvPr/>
        </p:nvSpPr>
        <p:spPr>
          <a:xfrm>
            <a:off x="1139100" y="834800"/>
            <a:ext cx="41568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MÓDULO 1 </a:t>
            </a:r>
            <a:r>
              <a:rPr lang="en-US" sz="12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| OPERACIONES DE ALMACENAMIENTO</a:t>
            </a:r>
            <a:endParaRPr sz="12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2685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99;p3"/>
          <p:cNvSpPr txBox="1"/>
          <p:nvPr/>
        </p:nvSpPr>
        <p:spPr>
          <a:xfrm>
            <a:off x="462115" y="2499449"/>
            <a:ext cx="2760221" cy="2491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2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Controlar las operaciones de almacenamiento y manejo de existencias de acuerdo a métodos establecidos, detectando el estado cualitativo y cuantitativo de los productos, signando ubicaciones y sistemas de localización inmediata, de manera manual </a:t>
            </a:r>
            <a:endParaRPr lang="es-ES_tradn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y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digital.</a:t>
            </a:r>
          </a:p>
          <a:p>
            <a:endParaRPr lang="es-CL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s-CL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OA </a:t>
            </a: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Genérico</a:t>
            </a:r>
          </a:p>
          <a:p>
            <a:pPr lvl="0"/>
            <a:r>
              <a:rPr lang="es-CL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 - H</a:t>
            </a:r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s-CL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dirty="0"/>
              <a:t/>
            </a:r>
            <a:br>
              <a:rPr lang="es-CL" dirty="0"/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26" name="Google Shape;101;p3"/>
          <p:cNvSpPr/>
          <p:nvPr/>
        </p:nvSpPr>
        <p:spPr>
          <a:xfrm>
            <a:off x="252573" y="1472660"/>
            <a:ext cx="2980513" cy="4543828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6;p3"/>
          <p:cNvSpPr txBox="1"/>
          <p:nvPr/>
        </p:nvSpPr>
        <p:spPr>
          <a:xfrm>
            <a:off x="358671" y="2041003"/>
            <a:ext cx="2768317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OBJETIVO DE APRENDIZAJE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" name="Imagen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0122" y="1203013"/>
            <a:ext cx="702376" cy="669708"/>
          </a:xfrm>
          <a:prstGeom prst="rect">
            <a:avLst/>
          </a:prstGeom>
        </p:spPr>
      </p:pic>
      <p:sp>
        <p:nvSpPr>
          <p:cNvPr id="29" name="Google Shape;101;p3"/>
          <p:cNvSpPr/>
          <p:nvPr/>
        </p:nvSpPr>
        <p:spPr>
          <a:xfrm>
            <a:off x="3362219" y="1472660"/>
            <a:ext cx="2980513" cy="4543827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" name="Google Shape;99;p3"/>
          <p:cNvSpPr txBox="1"/>
          <p:nvPr/>
        </p:nvSpPr>
        <p:spPr>
          <a:xfrm>
            <a:off x="3561634" y="2499449"/>
            <a:ext cx="2781097" cy="2317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buSzPts val="1600"/>
            </a:pPr>
            <a:r>
              <a:rPr lang="es-CL" b="1" dirty="0" smtClean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lang="es-ES_tradnl" dirty="0" smtClean="0">
                <a:latin typeface="Calibri" panose="020F0502020204030204" pitchFamily="34" charset="0"/>
                <a:cs typeface="Calibri" panose="020F0502020204030204" pitchFamily="34" charset="0"/>
              </a:rPr>
              <a:t>Realiza </a:t>
            </a:r>
            <a:r>
              <a:rPr lang="es-ES_tradnl" dirty="0">
                <a:latin typeface="Calibri" panose="020F0502020204030204" pitchFamily="34" charset="0"/>
                <a:cs typeface="Calibri" panose="020F0502020204030204" pitchFamily="34" charset="0"/>
              </a:rPr>
              <a:t>un informe del stock de mercaderías disponible a través del sistema manual y/o computacional de acuerdo a los requerimientos e indicaciones de jefatura.</a:t>
            </a:r>
          </a:p>
        </p:txBody>
      </p:sp>
      <p:sp>
        <p:nvSpPr>
          <p:cNvPr id="33" name="Google Shape;96;p3"/>
          <p:cNvSpPr txBox="1"/>
          <p:nvPr/>
        </p:nvSpPr>
        <p:spPr>
          <a:xfrm>
            <a:off x="3561636" y="2041003"/>
            <a:ext cx="2609184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APRENDIZAJE ESPERADO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" name="Imagen 3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9906" y="1203013"/>
            <a:ext cx="702376" cy="669708"/>
          </a:xfrm>
          <a:prstGeom prst="rect">
            <a:avLst/>
          </a:prstGeom>
        </p:spPr>
      </p:pic>
      <p:sp>
        <p:nvSpPr>
          <p:cNvPr id="37" name="Google Shape;101;p3"/>
          <p:cNvSpPr/>
          <p:nvPr/>
        </p:nvSpPr>
        <p:spPr>
          <a:xfrm>
            <a:off x="6473043" y="1472660"/>
            <a:ext cx="2980513" cy="5663580"/>
          </a:xfrm>
          <a:prstGeom prst="roundRect">
            <a:avLst>
              <a:gd name="adj" fmla="val 8420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99;p3"/>
          <p:cNvSpPr txBox="1"/>
          <p:nvPr/>
        </p:nvSpPr>
        <p:spPr>
          <a:xfrm>
            <a:off x="6656439" y="2499449"/>
            <a:ext cx="2684206" cy="39572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fontAlgn="ctr"/>
            <a:r>
              <a:rPr lang="es-ES" b="1" dirty="0" smtClean="0">
                <a:latin typeface="Calibri" panose="020F0502020204030204" pitchFamily="34" charset="0"/>
              </a:rPr>
              <a:t>3.2</a:t>
            </a:r>
            <a:r>
              <a:rPr lang="es-ES" dirty="0" smtClean="0">
                <a:latin typeface="Calibri" panose="020F0502020204030204" pitchFamily="34" charset="0"/>
              </a:rPr>
              <a:t> </a:t>
            </a:r>
            <a:r>
              <a:rPr lang="es-ES" dirty="0">
                <a:latin typeface="Calibri" panose="020F0502020204030204" pitchFamily="34" charset="0"/>
              </a:rPr>
              <a:t>Verifica los stocks de mercaderías establecidos en los sistemas de información con los documentos de entrada y salida de productos, según requerimientos de jefatura.</a:t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r>
              <a:rPr lang="es-ES" dirty="0">
                <a:latin typeface="Calibri" panose="020F0502020204030204" pitchFamily="34" charset="0"/>
              </a:rPr>
              <a:t/>
            </a:r>
            <a:br>
              <a:rPr lang="es-ES" dirty="0">
                <a:latin typeface="Calibri" panose="020F0502020204030204" pitchFamily="34" charset="0"/>
              </a:rPr>
            </a:br>
            <a:endParaRPr b="1" i="0" u="none" strike="noStrike" cap="none" dirty="0">
              <a:solidFill>
                <a:srgbClr val="76384D"/>
              </a:solidFill>
              <a:latin typeface="Calibri" panose="020F0502020204030204" pitchFamily="34" charset="0"/>
              <a:ea typeface="Calibri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9" name="Google Shape;96;p3"/>
          <p:cNvSpPr txBox="1"/>
          <p:nvPr/>
        </p:nvSpPr>
        <p:spPr>
          <a:xfrm>
            <a:off x="6554516" y="2041003"/>
            <a:ext cx="286226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CRITERIOS DE EVALUACIÓN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" name="Imagen 3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9552" y="1203013"/>
            <a:ext cx="702376" cy="669708"/>
          </a:xfrm>
          <a:prstGeom prst="rect">
            <a:avLst/>
          </a:prstGeom>
        </p:spPr>
      </p:pic>
      <p:pic>
        <p:nvPicPr>
          <p:cNvPr id="41" name="Imagen 4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1864" y="4448534"/>
            <a:ext cx="3103843" cy="2466270"/>
          </a:xfrm>
          <a:prstGeom prst="rect">
            <a:avLst/>
          </a:prstGeom>
        </p:spPr>
      </p:pic>
      <p:pic>
        <p:nvPicPr>
          <p:cNvPr id="44" name="Imagen 4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88297" y="3757726"/>
            <a:ext cx="3025211" cy="4082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650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01;p3"/>
          <p:cNvSpPr/>
          <p:nvPr/>
        </p:nvSpPr>
        <p:spPr>
          <a:xfrm>
            <a:off x="574651" y="3355906"/>
            <a:ext cx="4657800" cy="62795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99;p3"/>
          <p:cNvSpPr txBox="1"/>
          <p:nvPr/>
        </p:nvSpPr>
        <p:spPr>
          <a:xfrm>
            <a:off x="949350" y="3465138"/>
            <a:ext cx="4117499" cy="38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En qué consiste</a:t>
            </a:r>
          </a:p>
        </p:txBody>
      </p:sp>
      <p:sp>
        <p:nvSpPr>
          <p:cNvPr id="25" name="Google Shape;101;p3"/>
          <p:cNvSpPr/>
          <p:nvPr/>
        </p:nvSpPr>
        <p:spPr>
          <a:xfrm>
            <a:off x="582772" y="4090897"/>
            <a:ext cx="4657800" cy="62795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" name="Google Shape;99;p3"/>
          <p:cNvSpPr txBox="1"/>
          <p:nvPr/>
        </p:nvSpPr>
        <p:spPr>
          <a:xfrm>
            <a:off x="957472" y="4168383"/>
            <a:ext cx="3960526" cy="38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Para qué sirve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1" name="Google Shape;101;p3"/>
          <p:cNvSpPr/>
          <p:nvPr/>
        </p:nvSpPr>
        <p:spPr>
          <a:xfrm>
            <a:off x="564976" y="4841760"/>
            <a:ext cx="4657800" cy="62795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" name="Google Shape;99;p3"/>
          <p:cNvSpPr txBox="1"/>
          <p:nvPr/>
        </p:nvSpPr>
        <p:spPr>
          <a:xfrm>
            <a:off x="939676" y="4950992"/>
            <a:ext cx="3960526" cy="38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600"/>
            </a:pP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Cómo ejecutarlo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38" name="Google Shape;101;p3"/>
          <p:cNvSpPr/>
          <p:nvPr/>
        </p:nvSpPr>
        <p:spPr>
          <a:xfrm>
            <a:off x="564976" y="5571933"/>
            <a:ext cx="4657800" cy="627951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99;p3"/>
          <p:cNvSpPr txBox="1"/>
          <p:nvPr/>
        </p:nvSpPr>
        <p:spPr>
          <a:xfrm>
            <a:off x="939676" y="5681165"/>
            <a:ext cx="3960526" cy="38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>
              <a:lnSpc>
                <a:spcPct val="115000"/>
              </a:lnSpc>
              <a:buSzPts val="1600"/>
            </a:pP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Tipos de Toma de Inventario</a:t>
            </a:r>
            <a:endParaRPr sz="1600" dirty="0">
              <a:latin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04" name="Google Shape;104;p3"/>
          <p:cNvSpPr txBox="1"/>
          <p:nvPr/>
        </p:nvSpPr>
        <p:spPr>
          <a:xfrm>
            <a:off x="385500" y="4149438"/>
            <a:ext cx="300300" cy="3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</a:t>
            </a:r>
            <a:endParaRPr sz="2800" b="1" i="0" u="none" strike="noStrike" cap="none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4" name="Grupo 45"/>
          <p:cNvGrpSpPr/>
          <p:nvPr/>
        </p:nvGrpSpPr>
        <p:grpSpPr>
          <a:xfrm>
            <a:off x="386551" y="4219131"/>
            <a:ext cx="391110" cy="395325"/>
            <a:chOff x="375767" y="3437085"/>
            <a:chExt cx="376200" cy="395325"/>
          </a:xfrm>
        </p:grpSpPr>
        <p:sp>
          <p:nvSpPr>
            <p:cNvPr id="16" name="Google Shape;103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04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rupo 3"/>
          <p:cNvGrpSpPr/>
          <p:nvPr/>
        </p:nvGrpSpPr>
        <p:grpSpPr>
          <a:xfrm>
            <a:off x="375975" y="3468264"/>
            <a:ext cx="376200" cy="395325"/>
            <a:chOff x="375767" y="3437085"/>
            <a:chExt cx="376200" cy="395325"/>
          </a:xfrm>
        </p:grpSpPr>
        <p:sp>
          <p:nvSpPr>
            <p:cNvPr id="22" name="Google Shape;103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04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6" name="Grupo 50"/>
          <p:cNvGrpSpPr/>
          <p:nvPr/>
        </p:nvGrpSpPr>
        <p:grpSpPr>
          <a:xfrm>
            <a:off x="394672" y="4922376"/>
            <a:ext cx="376200" cy="395325"/>
            <a:chOff x="375767" y="3437085"/>
            <a:chExt cx="376200" cy="395325"/>
          </a:xfrm>
        </p:grpSpPr>
        <p:sp>
          <p:nvSpPr>
            <p:cNvPr id="28" name="Google Shape;103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9" name="Google Shape;104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32" name="Grupo 60"/>
          <p:cNvGrpSpPr/>
          <p:nvPr/>
        </p:nvGrpSpPr>
        <p:grpSpPr>
          <a:xfrm>
            <a:off x="408628" y="5689112"/>
            <a:ext cx="376200" cy="395325"/>
            <a:chOff x="375767" y="3437085"/>
            <a:chExt cx="376200" cy="395325"/>
          </a:xfrm>
        </p:grpSpPr>
        <p:sp>
          <p:nvSpPr>
            <p:cNvPr id="36" name="Google Shape;103;p3"/>
            <p:cNvSpPr/>
            <p:nvPr/>
          </p:nvSpPr>
          <p:spPr>
            <a:xfrm>
              <a:off x="375767" y="344661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7" name="Google Shape;104;p3"/>
            <p:cNvSpPr txBox="1"/>
            <p:nvPr/>
          </p:nvSpPr>
          <p:spPr>
            <a:xfrm>
              <a:off x="385292" y="3437085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4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4" name="Elipse 43">
            <a:extLst>
              <a:ext uri="{FF2B5EF4-FFF2-40B4-BE49-F238E27FC236}">
                <a16:creationId xmlns="" xmlns:a16="http://schemas.microsoft.com/office/drawing/2014/main" id="{97F78E1C-2545-824E-8231-C7C3CD4E3C3F}"/>
              </a:ext>
            </a:extLst>
          </p:cNvPr>
          <p:cNvSpPr/>
          <p:nvPr/>
        </p:nvSpPr>
        <p:spPr>
          <a:xfrm>
            <a:off x="5026616" y="3630160"/>
            <a:ext cx="696535" cy="69653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 dirty="0"/>
          </a:p>
        </p:txBody>
      </p:sp>
      <p:sp>
        <p:nvSpPr>
          <p:cNvPr id="95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" name="Google Shape;96;p3"/>
          <p:cNvSpPr txBox="1"/>
          <p:nvPr/>
        </p:nvSpPr>
        <p:spPr>
          <a:xfrm>
            <a:off x="574651" y="2261129"/>
            <a:ext cx="47784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REVISIÓN DE QUÉ MERCADERÍA NO </a:t>
            </a: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CONTAR EN UNA TOMA DE INVENTARIO</a:t>
            </a:r>
            <a:endParaRPr sz="1800" b="0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" name="Google Shape;70;p14">
            <a:extLst>
              <a:ext uri="{FF2B5EF4-FFF2-40B4-BE49-F238E27FC236}">
                <a16:creationId xmlns:a16="http://schemas.microsoft.com/office/drawing/2014/main" xmlns="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Google Shape;99;p3"/>
          <p:cNvSpPr txBox="1"/>
          <p:nvPr/>
        </p:nvSpPr>
        <p:spPr>
          <a:xfrm>
            <a:off x="557744" y="2857134"/>
            <a:ext cx="3960526" cy="3824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15000"/>
              </a:lnSpc>
              <a:buSzPts val="1600"/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Conocimos el proceso de Toma de Inventario:</a:t>
            </a:r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18" y="2513152"/>
            <a:ext cx="4828328" cy="457447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agen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4653" y="3333134"/>
            <a:ext cx="4585614" cy="4344525"/>
          </a:xfrm>
          <a:prstGeom prst="rect">
            <a:avLst/>
          </a:prstGeom>
        </p:spPr>
      </p:pic>
      <p:sp>
        <p:nvSpPr>
          <p:cNvPr id="17" name="Google Shape;101;p3"/>
          <p:cNvSpPr/>
          <p:nvPr/>
        </p:nvSpPr>
        <p:spPr>
          <a:xfrm flipH="1">
            <a:off x="314031" y="3190135"/>
            <a:ext cx="4906689" cy="1681056"/>
          </a:xfrm>
          <a:prstGeom prst="roundRect">
            <a:avLst>
              <a:gd name="adj" fmla="val 9762"/>
            </a:avLst>
          </a:prstGeom>
          <a:solidFill>
            <a:srgbClr val="F7E3D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 dirty="0" smtClean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Triángulo isósceles 17"/>
          <p:cNvSpPr/>
          <p:nvPr/>
        </p:nvSpPr>
        <p:spPr>
          <a:xfrm rot="7028957" flipH="1">
            <a:off x="5231245" y="4088698"/>
            <a:ext cx="527972" cy="1158511"/>
          </a:xfrm>
          <a:prstGeom prst="triangle">
            <a:avLst/>
          </a:prstGeom>
          <a:solidFill>
            <a:srgbClr val="F7E3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9" name="Google Shape;95;p3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¿QUÉ APRENDIMOS LA ACTIVIDAD ANTERIOR?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" name="Google Shape;70;p14">
            <a:extLst>
              <a:ext uri="{FF2B5EF4-FFF2-40B4-BE49-F238E27FC236}">
                <a16:creationId xmlns="" xmlns:a16="http://schemas.microsoft.com/office/drawing/2014/main" id="{3C5EA18A-4979-4B4F-89E8-76D78BAC99AB}"/>
              </a:ext>
            </a:extLst>
          </p:cNvPr>
          <p:cNvSpPr txBox="1">
            <a:spLocks/>
          </p:cNvSpPr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s-CL" b="1" dirty="0" smtClean="0">
                <a:latin typeface="Calibri" panose="020F0502020204030204" pitchFamily="34" charset="0"/>
                <a:ea typeface="Roboto"/>
                <a:cs typeface="Calibri" panose="020F0502020204030204" pitchFamily="34" charset="0"/>
                <a:sym typeface="Roboto"/>
              </a:rPr>
              <a:t>RECORDEMOS</a:t>
            </a:r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  <a:p>
            <a:endParaRPr lang="x-none" b="1" dirty="0">
              <a:latin typeface="Calibri" panose="020F0502020204030204" pitchFamily="34" charset="0"/>
              <a:ea typeface="Roboto"/>
              <a:cs typeface="Calibri" panose="020F0502020204030204" pitchFamily="34" charset="0"/>
              <a:sym typeface="Roboto"/>
            </a:endParaRPr>
          </a:p>
        </p:txBody>
      </p:sp>
      <p:sp>
        <p:nvSpPr>
          <p:cNvPr id="21" name="Google Shape;99;p3"/>
          <p:cNvSpPr txBox="1"/>
          <p:nvPr/>
        </p:nvSpPr>
        <p:spPr>
          <a:xfrm>
            <a:off x="407624" y="3072018"/>
            <a:ext cx="4750385" cy="1917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140000"/>
              </a:lnSpc>
              <a:buSzPts val="1600"/>
            </a:pP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Para revisar los aprendizajes trabajados </a:t>
            </a:r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en la </a:t>
            </a:r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>actividad anterior,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te invitamos a reunirte en grupo y realizar algunos ejercicios prácticos.</a:t>
            </a:r>
            <a:endParaRPr lang="es-ES" sz="1600" b="1" dirty="0">
              <a:solidFill>
                <a:srgbClr val="FF6600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22" name="Google Shape;318;p12"/>
          <p:cNvSpPr txBox="1"/>
          <p:nvPr/>
        </p:nvSpPr>
        <p:spPr>
          <a:xfrm>
            <a:off x="856788" y="5924237"/>
            <a:ext cx="4995614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s-CL" sz="2100" b="1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Muy bien!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invitamos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2100" b="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b="0" i="0" u="none" strike="noStrike" cap="none" dirty="0" err="1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revisando</a:t>
            </a:r>
            <a:endParaRPr dirty="0">
              <a:solidFill>
                <a:srgbClr val="ED6B00"/>
              </a:solidFill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i="0" u="none" strike="noStrike" cap="none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210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2100" i="0" u="none" strike="noStrike" cap="none" dirty="0" err="1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presentación</a:t>
            </a:r>
            <a:r>
              <a:rPr lang="en-US" sz="2100" dirty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rgbClr val="A9350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75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5"/>
          <p:cNvSpPr txBox="1"/>
          <p:nvPr/>
        </p:nvSpPr>
        <p:spPr>
          <a:xfrm>
            <a:off x="375975" y="1373700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1" i="0" u="none" strike="noStrike" cap="none" dirty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MENÚ DE LA ACTIVIDAD</a:t>
            </a:r>
            <a:endParaRPr sz="31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9" name="Google Shape;159;p5"/>
          <p:cNvSpPr txBox="1"/>
          <p:nvPr/>
        </p:nvSpPr>
        <p:spPr>
          <a:xfrm>
            <a:off x="366450" y="1220100"/>
            <a:ext cx="4700400" cy="1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¿CUÁL ES EL TEMA DE HOY?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5"/>
          <p:cNvSpPr txBox="1"/>
          <p:nvPr/>
        </p:nvSpPr>
        <p:spPr>
          <a:xfrm>
            <a:off x="4063852" y="1209418"/>
            <a:ext cx="559356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 dirty="0" smtClean="0">
                <a:solidFill>
                  <a:srgbClr val="FFB375"/>
                </a:solidFill>
                <a:latin typeface="Calibri"/>
                <a:ea typeface="Calibri"/>
                <a:cs typeface="Calibri"/>
                <a:sym typeface="Calibri"/>
              </a:rPr>
              <a:t>9</a:t>
            </a:r>
            <a:endParaRPr sz="6000" b="0" i="0" u="none" strike="noStrike" cap="none" dirty="0">
              <a:solidFill>
                <a:srgbClr val="FFB37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" name="Google Shape;154;p5"/>
          <p:cNvSpPr txBox="1"/>
          <p:nvPr/>
        </p:nvSpPr>
        <p:spPr>
          <a:xfrm>
            <a:off x="4063852" y="2664933"/>
            <a:ext cx="493240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/>
            <a:r>
              <a:rPr lang="es-CL" sz="16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 término de la actividad estarás en condiciones de:</a:t>
            </a:r>
            <a:endParaRPr b="1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Google Shape;152;p5"/>
          <p:cNvSpPr/>
          <p:nvPr/>
        </p:nvSpPr>
        <p:spPr>
          <a:xfrm>
            <a:off x="4063852" y="3185653"/>
            <a:ext cx="5081308" cy="3106992"/>
          </a:xfrm>
          <a:prstGeom prst="roundRect">
            <a:avLst>
              <a:gd name="adj" fmla="val 6741"/>
            </a:avLst>
          </a:prstGeom>
          <a:solidFill>
            <a:schemeClr val="lt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   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Google Shape;155;p5"/>
          <p:cNvSpPr txBox="1"/>
          <p:nvPr/>
        </p:nvSpPr>
        <p:spPr>
          <a:xfrm>
            <a:off x="4578914" y="3701231"/>
            <a:ext cx="4014476" cy="2239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lvl="0">
              <a:lnSpc>
                <a:spcPct val="130000"/>
              </a:lnSpc>
            </a:pPr>
            <a:r>
              <a:rPr lang="es-ES_tradnl" sz="1800" dirty="0">
                <a:latin typeface="Calibri" panose="020F0502020204030204" pitchFamily="34" charset="0"/>
                <a:cs typeface="Calibri" panose="020F0502020204030204" pitchFamily="34" charset="0"/>
              </a:rPr>
              <a:t>Reconocer las diferencias de </a:t>
            </a:r>
            <a:r>
              <a:rPr lang="es-ES_trad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inventario</a:t>
            </a:r>
          </a:p>
          <a:p>
            <a:pPr lvl="0">
              <a:lnSpc>
                <a:spcPct val="130000"/>
              </a:lnSpc>
            </a:pPr>
            <a:endParaRPr lang="es-ES_trad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_tradnl" sz="1800" dirty="0">
                <a:latin typeface="Calibri" panose="020F0502020204030204" pitchFamily="34" charset="0"/>
                <a:cs typeface="Calibri" panose="020F0502020204030204" pitchFamily="34" charset="0"/>
              </a:rPr>
              <a:t>Investigar causas de diferencias de </a:t>
            </a:r>
            <a:r>
              <a:rPr lang="es-ES_trad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inventario</a:t>
            </a:r>
          </a:p>
          <a:p>
            <a:pPr lvl="0">
              <a:lnSpc>
                <a:spcPct val="130000"/>
              </a:lnSpc>
            </a:pPr>
            <a:r>
              <a:rPr lang="es-ES_tradnl" sz="18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_tradnl" sz="18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30000"/>
              </a:lnSpc>
            </a:pPr>
            <a:r>
              <a:rPr lang="es-ES_tradnl" sz="1800" dirty="0">
                <a:latin typeface="Calibri" panose="020F0502020204030204" pitchFamily="34" charset="0"/>
                <a:cs typeface="Calibri" panose="020F0502020204030204" pitchFamily="34" charset="0"/>
              </a:rPr>
              <a:t>Realizar ajustes de  Inventario</a:t>
            </a:r>
          </a:p>
        </p:txBody>
      </p:sp>
      <p:grpSp>
        <p:nvGrpSpPr>
          <p:cNvPr id="16" name="Grupo 2"/>
          <p:cNvGrpSpPr/>
          <p:nvPr/>
        </p:nvGrpSpPr>
        <p:grpSpPr>
          <a:xfrm>
            <a:off x="3895220" y="3795572"/>
            <a:ext cx="375438" cy="362157"/>
            <a:chOff x="8933845" y="4538850"/>
            <a:chExt cx="376200" cy="385800"/>
          </a:xfrm>
        </p:grpSpPr>
        <p:sp>
          <p:nvSpPr>
            <p:cNvPr id="17" name="Google Shape;162;p5"/>
            <p:cNvSpPr/>
            <p:nvPr/>
          </p:nvSpPr>
          <p:spPr>
            <a:xfrm>
              <a:off x="8933845" y="4538850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8" name="Google Shape;163;p5"/>
            <p:cNvSpPr txBox="1"/>
            <p:nvPr/>
          </p:nvSpPr>
          <p:spPr>
            <a:xfrm>
              <a:off x="8943370" y="4538850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1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20" name="Grupo 3"/>
          <p:cNvGrpSpPr/>
          <p:nvPr/>
        </p:nvGrpSpPr>
        <p:grpSpPr>
          <a:xfrm>
            <a:off x="3895220" y="5575895"/>
            <a:ext cx="375438" cy="362157"/>
            <a:chOff x="8933845" y="6093269"/>
            <a:chExt cx="376200" cy="385800"/>
          </a:xfrm>
        </p:grpSpPr>
        <p:sp>
          <p:nvSpPr>
            <p:cNvPr id="22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 smtClean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3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" name="Google Shape;167;p5"/>
          <p:cNvSpPr txBox="1"/>
          <p:nvPr/>
        </p:nvSpPr>
        <p:spPr>
          <a:xfrm>
            <a:off x="375975" y="1771953"/>
            <a:ext cx="4997500" cy="40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0" i="0" u="none" strike="noStrike" cap="none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SEGUIMIENTO </a:t>
            </a:r>
            <a:r>
              <a:rPr lang="en-US" sz="20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DE PRODUCTOS</a:t>
            </a:r>
            <a:endParaRPr sz="2000" b="1" i="0" u="none" strike="noStrike" cap="none" dirty="0">
              <a:solidFill>
                <a:srgbClr val="ED6B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" name="Imagen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383" y="2382979"/>
            <a:ext cx="2950556" cy="4313787"/>
          </a:xfrm>
          <a:prstGeom prst="rect">
            <a:avLst/>
          </a:prstGeom>
        </p:spPr>
      </p:pic>
      <p:grpSp>
        <p:nvGrpSpPr>
          <p:cNvPr id="26" name="Grupo 3"/>
          <p:cNvGrpSpPr/>
          <p:nvPr/>
        </p:nvGrpSpPr>
        <p:grpSpPr>
          <a:xfrm>
            <a:off x="3895220" y="4671114"/>
            <a:ext cx="375438" cy="362157"/>
            <a:chOff x="8933845" y="6093269"/>
            <a:chExt cx="376200" cy="385800"/>
          </a:xfrm>
        </p:grpSpPr>
        <p:sp>
          <p:nvSpPr>
            <p:cNvPr id="27" name="Google Shape;164;p5"/>
            <p:cNvSpPr/>
            <p:nvPr/>
          </p:nvSpPr>
          <p:spPr>
            <a:xfrm>
              <a:off x="8933845" y="6093269"/>
              <a:ext cx="376200" cy="385800"/>
            </a:xfrm>
            <a:prstGeom prst="roundRect">
              <a:avLst>
                <a:gd name="adj" fmla="val 16667"/>
              </a:avLst>
            </a:prstGeom>
            <a:solidFill>
              <a:srgbClr val="ED6B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8" name="Google Shape;165;p5"/>
            <p:cNvSpPr txBox="1"/>
            <p:nvPr/>
          </p:nvSpPr>
          <p:spPr>
            <a:xfrm>
              <a:off x="8943370" y="6093269"/>
              <a:ext cx="300300" cy="385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2800"/>
                <a:buFont typeface="Arial"/>
                <a:buNone/>
              </a:pPr>
              <a:r>
                <a:rPr lang="en-US" sz="2800" b="1" i="0" u="none" strike="noStrike" cap="none" dirty="0">
                  <a:solidFill>
                    <a:srgbClr val="FFFFFF"/>
                  </a:solidFill>
                  <a:latin typeface="Calibri"/>
                  <a:ea typeface="Calibri"/>
                  <a:cs typeface="Calibri"/>
                  <a:sym typeface="Calibri"/>
                </a:rPr>
                <a:t>2</a:t>
              </a:r>
              <a:endParaRPr sz="2800" b="1" i="0" u="none" strike="noStrike" cap="none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969306" y="2605549"/>
            <a:ext cx="7629008" cy="3176258"/>
          </a:xfrm>
          <a:prstGeom prst="roundRect">
            <a:avLst>
              <a:gd name="adj" fmla="val 10207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24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Al comparar el conteo físico con lo que dicen los sistemas de información, es habitual que existan algunos productos con sobrante (hay más unidades de las señaladas en el sistema) y otros con faltante (hay menos unidades que las que figuran en el sistema).</a:t>
            </a:r>
          </a:p>
          <a:p>
            <a:pPr>
              <a:lnSpc>
                <a:spcPct val="140000"/>
              </a:lnSpc>
            </a:pP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Antes de proceder a realizar los ajustes de entrada y salida, hay que investigar qué explica dichas diferencias.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pt-BR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DIFERENCIAS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865948" y="2426268"/>
            <a:ext cx="7732366" cy="4401344"/>
          </a:xfrm>
          <a:prstGeom prst="roundRect">
            <a:avLst>
              <a:gd name="adj" fmla="val 6467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688493"/>
            <a:ext cx="6964150" cy="3867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Como normalmente hay muchas diferencias y poco tiempo para investigar, se deben asignar prioridades para ver qué se investiga primero o hasta dónde se alcanza a investigar: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Un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criterio es privilegiar los productos cuyas diferencias en dinero son más significativas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Otro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es dar prioridad a los productos con diferencias en unidades más grandes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También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pueden chequear aquellas diferencias que a simple vista tengan explicación (ejemplo: sobran unidades de un color y faltan de otro, anulándose entre ambos)</a:t>
            </a:r>
          </a:p>
          <a:p>
            <a:pPr marL="285750" indent="-285750">
              <a:lnSpc>
                <a:spcPct val="140000"/>
              </a:lnSpc>
              <a:buFont typeface="Arial"/>
              <a:buChar char="•"/>
            </a:pP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Finalmente </a:t>
            </a: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la organización puede tener interés en algunos productos (porque la ley lo exige, por ejemplo)</a:t>
            </a: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PRIORIZAR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18924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793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6"/>
          <p:cNvSpPr/>
          <p:nvPr/>
        </p:nvSpPr>
        <p:spPr>
          <a:xfrm>
            <a:off x="986032" y="2605549"/>
            <a:ext cx="7492198" cy="1831652"/>
          </a:xfrm>
          <a:prstGeom prst="roundRect">
            <a:avLst>
              <a:gd name="adj" fmla="val 9861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4" name="Google Shape;174;p6"/>
          <p:cNvSpPr txBox="1"/>
          <p:nvPr/>
        </p:nvSpPr>
        <p:spPr>
          <a:xfrm>
            <a:off x="1255625" y="2867773"/>
            <a:ext cx="6964150" cy="11100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140000"/>
              </a:lnSpc>
            </a:pPr>
            <a:r>
              <a:rPr lang="es-ES_tradnl" sz="1600" dirty="0">
                <a:latin typeface="Calibri" panose="020F0502020204030204" pitchFamily="34" charset="0"/>
                <a:cs typeface="Calibri" panose="020F0502020204030204" pitchFamily="34" charset="0"/>
              </a:rPr>
              <a:t>Se tienen que realizar las correcciones respectivas para acercar los valores contados a los reflejados por los sistemas de información. Ejemplo: si se detecta que hubo un conteo erróneo, entonces se corrige la cantidad</a:t>
            </a:r>
            <a:r>
              <a:rPr lang="es-ES_tradn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ES_tradn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8" name="Google Shape;178;p6"/>
          <p:cNvSpPr txBox="1"/>
          <p:nvPr/>
        </p:nvSpPr>
        <p:spPr>
          <a:xfrm>
            <a:off x="452175" y="1378245"/>
            <a:ext cx="8950500" cy="3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>
              <a:lnSpc>
                <a:spcPct val="80000"/>
              </a:lnSpc>
            </a:pPr>
            <a:r>
              <a:rPr lang="es-ES_tradnl" sz="2800" b="1" dirty="0" smtClean="0">
                <a:solidFill>
                  <a:srgbClr val="ED6B00"/>
                </a:solidFill>
                <a:latin typeface="Calibri"/>
                <a:ea typeface="Calibri"/>
                <a:cs typeface="Calibri"/>
                <a:sym typeface="Calibri"/>
              </a:rPr>
              <a:t>AL ENCONTRAR </a:t>
            </a:r>
            <a:r>
              <a:rPr lang="es-ES_tradnl" sz="2800" dirty="0" smtClean="0">
                <a:solidFill>
                  <a:srgbClr val="A93501"/>
                </a:solidFill>
                <a:latin typeface="Calibri"/>
                <a:ea typeface="Calibri"/>
                <a:cs typeface="Calibri"/>
                <a:sym typeface="Calibri"/>
              </a:rPr>
              <a:t>EXPLICACIONES</a:t>
            </a:r>
            <a:endParaRPr lang="pt-BR" sz="3100" b="0" i="0" u="none" strike="noStrike" cap="none" dirty="0">
              <a:solidFill>
                <a:srgbClr val="A9350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" name="Imagen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88004" y="2368525"/>
            <a:ext cx="500374" cy="477100"/>
          </a:xfrm>
          <a:prstGeom prst="rect">
            <a:avLst/>
          </a:prstGeom>
        </p:spPr>
      </p:pic>
      <p:sp>
        <p:nvSpPr>
          <p:cNvPr id="6" name="Google Shape;173;p6"/>
          <p:cNvSpPr/>
          <p:nvPr/>
        </p:nvSpPr>
        <p:spPr>
          <a:xfrm>
            <a:off x="1044834" y="7903071"/>
            <a:ext cx="7629008" cy="1120878"/>
          </a:xfrm>
          <a:prstGeom prst="roundRect">
            <a:avLst>
              <a:gd name="adj" fmla="val 16792"/>
            </a:avLst>
          </a:prstGeom>
          <a:solidFill>
            <a:srgbClr val="F7E3D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" name="Google Shape;174;p6"/>
          <p:cNvSpPr txBox="1"/>
          <p:nvPr/>
        </p:nvSpPr>
        <p:spPr>
          <a:xfrm>
            <a:off x="1680439" y="8165295"/>
            <a:ext cx="6583093" cy="8001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s-CL" sz="1600" dirty="0" smtClean="0">
                <a:latin typeface="Calibri" panose="020F0502020204030204" pitchFamily="34" charset="0"/>
                <a:cs typeface="Calibri" panose="020F0502020204030204" pitchFamily="34" charset="0"/>
              </a:rPr>
              <a:t>Cuadro preguntas</a:t>
            </a:r>
            <a:endParaRPr lang="es-CL" sz="16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s-CL" sz="16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1366" y="7661801"/>
            <a:ext cx="482540" cy="482540"/>
          </a:xfrm>
          <a:prstGeom prst="rect">
            <a:avLst/>
          </a:prstGeom>
        </p:spPr>
      </p:pic>
      <p:pic>
        <p:nvPicPr>
          <p:cNvPr id="10" name="Picture 2" descr="4 sencillos pasos para corregir a alguien sin ofender o generar ...">
            <a:extLst>
              <a:ext uri="{FF2B5EF4-FFF2-40B4-BE49-F238E27FC236}">
                <a16:creationId xmlns:a16="http://schemas.microsoft.com/office/drawing/2014/main" xmlns="" id="{D531580E-736B-48DF-BA50-B5DAA53963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988" y="4815942"/>
            <a:ext cx="2619375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1415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1352</TotalTime>
  <Words>968</Words>
  <Application>Microsoft Office PowerPoint</Application>
  <PresentationFormat>Personalizado</PresentationFormat>
  <Paragraphs>146</Paragraphs>
  <Slides>16</Slides>
  <Notes>13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0" baseType="lpstr">
      <vt:lpstr>Arial</vt:lpstr>
      <vt:lpstr>Calibri</vt:lpstr>
      <vt:lpstr>Roboto</vt:lpstr>
      <vt:lpstr>Simple Light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Toledo</dc:creator>
  <cp:lastModifiedBy>Toledo</cp:lastModifiedBy>
  <cp:revision>71</cp:revision>
  <dcterms:modified xsi:type="dcterms:W3CDTF">2021-02-21T03:27:04Z</dcterms:modified>
</cp:coreProperties>
</file>