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7556500" cx="9715500"/>
  <p:notesSz cx="6858000" cy="9144000"/>
  <p:embeddedFontLs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sLJJFgKN0QnmkKw6P/xnnRdnB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21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0;p2" id="21" name="Google Shape;2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3"/>
          <p:cNvGrpSpPr/>
          <p:nvPr/>
        </p:nvGrpSpPr>
        <p:grpSpPr>
          <a:xfrm>
            <a:off x="242850" y="1756544"/>
            <a:ext cx="9346509" cy="5675935"/>
            <a:chOff x="-1" y="-1"/>
            <a:chExt cx="9346508" cy="5675933"/>
          </a:xfrm>
        </p:grpSpPr>
        <p:sp>
          <p:nvSpPr>
            <p:cNvPr id="23" name="Google Shape;23;p23"/>
            <p:cNvSpPr/>
            <p:nvPr/>
          </p:nvSpPr>
          <p:spPr>
            <a:xfrm>
              <a:off x="-1" y="-1"/>
              <a:ext cx="9346508" cy="567593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3"/>
            <p:cNvSpPr txBox="1"/>
            <p:nvPr/>
          </p:nvSpPr>
          <p:spPr>
            <a:xfrm>
              <a:off x="0" y="2647846"/>
              <a:ext cx="9091325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24;p2" id="25" name="Google Shape;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3" cy="756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3"/>
          <p:cNvSpPr/>
          <p:nvPr/>
        </p:nvSpPr>
        <p:spPr>
          <a:xfrm>
            <a:off x="436350" y="6464001"/>
            <a:ext cx="7891862" cy="680478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6;p2" id="27" name="Google Shape;2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6" cy="680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7;p2" id="28" name="Google Shape;2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4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8;p2" id="29" name="Google Shape;2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4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689210" y="6871674"/>
            <a:ext cx="273566" cy="264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180895" y="180895"/>
            <a:ext cx="7911008" cy="651009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24"/>
          <p:cNvGrpSpPr/>
          <p:nvPr/>
        </p:nvGrpSpPr>
        <p:grpSpPr>
          <a:xfrm>
            <a:off x="8091894" y="451659"/>
            <a:ext cx="662114" cy="380247"/>
            <a:chOff x="-1" y="-2"/>
            <a:chExt cx="662113" cy="380245"/>
          </a:xfrm>
        </p:grpSpPr>
        <p:sp>
          <p:nvSpPr>
            <p:cNvPr id="34" name="Google Shape;34;p24"/>
            <p:cNvSpPr/>
            <p:nvPr/>
          </p:nvSpPr>
          <p:spPr>
            <a:xfrm>
              <a:off x="-1" y="327737"/>
              <a:ext cx="662113" cy="52506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 txBox="1"/>
            <p:nvPr/>
          </p:nvSpPr>
          <p:spPr>
            <a:xfrm>
              <a:off x="-1" y="-2"/>
              <a:ext cx="662113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6" name="Google Shape;36;p24"/>
          <p:cNvGrpSpPr/>
          <p:nvPr/>
        </p:nvGrpSpPr>
        <p:grpSpPr>
          <a:xfrm>
            <a:off x="8753992" y="451659"/>
            <a:ext cx="785412" cy="380247"/>
            <a:chOff x="0" y="-2"/>
            <a:chExt cx="785410" cy="380245"/>
          </a:xfrm>
        </p:grpSpPr>
        <p:sp>
          <p:nvSpPr>
            <p:cNvPr id="37" name="Google Shape;37;p24"/>
            <p:cNvSpPr/>
            <p:nvPr/>
          </p:nvSpPr>
          <p:spPr>
            <a:xfrm>
              <a:off x="0" y="327737"/>
              <a:ext cx="785410" cy="52506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 txBox="1"/>
            <p:nvPr/>
          </p:nvSpPr>
          <p:spPr>
            <a:xfrm>
              <a:off x="0" y="-2"/>
              <a:ext cx="785410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9" name="Google Shape;39;p24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40" name="Google Shape;40;p24"/>
          <p:cNvSpPr txBox="1"/>
          <p:nvPr/>
        </p:nvSpPr>
        <p:spPr>
          <a:xfrm>
            <a:off x="8443617" y="271141"/>
            <a:ext cx="1166706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1" name="Google Shape;41;p24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371688" y="6881800"/>
            <a:ext cx="337158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 2">
  <p:cSld name="TITLE_AND_BODY 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/>
          <p:nvPr/>
        </p:nvSpPr>
        <p:spPr>
          <a:xfrm>
            <a:off x="655782" y="6927273"/>
            <a:ext cx="3445163" cy="215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3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26"/>
          <p:cNvGrpSpPr/>
          <p:nvPr/>
        </p:nvGrpSpPr>
        <p:grpSpPr>
          <a:xfrm>
            <a:off x="8091896" y="451664"/>
            <a:ext cx="662110" cy="380241"/>
            <a:chOff x="0" y="-1"/>
            <a:chExt cx="662108" cy="380240"/>
          </a:xfrm>
        </p:grpSpPr>
        <p:sp>
          <p:nvSpPr>
            <p:cNvPr id="50" name="Google Shape;50;p26"/>
            <p:cNvSpPr/>
            <p:nvPr/>
          </p:nvSpPr>
          <p:spPr>
            <a:xfrm>
              <a:off x="0" y="327735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6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2" name="Google Shape;52;p26"/>
          <p:cNvGrpSpPr/>
          <p:nvPr/>
        </p:nvGrpSpPr>
        <p:grpSpPr>
          <a:xfrm>
            <a:off x="8753995" y="451664"/>
            <a:ext cx="785410" cy="380241"/>
            <a:chOff x="0" y="-1"/>
            <a:chExt cx="785409" cy="380240"/>
          </a:xfrm>
        </p:grpSpPr>
        <p:sp>
          <p:nvSpPr>
            <p:cNvPr id="53" name="Google Shape;53;p26"/>
            <p:cNvSpPr/>
            <p:nvPr/>
          </p:nvSpPr>
          <p:spPr>
            <a:xfrm>
              <a:off x="0" y="327735"/>
              <a:ext cx="785409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6"/>
            <p:cNvSpPr txBox="1"/>
            <p:nvPr/>
          </p:nvSpPr>
          <p:spPr>
            <a:xfrm>
              <a:off x="0" y="-1"/>
              <a:ext cx="785409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55" name="Google Shape;55;p26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6" name="Google Shape;56;p26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57" name="Google Shape;57;p26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7"/>
          <p:cNvGrpSpPr/>
          <p:nvPr/>
        </p:nvGrpSpPr>
        <p:grpSpPr>
          <a:xfrm>
            <a:off x="8091896" y="451664"/>
            <a:ext cx="662110" cy="380241"/>
            <a:chOff x="0" y="-1"/>
            <a:chExt cx="662108" cy="380240"/>
          </a:xfrm>
        </p:grpSpPr>
        <p:sp>
          <p:nvSpPr>
            <p:cNvPr id="63" name="Google Shape;63;p27"/>
            <p:cNvSpPr/>
            <p:nvPr/>
          </p:nvSpPr>
          <p:spPr>
            <a:xfrm>
              <a:off x="0" y="327735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7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65" name="Google Shape;65;p27"/>
          <p:cNvGrpSpPr/>
          <p:nvPr/>
        </p:nvGrpSpPr>
        <p:grpSpPr>
          <a:xfrm>
            <a:off x="8753995" y="451664"/>
            <a:ext cx="785410" cy="380241"/>
            <a:chOff x="0" y="-1"/>
            <a:chExt cx="785409" cy="380240"/>
          </a:xfrm>
        </p:grpSpPr>
        <p:sp>
          <p:nvSpPr>
            <p:cNvPr id="66" name="Google Shape;66;p27"/>
            <p:cNvSpPr/>
            <p:nvPr/>
          </p:nvSpPr>
          <p:spPr>
            <a:xfrm>
              <a:off x="0" y="327735"/>
              <a:ext cx="785409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7"/>
            <p:cNvSpPr txBox="1"/>
            <p:nvPr/>
          </p:nvSpPr>
          <p:spPr>
            <a:xfrm>
              <a:off x="0" y="-1"/>
              <a:ext cx="785409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8" name="Google Shape;68;p27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9" name="Google Shape;69;p27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70" name="Google Shape;70;p27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28"/>
          <p:cNvGrpSpPr/>
          <p:nvPr/>
        </p:nvGrpSpPr>
        <p:grpSpPr>
          <a:xfrm>
            <a:off x="8091896" y="451664"/>
            <a:ext cx="662110" cy="380241"/>
            <a:chOff x="0" y="-1"/>
            <a:chExt cx="662108" cy="380240"/>
          </a:xfrm>
        </p:grpSpPr>
        <p:sp>
          <p:nvSpPr>
            <p:cNvPr id="76" name="Google Shape;76;p28"/>
            <p:cNvSpPr/>
            <p:nvPr/>
          </p:nvSpPr>
          <p:spPr>
            <a:xfrm>
              <a:off x="0" y="327735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8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8" name="Google Shape;78;p28"/>
          <p:cNvGrpSpPr/>
          <p:nvPr/>
        </p:nvGrpSpPr>
        <p:grpSpPr>
          <a:xfrm>
            <a:off x="8753995" y="451664"/>
            <a:ext cx="785410" cy="380241"/>
            <a:chOff x="0" y="-1"/>
            <a:chExt cx="785409" cy="380240"/>
          </a:xfrm>
        </p:grpSpPr>
        <p:sp>
          <p:nvSpPr>
            <p:cNvPr id="79" name="Google Shape;79;p28"/>
            <p:cNvSpPr/>
            <p:nvPr/>
          </p:nvSpPr>
          <p:spPr>
            <a:xfrm>
              <a:off x="0" y="327735"/>
              <a:ext cx="785409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8"/>
            <p:cNvSpPr txBox="1"/>
            <p:nvPr/>
          </p:nvSpPr>
          <p:spPr>
            <a:xfrm>
              <a:off x="0" y="-1"/>
              <a:ext cx="785409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1" name="Google Shape;81;p28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2" name="Google Shape;82;p28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83" name="Google Shape;83;p28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9"/>
          <p:cNvGrpSpPr/>
          <p:nvPr/>
        </p:nvGrpSpPr>
        <p:grpSpPr>
          <a:xfrm>
            <a:off x="8091896" y="451664"/>
            <a:ext cx="662110" cy="380241"/>
            <a:chOff x="0" y="-1"/>
            <a:chExt cx="662108" cy="380240"/>
          </a:xfrm>
        </p:grpSpPr>
        <p:sp>
          <p:nvSpPr>
            <p:cNvPr id="88" name="Google Shape;88;p29"/>
            <p:cNvSpPr/>
            <p:nvPr/>
          </p:nvSpPr>
          <p:spPr>
            <a:xfrm>
              <a:off x="0" y="327735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9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0" name="Google Shape;90;p29"/>
          <p:cNvGrpSpPr/>
          <p:nvPr/>
        </p:nvGrpSpPr>
        <p:grpSpPr>
          <a:xfrm>
            <a:off x="8753995" y="451664"/>
            <a:ext cx="785410" cy="380241"/>
            <a:chOff x="0" y="-1"/>
            <a:chExt cx="785409" cy="380240"/>
          </a:xfrm>
        </p:grpSpPr>
        <p:sp>
          <p:nvSpPr>
            <p:cNvPr id="91" name="Google Shape;91;p29"/>
            <p:cNvSpPr/>
            <p:nvPr/>
          </p:nvSpPr>
          <p:spPr>
            <a:xfrm>
              <a:off x="0" y="327735"/>
              <a:ext cx="785409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9"/>
            <p:cNvSpPr txBox="1"/>
            <p:nvPr/>
          </p:nvSpPr>
          <p:spPr>
            <a:xfrm>
              <a:off x="0" y="-1"/>
              <a:ext cx="785409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93" name="Google Shape;93;p29"/>
          <p:cNvSpPr txBox="1"/>
          <p:nvPr/>
        </p:nvSpPr>
        <p:spPr>
          <a:xfrm>
            <a:off x="8170650" y="288449"/>
            <a:ext cx="1166704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94" name="Google Shape;94;p29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 txBox="1"/>
          <p:nvPr/>
        </p:nvSpPr>
        <p:spPr>
          <a:xfrm>
            <a:off x="375975" y="6881800"/>
            <a:ext cx="6786599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9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0"/>
          <p:cNvGrpSpPr/>
          <p:nvPr/>
        </p:nvGrpSpPr>
        <p:grpSpPr>
          <a:xfrm>
            <a:off x="242850" y="1756544"/>
            <a:ext cx="9346509" cy="5675935"/>
            <a:chOff x="-1" y="-1"/>
            <a:chExt cx="9346508" cy="5675933"/>
          </a:xfrm>
        </p:grpSpPr>
        <p:sp>
          <p:nvSpPr>
            <p:cNvPr id="99" name="Google Shape;99;p30"/>
            <p:cNvSpPr/>
            <p:nvPr/>
          </p:nvSpPr>
          <p:spPr>
            <a:xfrm>
              <a:off x="-1" y="-1"/>
              <a:ext cx="9346508" cy="567593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0"/>
            <p:cNvSpPr txBox="1"/>
            <p:nvPr/>
          </p:nvSpPr>
          <p:spPr>
            <a:xfrm>
              <a:off x="0" y="2647846"/>
              <a:ext cx="9091325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49;p5" id="101" name="Google Shape;10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0;p5" id="102" name="Google Shape;1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1222172"/>
            <a:ext cx="1080004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1;p5" id="103" name="Google Shape;10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4" y="418596"/>
            <a:ext cx="1080004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0"/>
          <p:cNvSpPr txBox="1"/>
          <p:nvPr>
            <p:ph idx="12" type="sldNum"/>
          </p:nvPr>
        </p:nvSpPr>
        <p:spPr>
          <a:xfrm>
            <a:off x="6689210" y="6871674"/>
            <a:ext cx="273566" cy="264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2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22"/>
          <p:cNvGrpSpPr/>
          <p:nvPr/>
        </p:nvGrpSpPr>
        <p:grpSpPr>
          <a:xfrm>
            <a:off x="8091896" y="451664"/>
            <a:ext cx="662110" cy="380241"/>
            <a:chOff x="0" y="-1"/>
            <a:chExt cx="662108" cy="380240"/>
          </a:xfrm>
        </p:grpSpPr>
        <p:sp>
          <p:nvSpPr>
            <p:cNvPr id="9" name="Google Shape;9;p22"/>
            <p:cNvSpPr/>
            <p:nvPr/>
          </p:nvSpPr>
          <p:spPr>
            <a:xfrm>
              <a:off x="0" y="327735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22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" name="Google Shape;11;p22"/>
          <p:cNvGrpSpPr/>
          <p:nvPr/>
        </p:nvGrpSpPr>
        <p:grpSpPr>
          <a:xfrm>
            <a:off x="8753995" y="451664"/>
            <a:ext cx="785410" cy="380241"/>
            <a:chOff x="0" y="-1"/>
            <a:chExt cx="785409" cy="380240"/>
          </a:xfrm>
        </p:grpSpPr>
        <p:sp>
          <p:nvSpPr>
            <p:cNvPr id="12" name="Google Shape;12;p22"/>
            <p:cNvSpPr/>
            <p:nvPr/>
          </p:nvSpPr>
          <p:spPr>
            <a:xfrm>
              <a:off x="0" y="327735"/>
              <a:ext cx="785409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2"/>
            <p:cNvSpPr txBox="1"/>
            <p:nvPr/>
          </p:nvSpPr>
          <p:spPr>
            <a:xfrm>
              <a:off x="0" y="-1"/>
              <a:ext cx="785409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4" name="Google Shape;14;p22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" name="Google Shape;15;p22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16" name="Google Shape;16;p22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17" name="Google Shape;17;p22"/>
          <p:cNvSpPr txBox="1"/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" type="body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image" Target="../media/image36.png"/><Relationship Id="rId5" Type="http://schemas.openxmlformats.org/officeDocument/2006/relationships/image" Target="../media/image42.png"/><Relationship Id="rId6" Type="http://schemas.openxmlformats.org/officeDocument/2006/relationships/image" Target="../media/image40.png"/><Relationship Id="rId7" Type="http://schemas.openxmlformats.org/officeDocument/2006/relationships/image" Target="../media/image38.png"/><Relationship Id="rId8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/>
        </p:nvSpPr>
        <p:spPr>
          <a:xfrm>
            <a:off x="1176618" y="6563127"/>
            <a:ext cx="7012135" cy="48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374946" y="2049159"/>
            <a:ext cx="1444332" cy="36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6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1139097" y="834800"/>
            <a:ext cx="4156807" cy="3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378124" y="2271701"/>
            <a:ext cx="4778077" cy="2317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APLICACIONES INFORMÁTICAS PARA LA GESTIÓN ADMINISTRATIVA</a:t>
            </a:r>
            <a:endParaRPr/>
          </a:p>
        </p:txBody>
      </p:sp>
      <p:pic>
        <p:nvPicPr>
          <p:cNvPr descr="Google Shape;99;p9"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1250" y="834800"/>
            <a:ext cx="5118104" cy="662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PRÁCTICA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MANERA INDIVIDUAL</a:t>
            </a:r>
            <a:endParaRPr/>
          </a:p>
        </p:txBody>
      </p:sp>
      <p:grpSp>
        <p:nvGrpSpPr>
          <p:cNvPr id="243" name="Google Shape;243;p10"/>
          <p:cNvGrpSpPr/>
          <p:nvPr/>
        </p:nvGrpSpPr>
        <p:grpSpPr>
          <a:xfrm>
            <a:off x="3677268" y="4782910"/>
            <a:ext cx="5041535" cy="1953209"/>
            <a:chOff x="0" y="0"/>
            <a:chExt cx="4010800" cy="1675570"/>
          </a:xfrm>
        </p:grpSpPr>
        <p:sp>
          <p:nvSpPr>
            <p:cNvPr id="244" name="Google Shape;244;p10"/>
            <p:cNvSpPr/>
            <p:nvPr/>
          </p:nvSpPr>
          <p:spPr>
            <a:xfrm flipH="1">
              <a:off x="0" y="0"/>
              <a:ext cx="4010800" cy="1675570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81795" y="647664"/>
              <a:ext cx="3847209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46" name="Google Shape;246;p10"/>
          <p:cNvSpPr/>
          <p:nvPr/>
        </p:nvSpPr>
        <p:spPr>
          <a:xfrm flipH="1" rot="2839206">
            <a:off x="6650525" y="4267114"/>
            <a:ext cx="479650" cy="986990"/>
          </a:xfrm>
          <a:prstGeom prst="triangle">
            <a:avLst>
              <a:gd fmla="val 5000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4215740" y="5181911"/>
            <a:ext cx="3964587" cy="1246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Utilizando el cuadro elaborado en la planilla de cálculo “</a:t>
            </a:r>
            <a:r>
              <a:rPr b="1" i="0" lang="en-US" sz="1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IzquierdaExtraederecha.xlsx</a:t>
            </a: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”, se desea separar el nombre y apellidos que están en una celda, en 3 celdas (columnas) que contengan el nombre y los apellidos por separado. </a:t>
            </a:r>
            <a:endParaRPr/>
          </a:p>
        </p:txBody>
      </p:sp>
      <p:pic>
        <p:nvPicPr>
          <p:cNvPr descr="Google Shape;233;p18"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995" y="2146871"/>
            <a:ext cx="6352679" cy="2243788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234;p18" id="249" name="Google Shape;2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0638" y="2780715"/>
            <a:ext cx="1297639" cy="2093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5" name="Google Shape;255;p11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PRÁCTICA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MANERA INDIVIDUAL</a:t>
            </a:r>
            <a:endParaRPr/>
          </a:p>
        </p:txBody>
      </p:sp>
      <p:grpSp>
        <p:nvGrpSpPr>
          <p:cNvPr id="256" name="Google Shape;256;p11"/>
          <p:cNvGrpSpPr/>
          <p:nvPr/>
        </p:nvGrpSpPr>
        <p:grpSpPr>
          <a:xfrm>
            <a:off x="2512556" y="1915099"/>
            <a:ext cx="5759387" cy="1828080"/>
            <a:chOff x="0" y="0"/>
            <a:chExt cx="5759385" cy="1828079"/>
          </a:xfrm>
        </p:grpSpPr>
        <p:grpSp>
          <p:nvGrpSpPr>
            <p:cNvPr id="257" name="Google Shape;257;p11"/>
            <p:cNvGrpSpPr/>
            <p:nvPr/>
          </p:nvGrpSpPr>
          <p:grpSpPr>
            <a:xfrm>
              <a:off x="0" y="0"/>
              <a:ext cx="5759385" cy="1259246"/>
              <a:chOff x="0" y="0"/>
              <a:chExt cx="5759384" cy="1259245"/>
            </a:xfrm>
          </p:grpSpPr>
          <p:sp>
            <p:nvSpPr>
              <p:cNvPr id="258" name="Google Shape;258;p11"/>
              <p:cNvSpPr/>
              <p:nvPr/>
            </p:nvSpPr>
            <p:spPr>
              <a:xfrm>
                <a:off x="0" y="0"/>
                <a:ext cx="5759384" cy="1259245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1"/>
              <p:cNvSpPr txBox="1"/>
              <p:nvPr/>
            </p:nvSpPr>
            <p:spPr>
              <a:xfrm>
                <a:off x="61469" y="439501"/>
                <a:ext cx="5636446" cy="3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260" name="Google Shape;260;p11"/>
            <p:cNvSpPr/>
            <p:nvPr/>
          </p:nvSpPr>
          <p:spPr>
            <a:xfrm rot="-9189704">
              <a:off x="919475" y="1067006"/>
              <a:ext cx="479648" cy="689958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11"/>
          <p:cNvSpPr txBox="1"/>
          <p:nvPr/>
        </p:nvSpPr>
        <p:spPr>
          <a:xfrm>
            <a:off x="2768671" y="2067846"/>
            <a:ext cx="5220473" cy="9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 darás cuenta que no todas las personas tienen el mismo número de caracteres para extraer. Se aprecia en la imagen que algunos nombre y apellidos salen cortados o con letras demás, por lo tanto es necesario conocer un par de funciones antes de resolver esta situación. </a:t>
            </a:r>
            <a:endParaRPr/>
          </a:p>
        </p:txBody>
      </p:sp>
      <p:pic>
        <p:nvPicPr>
          <p:cNvPr descr="Google Shape;247;p19" id="262" name="Google Shape;2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858" y="3750195"/>
            <a:ext cx="6995149" cy="2424566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3" name="Google Shape;263;p11"/>
          <p:cNvSpPr txBox="1"/>
          <p:nvPr/>
        </p:nvSpPr>
        <p:spPr>
          <a:xfrm>
            <a:off x="2944688" y="6348243"/>
            <a:ext cx="3826124" cy="2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 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Conozcamos más funciones de texto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69" name="Google Shape;269;p12"/>
          <p:cNvGrpSpPr/>
          <p:nvPr/>
        </p:nvGrpSpPr>
        <p:grpSpPr>
          <a:xfrm>
            <a:off x="742964" y="2497970"/>
            <a:ext cx="8275534" cy="4028339"/>
            <a:chOff x="0" y="0"/>
            <a:chExt cx="8275533" cy="4028338"/>
          </a:xfrm>
        </p:grpSpPr>
        <p:sp>
          <p:nvSpPr>
            <p:cNvPr id="270" name="Google Shape;270;p12"/>
            <p:cNvSpPr/>
            <p:nvPr/>
          </p:nvSpPr>
          <p:spPr>
            <a:xfrm>
              <a:off x="0" y="0"/>
              <a:ext cx="8275533" cy="4028338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 txBox="1"/>
            <p:nvPr/>
          </p:nvSpPr>
          <p:spPr>
            <a:xfrm>
              <a:off x="198122" y="1824049"/>
              <a:ext cx="7879286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72" name="Google Shape;272;p12"/>
          <p:cNvSpPr txBox="1"/>
          <p:nvPr/>
        </p:nvSpPr>
        <p:spPr>
          <a:xfrm>
            <a:off x="1662125" y="2678495"/>
            <a:ext cx="6809449" cy="25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sirve para determinar la posición en la cual se encuentra un texto. Si tomamos en cuenta la imagen y queremos saber la posición de la letra “S”, la función ENCONTRAR nos entregará el número 6 como resultado.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LARGO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sirve para determinar la cantidad total de caracteres de una celda, en este caso, el resultado para esta celda sería 22.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CONCATENAR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sirve para unir los valores de distintas celdas, o resultados de fórmulas o textos. Considera que si concatenar números, estos quedarán con formato Trequieres exto, lo cual te obliga a convertirlos en Números para aplicar fórmulas aritméticas.</a:t>
            </a:r>
            <a:endParaRPr/>
          </a:p>
        </p:txBody>
      </p:sp>
      <p:sp>
        <p:nvSpPr>
          <p:cNvPr id="273" name="Google Shape;273;p12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ENCONTRAR, LARGO, CONCATENAR</a:t>
            </a:r>
            <a:endParaRPr/>
          </a:p>
        </p:txBody>
      </p:sp>
      <p:pic>
        <p:nvPicPr>
          <p:cNvPr descr="Google Shape;259;p20" id="274" name="Google Shape;2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020" y="5413523"/>
            <a:ext cx="7099301" cy="990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60;p20" id="275" name="Google Shape;2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9824" y="2443545"/>
            <a:ext cx="495304" cy="46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1" name="Google Shape;281;p13"/>
          <p:cNvSpPr txBox="1"/>
          <p:nvPr/>
        </p:nvSpPr>
        <p:spPr>
          <a:xfrm>
            <a:off x="452171" y="1142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PRÁCTICA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MANERA INDIVIDUAL</a:t>
            </a:r>
            <a:endParaRPr/>
          </a:p>
        </p:txBody>
      </p:sp>
      <p:grpSp>
        <p:nvGrpSpPr>
          <p:cNvPr id="282" name="Google Shape;282;p13"/>
          <p:cNvGrpSpPr/>
          <p:nvPr/>
        </p:nvGrpSpPr>
        <p:grpSpPr>
          <a:xfrm>
            <a:off x="1960635" y="1846565"/>
            <a:ext cx="5615767" cy="2098912"/>
            <a:chOff x="19728" y="0"/>
            <a:chExt cx="5615767" cy="2098911"/>
          </a:xfrm>
        </p:grpSpPr>
        <p:grpSp>
          <p:nvGrpSpPr>
            <p:cNvPr id="283" name="Google Shape;283;p13"/>
            <p:cNvGrpSpPr/>
            <p:nvPr/>
          </p:nvGrpSpPr>
          <p:grpSpPr>
            <a:xfrm>
              <a:off x="411340" y="0"/>
              <a:ext cx="5224155" cy="2098911"/>
              <a:chOff x="0" y="0"/>
              <a:chExt cx="5224153" cy="2098910"/>
            </a:xfrm>
          </p:grpSpPr>
          <p:sp>
            <p:nvSpPr>
              <p:cNvPr id="284" name="Google Shape;284;p13"/>
              <p:cNvSpPr/>
              <p:nvPr/>
            </p:nvSpPr>
            <p:spPr>
              <a:xfrm>
                <a:off x="0" y="0"/>
                <a:ext cx="5224153" cy="2098910"/>
              </a:xfrm>
              <a:prstGeom prst="roundRect">
                <a:avLst>
                  <a:gd fmla="val 1015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 txBox="1"/>
              <p:nvPr/>
            </p:nvSpPr>
            <p:spPr>
              <a:xfrm>
                <a:off x="62437" y="859334"/>
                <a:ext cx="5099277" cy="3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286" name="Google Shape;286;p13"/>
            <p:cNvSpPr/>
            <p:nvPr/>
          </p:nvSpPr>
          <p:spPr>
            <a:xfrm rot="-8186235">
              <a:off x="187871" y="1262612"/>
              <a:ext cx="351994" cy="628627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13"/>
          <p:cNvSpPr txBox="1"/>
          <p:nvPr/>
        </p:nvSpPr>
        <p:spPr>
          <a:xfrm>
            <a:off x="2603024" y="1993993"/>
            <a:ext cx="4927650" cy="182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Utilizando el archivo desarrollado anteriormente agrega dos columnas, dos para ENCONTRAR y otra para la función LARGO (ver imagen)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primer Encontrar debe mostrar la posición del primer Espacio, el segundo Encontrar debe mostrar la posición del segundo espacio. Esto nos servirá para complementar con las funciones IZQUIERDA, EXTRAE y DERECHA.</a:t>
            </a:r>
            <a:endParaRPr/>
          </a:p>
        </p:txBody>
      </p:sp>
      <p:sp>
        <p:nvSpPr>
          <p:cNvPr id="288" name="Google Shape;288;p13"/>
          <p:cNvSpPr txBox="1"/>
          <p:nvPr/>
        </p:nvSpPr>
        <p:spPr>
          <a:xfrm>
            <a:off x="3500804" y="4060175"/>
            <a:ext cx="4766314" cy="737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=ENCONTRAR(" ";B6;1)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=ENCONTRAR(" ";B6;G6+1)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=LARGO(B6)</a:t>
            </a:r>
            <a:endParaRPr/>
          </a:p>
        </p:txBody>
      </p:sp>
      <p:pic>
        <p:nvPicPr>
          <p:cNvPr descr="Google Shape;275;p21" id="289" name="Google Shape;2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93623" y="3649972"/>
            <a:ext cx="2646124" cy="289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76;p21" id="290" name="Google Shape;2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5082" y="4931933"/>
            <a:ext cx="5681315" cy="1692855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96" name="Google Shape;296;p14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/>
          </a:p>
        </p:txBody>
      </p:sp>
      <p:grpSp>
        <p:nvGrpSpPr>
          <p:cNvPr id="297" name="Google Shape;297;p14"/>
          <p:cNvGrpSpPr/>
          <p:nvPr/>
        </p:nvGrpSpPr>
        <p:grpSpPr>
          <a:xfrm>
            <a:off x="5043932" y="3910457"/>
            <a:ext cx="4176557" cy="2441657"/>
            <a:chOff x="0" y="-627621"/>
            <a:chExt cx="4176556" cy="2441656"/>
          </a:xfrm>
        </p:grpSpPr>
        <p:grpSp>
          <p:nvGrpSpPr>
            <p:cNvPr id="298" name="Google Shape;298;p14"/>
            <p:cNvGrpSpPr/>
            <p:nvPr/>
          </p:nvGrpSpPr>
          <p:grpSpPr>
            <a:xfrm>
              <a:off x="0" y="0"/>
              <a:ext cx="4176556" cy="1814035"/>
              <a:chOff x="0" y="0"/>
              <a:chExt cx="4176555" cy="1814034"/>
            </a:xfrm>
          </p:grpSpPr>
          <p:sp>
            <p:nvSpPr>
              <p:cNvPr id="299" name="Google Shape;299;p14"/>
              <p:cNvSpPr/>
              <p:nvPr/>
            </p:nvSpPr>
            <p:spPr>
              <a:xfrm flipH="1">
                <a:off x="0" y="0"/>
                <a:ext cx="4176555" cy="1814034"/>
              </a:xfrm>
              <a:prstGeom prst="roundRect">
                <a:avLst>
                  <a:gd fmla="val 1015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4"/>
              <p:cNvSpPr txBox="1"/>
              <p:nvPr/>
            </p:nvSpPr>
            <p:spPr>
              <a:xfrm>
                <a:off x="53963" y="716922"/>
                <a:ext cx="4068627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01" name="Google Shape;301;p14"/>
            <p:cNvSpPr/>
            <p:nvPr/>
          </p:nvSpPr>
          <p:spPr>
            <a:xfrm flipH="1" rot="-2039465">
              <a:off x="3199725" y="-564305"/>
              <a:ext cx="494577" cy="87706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oogle Shape;288;p22" id="302" name="Google Shape;3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4039" y="1665477"/>
            <a:ext cx="2913712" cy="289018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4"/>
          <p:cNvSpPr txBox="1"/>
          <p:nvPr/>
        </p:nvSpPr>
        <p:spPr>
          <a:xfrm>
            <a:off x="5575196" y="4831195"/>
            <a:ext cx="3086611" cy="1062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aprovecharemos estas funciones para que las funciones IZQUIERDA, EXTRAE y DERECHA nos entreguen el resultado esperado</a:t>
            </a:r>
            <a:endParaRPr/>
          </a:p>
        </p:txBody>
      </p:sp>
      <p:pic>
        <p:nvPicPr>
          <p:cNvPr descr="Google Shape;290;p22" id="304" name="Google Shape;3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175" y="3123233"/>
            <a:ext cx="2272315" cy="2990657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291;p22" id="305" name="Google Shape;30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259" y="3123233"/>
            <a:ext cx="2341061" cy="2166873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6" name="Google Shape;306;p14"/>
          <p:cNvSpPr txBox="1"/>
          <p:nvPr/>
        </p:nvSpPr>
        <p:spPr>
          <a:xfrm>
            <a:off x="491885" y="1971830"/>
            <a:ext cx="4051862" cy="9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=IZQUIERDA </a:t>
            </a: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(B6;G6-1) para el apellido paterno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=EXTRAE </a:t>
            </a: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(B6;G6+1;H6-G6) para el apellido materno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=DERECHA(B6;I6-H6</a:t>
            </a: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) para el nombre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=CONCATENAR(L6</a:t>
            </a: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;" ";J6;" ";K6)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12" name="Google Shape;312;p15"/>
          <p:cNvGrpSpPr/>
          <p:nvPr/>
        </p:nvGrpSpPr>
        <p:grpSpPr>
          <a:xfrm>
            <a:off x="366448" y="2249715"/>
            <a:ext cx="9036233" cy="1268704"/>
            <a:chOff x="0" y="0"/>
            <a:chExt cx="9036231" cy="1268703"/>
          </a:xfrm>
        </p:grpSpPr>
        <p:sp>
          <p:nvSpPr>
            <p:cNvPr id="313" name="Google Shape;313;p15"/>
            <p:cNvSpPr/>
            <p:nvPr/>
          </p:nvSpPr>
          <p:spPr>
            <a:xfrm>
              <a:off x="0" y="0"/>
              <a:ext cx="9036231" cy="1268703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 txBox="1"/>
            <p:nvPr/>
          </p:nvSpPr>
          <p:spPr>
            <a:xfrm>
              <a:off x="62393" y="444231"/>
              <a:ext cx="8911443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15" name="Google Shape;315;p15"/>
          <p:cNvSpPr txBox="1"/>
          <p:nvPr/>
        </p:nvSpPr>
        <p:spPr>
          <a:xfrm>
            <a:off x="685511" y="2436409"/>
            <a:ext cx="8099646" cy="9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funciones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MAYUSC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MINUSC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utilizan para cambiar de mayúscula a minúsculas y viceversa las letras de una celda.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NOMPROPIO</a:t>
            </a: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indica a Excel que la primera letra de cada palabra sea escrita en mayúscula.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MAYUSC, MINUSC, NOMPROPIO</a:t>
            </a:r>
            <a:endParaRPr/>
          </a:p>
        </p:txBody>
      </p:sp>
      <p:pic>
        <p:nvPicPr>
          <p:cNvPr descr="Google Shape;303;p23" id="317" name="Google Shape;3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5619" y="2094027"/>
            <a:ext cx="495304" cy="469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04;p23" id="318" name="Google Shape;3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175" y="3794397"/>
            <a:ext cx="6042899" cy="1007154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305;p23" id="319" name="Google Shape;31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175" y="5077531"/>
            <a:ext cx="6042899" cy="1228208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0" name="Google Shape;320;p15"/>
          <p:cNvSpPr txBox="1"/>
          <p:nvPr/>
        </p:nvSpPr>
        <p:spPr>
          <a:xfrm>
            <a:off x="6881948" y="5453226"/>
            <a:ext cx="2265605" cy="9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Ejemplo, aplica las funciones indicadas respecto a la celda B6, C6 y D6 respectivamente y verifica el resultado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20;p24" id="325" name="Google Shape;3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38" y="2034457"/>
            <a:ext cx="6661475" cy="2590938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6" name="Google Shape;326;p16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7" name="Google Shape;327;p16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PRÁCTICA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MANERA INDIVIDUAL</a:t>
            </a:r>
            <a:endParaRPr/>
          </a:p>
        </p:txBody>
      </p:sp>
      <p:pic>
        <p:nvPicPr>
          <p:cNvPr descr="Google Shape;313;p24" id="328" name="Google Shape;3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347197" y="2676707"/>
            <a:ext cx="1661431" cy="26998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16"/>
          <p:cNvGrpSpPr/>
          <p:nvPr/>
        </p:nvGrpSpPr>
        <p:grpSpPr>
          <a:xfrm>
            <a:off x="4907334" y="4638150"/>
            <a:ext cx="4010803" cy="2323812"/>
            <a:chOff x="0" y="-648240"/>
            <a:chExt cx="4010802" cy="2323811"/>
          </a:xfrm>
        </p:grpSpPr>
        <p:grpSp>
          <p:nvGrpSpPr>
            <p:cNvPr id="330" name="Google Shape;330;p16"/>
            <p:cNvGrpSpPr/>
            <p:nvPr/>
          </p:nvGrpSpPr>
          <p:grpSpPr>
            <a:xfrm>
              <a:off x="0" y="0"/>
              <a:ext cx="4010802" cy="1675571"/>
              <a:chOff x="0" y="0"/>
              <a:chExt cx="4010801" cy="1675570"/>
            </a:xfrm>
          </p:grpSpPr>
          <p:sp>
            <p:nvSpPr>
              <p:cNvPr id="331" name="Google Shape;331;p16"/>
              <p:cNvSpPr/>
              <p:nvPr/>
            </p:nvSpPr>
            <p:spPr>
              <a:xfrm flipH="1">
                <a:off x="0" y="0"/>
                <a:ext cx="4010801" cy="1675570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6"/>
              <p:cNvSpPr txBox="1"/>
              <p:nvPr/>
            </p:nvSpPr>
            <p:spPr>
              <a:xfrm>
                <a:off x="81794" y="647664"/>
                <a:ext cx="3847212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33" name="Google Shape;333;p16"/>
            <p:cNvSpPr/>
            <p:nvPr/>
          </p:nvSpPr>
          <p:spPr>
            <a:xfrm flipH="1" rot="2949969">
              <a:off x="1765571" y="-637601"/>
              <a:ext cx="479650" cy="986991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16"/>
          <p:cNvSpPr txBox="1"/>
          <p:nvPr/>
        </p:nvSpPr>
        <p:spPr>
          <a:xfrm>
            <a:off x="5128869" y="5646420"/>
            <a:ext cx="3567725" cy="9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“MayuscMinuscNompropio.xlsx” entregado por su docente y aplica las funciones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MAYUSC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MINUSC</a:t>
            </a: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NOMPROPIO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según corresponda.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40" name="Google Shape;340;p17"/>
          <p:cNvGrpSpPr/>
          <p:nvPr/>
        </p:nvGrpSpPr>
        <p:grpSpPr>
          <a:xfrm>
            <a:off x="2035272" y="2053083"/>
            <a:ext cx="6999685" cy="4364980"/>
            <a:chOff x="0" y="0"/>
            <a:chExt cx="6999684" cy="4364978"/>
          </a:xfrm>
        </p:grpSpPr>
        <p:grpSp>
          <p:nvGrpSpPr>
            <p:cNvPr id="341" name="Google Shape;341;p17"/>
            <p:cNvGrpSpPr/>
            <p:nvPr/>
          </p:nvGrpSpPr>
          <p:grpSpPr>
            <a:xfrm>
              <a:off x="0" y="0"/>
              <a:ext cx="6999684" cy="4364978"/>
              <a:chOff x="0" y="0"/>
              <a:chExt cx="6999683" cy="4364977"/>
            </a:xfrm>
          </p:grpSpPr>
          <p:sp>
            <p:nvSpPr>
              <p:cNvPr id="342" name="Google Shape;342;p17"/>
              <p:cNvSpPr/>
              <p:nvPr/>
            </p:nvSpPr>
            <p:spPr>
              <a:xfrm>
                <a:off x="0" y="0"/>
                <a:ext cx="6999683" cy="4364977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7"/>
              <p:cNvSpPr txBox="1"/>
              <p:nvPr/>
            </p:nvSpPr>
            <p:spPr>
              <a:xfrm>
                <a:off x="217841" y="1992368"/>
                <a:ext cx="6563998" cy="3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44" name="Google Shape;344;p17"/>
            <p:cNvSpPr txBox="1"/>
            <p:nvPr/>
          </p:nvSpPr>
          <p:spPr>
            <a:xfrm>
              <a:off x="1514245" y="243506"/>
              <a:ext cx="5161940" cy="1523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FUNCIONES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 TEXTO</a:t>
              </a:r>
              <a:endPara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trabajados a lo largo de la presentación, te  invito a realizar la Actividad  </a:t>
              </a: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“CuantoAprendimos.xlsx”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en la que deberás aplicar funciones de Texto. </a:t>
              </a:r>
              <a:endParaRPr/>
            </a:p>
          </p:txBody>
        </p:sp>
      </p:grpSp>
      <p:sp>
        <p:nvSpPr>
          <p:cNvPr id="345" name="Google Shape;345;p17"/>
          <p:cNvSpPr txBox="1"/>
          <p:nvPr/>
        </p:nvSpPr>
        <p:spPr>
          <a:xfrm>
            <a:off x="382496" y="13034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pic>
        <p:nvPicPr>
          <p:cNvPr descr="Google Shape;333;p25" id="346" name="Google Shape;3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22" y="3472326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4;p25" id="347" name="Google Shape;3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6579" y="5460165"/>
            <a:ext cx="1705023" cy="127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35;p25" id="348" name="Google Shape;34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1132" y="5957613"/>
            <a:ext cx="1651876" cy="88451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4125174" y="1156497"/>
            <a:ext cx="941679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descr="Google Shape;337;p25" id="350" name="Google Shape;35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49520" y="4130730"/>
            <a:ext cx="4829572" cy="1417458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1" name="Google Shape;351;p17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57" name="Google Shape;357;p18"/>
          <p:cNvGrpSpPr/>
          <p:nvPr/>
        </p:nvGrpSpPr>
        <p:grpSpPr>
          <a:xfrm>
            <a:off x="2035272" y="2053083"/>
            <a:ext cx="6999685" cy="4364980"/>
            <a:chOff x="0" y="0"/>
            <a:chExt cx="6999684" cy="4364978"/>
          </a:xfrm>
        </p:grpSpPr>
        <p:grpSp>
          <p:nvGrpSpPr>
            <p:cNvPr id="358" name="Google Shape;358;p18"/>
            <p:cNvGrpSpPr/>
            <p:nvPr/>
          </p:nvGrpSpPr>
          <p:grpSpPr>
            <a:xfrm>
              <a:off x="0" y="0"/>
              <a:ext cx="6999684" cy="4364978"/>
              <a:chOff x="0" y="0"/>
              <a:chExt cx="6999683" cy="4364977"/>
            </a:xfrm>
          </p:grpSpPr>
          <p:sp>
            <p:nvSpPr>
              <p:cNvPr id="359" name="Google Shape;359;p18"/>
              <p:cNvSpPr/>
              <p:nvPr/>
            </p:nvSpPr>
            <p:spPr>
              <a:xfrm>
                <a:off x="0" y="0"/>
                <a:ext cx="6999683" cy="4364977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8"/>
              <p:cNvSpPr txBox="1"/>
              <p:nvPr/>
            </p:nvSpPr>
            <p:spPr>
              <a:xfrm>
                <a:off x="217841" y="1992368"/>
                <a:ext cx="6563998" cy="3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61" name="Google Shape;361;p18"/>
            <p:cNvSpPr txBox="1"/>
            <p:nvPr/>
          </p:nvSpPr>
          <p:spPr>
            <a:xfrm>
              <a:off x="1125966" y="147234"/>
              <a:ext cx="5161940" cy="159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FUNCIONES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 TEXTO</a:t>
              </a:r>
              <a:endParaRPr b="0" i="0" sz="1400" u="none" cap="none" strike="noStrike">
                <a:solidFill>
                  <a:srgbClr val="ED6B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 olvides guardar el archivo resuelto con tu nombre (ejemplo “</a:t>
              </a: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cuantoaprendimosPedro.xlsx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Compara tus resultados de la Actividad ¿Cuánto aprendimos?</a:t>
              </a:r>
              <a:endParaRPr/>
            </a:p>
          </p:txBody>
        </p:sp>
      </p:grpSp>
      <p:sp>
        <p:nvSpPr>
          <p:cNvPr id="362" name="Google Shape;362;p18"/>
          <p:cNvSpPr txBox="1"/>
          <p:nvPr/>
        </p:nvSpPr>
        <p:spPr>
          <a:xfrm>
            <a:off x="382496" y="13415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363" name="Google Shape;363;p18"/>
          <p:cNvSpPr txBox="1"/>
          <p:nvPr/>
        </p:nvSpPr>
        <p:spPr>
          <a:xfrm>
            <a:off x="4112474" y="1194597"/>
            <a:ext cx="941679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descr="Google Shape;351;p26" id="364" name="Google Shape;3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3010" y="3933426"/>
            <a:ext cx="5448449" cy="1526743"/>
          </a:xfrm>
          <a:prstGeom prst="rect">
            <a:avLst/>
          </a:prstGeom>
          <a:noFill/>
          <a:ln cap="flat" cmpd="sng" w="381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352;p26" id="365" name="Google Shape;3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213" y="3790452"/>
            <a:ext cx="2649241" cy="290853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2" name="Google Shape;372;p19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373" name="Google Shape;373;p19"/>
          <p:cNvSpPr txBox="1"/>
          <p:nvPr/>
        </p:nvSpPr>
        <p:spPr>
          <a:xfrm>
            <a:off x="350577" y="1395580"/>
            <a:ext cx="7017881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374" name="Google Shape;374;p19"/>
          <p:cNvGrpSpPr/>
          <p:nvPr/>
        </p:nvGrpSpPr>
        <p:grpSpPr>
          <a:xfrm>
            <a:off x="-4662" y="4568174"/>
            <a:ext cx="9109196" cy="783019"/>
            <a:chOff x="0" y="-2"/>
            <a:chExt cx="9109195" cy="783018"/>
          </a:xfrm>
        </p:grpSpPr>
        <p:sp>
          <p:nvSpPr>
            <p:cNvPr id="375" name="Google Shape;375;p19"/>
            <p:cNvSpPr txBox="1"/>
            <p:nvPr/>
          </p:nvSpPr>
          <p:spPr>
            <a:xfrm>
              <a:off x="1334837" y="222251"/>
              <a:ext cx="7774358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376" name="Google Shape;376;p19"/>
            <p:cNvGrpSpPr/>
            <p:nvPr/>
          </p:nvGrpSpPr>
          <p:grpSpPr>
            <a:xfrm>
              <a:off x="0" y="-2"/>
              <a:ext cx="1135378" cy="783018"/>
              <a:chOff x="0" y="-1"/>
              <a:chExt cx="1135377" cy="783017"/>
            </a:xfrm>
          </p:grpSpPr>
          <p:sp>
            <p:nvSpPr>
              <p:cNvPr id="377" name="Google Shape;377;p19"/>
              <p:cNvSpPr/>
              <p:nvPr/>
            </p:nvSpPr>
            <p:spPr>
              <a:xfrm rot="5400000">
                <a:off x="176180" y="-176181"/>
                <a:ext cx="783017" cy="1135377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364;p27" id="378" name="Google Shape;378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6452" y="103503"/>
                <a:ext cx="683393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9" name="Google Shape;379;p19"/>
          <p:cNvGrpSpPr/>
          <p:nvPr/>
        </p:nvGrpSpPr>
        <p:grpSpPr>
          <a:xfrm>
            <a:off x="-4660" y="3697438"/>
            <a:ext cx="6615381" cy="783019"/>
            <a:chOff x="0" y="-2"/>
            <a:chExt cx="6615380" cy="783018"/>
          </a:xfrm>
        </p:grpSpPr>
        <p:sp>
          <p:nvSpPr>
            <p:cNvPr id="380" name="Google Shape;380;p19"/>
            <p:cNvSpPr txBox="1"/>
            <p:nvPr/>
          </p:nvSpPr>
          <p:spPr>
            <a:xfrm>
              <a:off x="1334837" y="94434"/>
              <a:ext cx="5280543" cy="55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381" name="Google Shape;381;p19"/>
            <p:cNvGrpSpPr/>
            <p:nvPr/>
          </p:nvGrpSpPr>
          <p:grpSpPr>
            <a:xfrm>
              <a:off x="0" y="-2"/>
              <a:ext cx="1135379" cy="783018"/>
              <a:chOff x="0" y="-1"/>
              <a:chExt cx="1135377" cy="783017"/>
            </a:xfrm>
          </p:grpSpPr>
          <p:sp>
            <p:nvSpPr>
              <p:cNvPr id="382" name="Google Shape;382;p19"/>
              <p:cNvSpPr/>
              <p:nvPr/>
            </p:nvSpPr>
            <p:spPr>
              <a:xfrm rot="5400000">
                <a:off x="176180" y="-176181"/>
                <a:ext cx="783017" cy="1135377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369;p27" id="383" name="Google Shape;383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6453" y="103503"/>
                <a:ext cx="683394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4" name="Google Shape;384;p19"/>
          <p:cNvGrpSpPr/>
          <p:nvPr/>
        </p:nvGrpSpPr>
        <p:grpSpPr>
          <a:xfrm>
            <a:off x="-4661" y="1955968"/>
            <a:ext cx="9178022" cy="783020"/>
            <a:chOff x="0" y="-2"/>
            <a:chExt cx="9178021" cy="783019"/>
          </a:xfrm>
        </p:grpSpPr>
        <p:sp>
          <p:nvSpPr>
            <p:cNvPr id="385" name="Google Shape;385;p19"/>
            <p:cNvSpPr txBox="1"/>
            <p:nvPr/>
          </p:nvSpPr>
          <p:spPr>
            <a:xfrm>
              <a:off x="1334837" y="222251"/>
              <a:ext cx="7843184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386" name="Google Shape;386;p19"/>
            <p:cNvGrpSpPr/>
            <p:nvPr/>
          </p:nvGrpSpPr>
          <p:grpSpPr>
            <a:xfrm>
              <a:off x="0" y="-2"/>
              <a:ext cx="1135377" cy="783019"/>
              <a:chOff x="0" y="-1"/>
              <a:chExt cx="1135376" cy="783018"/>
            </a:xfrm>
          </p:grpSpPr>
          <p:sp>
            <p:nvSpPr>
              <p:cNvPr id="387" name="Google Shape;387;p19"/>
              <p:cNvSpPr/>
              <p:nvPr/>
            </p:nvSpPr>
            <p:spPr>
              <a:xfrm rot="5400000">
                <a:off x="176179" y="-176180"/>
                <a:ext cx="783018" cy="1135376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374;p27" id="388" name="Google Shape;388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62216" y="83075"/>
                <a:ext cx="731866" cy="6168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9" name="Google Shape;389;p19"/>
          <p:cNvGrpSpPr/>
          <p:nvPr/>
        </p:nvGrpSpPr>
        <p:grpSpPr>
          <a:xfrm>
            <a:off x="-4658" y="2826702"/>
            <a:ext cx="8912550" cy="783019"/>
            <a:chOff x="1" y="-2"/>
            <a:chExt cx="8912548" cy="783018"/>
          </a:xfrm>
        </p:grpSpPr>
        <p:sp>
          <p:nvSpPr>
            <p:cNvPr id="390" name="Google Shape;390;p19"/>
            <p:cNvSpPr txBox="1"/>
            <p:nvPr/>
          </p:nvSpPr>
          <p:spPr>
            <a:xfrm>
              <a:off x="1334836" y="222251"/>
              <a:ext cx="7577713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391" name="Google Shape;391;p19"/>
            <p:cNvGrpSpPr/>
            <p:nvPr/>
          </p:nvGrpSpPr>
          <p:grpSpPr>
            <a:xfrm>
              <a:off x="1" y="-2"/>
              <a:ext cx="1135377" cy="783018"/>
              <a:chOff x="1" y="-1"/>
              <a:chExt cx="1135375" cy="783017"/>
            </a:xfrm>
          </p:grpSpPr>
          <p:sp>
            <p:nvSpPr>
              <p:cNvPr id="392" name="Google Shape;392;p19"/>
              <p:cNvSpPr/>
              <p:nvPr/>
            </p:nvSpPr>
            <p:spPr>
              <a:xfrm rot="5400000">
                <a:off x="176180" y="-176180"/>
                <a:ext cx="783017" cy="1135375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379;p27" id="393" name="Google Shape;393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6453" y="103503"/>
                <a:ext cx="683392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94" name="Google Shape;394;p19"/>
          <p:cNvGrpSpPr/>
          <p:nvPr/>
        </p:nvGrpSpPr>
        <p:grpSpPr>
          <a:xfrm>
            <a:off x="-4658" y="5438908"/>
            <a:ext cx="6861185" cy="783019"/>
            <a:chOff x="0" y="-2"/>
            <a:chExt cx="6861183" cy="783018"/>
          </a:xfrm>
        </p:grpSpPr>
        <p:sp>
          <p:nvSpPr>
            <p:cNvPr id="395" name="Google Shape;395;p19"/>
            <p:cNvSpPr txBox="1"/>
            <p:nvPr/>
          </p:nvSpPr>
          <p:spPr>
            <a:xfrm>
              <a:off x="1334835" y="123930"/>
              <a:ext cx="5526348" cy="55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396" name="Google Shape;396;p19"/>
            <p:cNvGrpSpPr/>
            <p:nvPr/>
          </p:nvGrpSpPr>
          <p:grpSpPr>
            <a:xfrm>
              <a:off x="0" y="-2"/>
              <a:ext cx="1135378" cy="783018"/>
              <a:chOff x="0" y="-1"/>
              <a:chExt cx="1135377" cy="783017"/>
            </a:xfrm>
          </p:grpSpPr>
          <p:sp>
            <p:nvSpPr>
              <p:cNvPr id="397" name="Google Shape;397;p19"/>
              <p:cNvSpPr/>
              <p:nvPr/>
            </p:nvSpPr>
            <p:spPr>
              <a:xfrm rot="5400000">
                <a:off x="176180" y="-176181"/>
                <a:ext cx="783017" cy="1135377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384;p27" id="398" name="Google Shape;398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6452" y="103503"/>
                <a:ext cx="683396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Google Shape;385;p27" id="399" name="Google Shape;39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/>
          <p:nvPr/>
        </p:nvSpPr>
        <p:spPr>
          <a:xfrm>
            <a:off x="365421" y="2049159"/>
            <a:ext cx="1444332" cy="36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1139097" y="834800"/>
            <a:ext cx="5364577" cy="3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APLICACIONES INFORMÁTICAS PARA LA GESTIÓN ADMINISTRATIVA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352721" y="2497819"/>
            <a:ext cx="4118092" cy="1153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DEL TEXTO</a:t>
            </a:r>
            <a:endParaRPr/>
          </a:p>
        </p:txBody>
      </p:sp>
      <p:pic>
        <p:nvPicPr>
          <p:cNvPr descr="Google Shape;107;p10"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0199" y="2046183"/>
            <a:ext cx="4391815" cy="42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1176618" y="6563124"/>
            <a:ext cx="7012135" cy="482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05" name="Google Shape;405;p20"/>
          <p:cNvGrpSpPr/>
          <p:nvPr/>
        </p:nvGrpSpPr>
        <p:grpSpPr>
          <a:xfrm>
            <a:off x="431622" y="2285848"/>
            <a:ext cx="8839208" cy="3238200"/>
            <a:chOff x="0" y="0"/>
            <a:chExt cx="8839207" cy="3238199"/>
          </a:xfrm>
        </p:grpSpPr>
        <p:sp>
          <p:nvSpPr>
            <p:cNvPr id="406" name="Google Shape;406;p20"/>
            <p:cNvSpPr/>
            <p:nvPr/>
          </p:nvSpPr>
          <p:spPr>
            <a:xfrm>
              <a:off x="0" y="0"/>
              <a:ext cx="8839207" cy="3238199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 txBox="1"/>
            <p:nvPr/>
          </p:nvSpPr>
          <p:spPr>
            <a:xfrm>
              <a:off x="162836" y="1428979"/>
              <a:ext cx="8513533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08" name="Google Shape;408;p20"/>
          <p:cNvSpPr txBox="1"/>
          <p:nvPr/>
        </p:nvSpPr>
        <p:spPr>
          <a:xfrm>
            <a:off x="375972" y="1392365"/>
            <a:ext cx="8950505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5279923" y="7354529"/>
            <a:ext cx="2723539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0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411" name="Google Shape;411;p20"/>
          <p:cNvSpPr txBox="1"/>
          <p:nvPr/>
        </p:nvSpPr>
        <p:spPr>
          <a:xfrm>
            <a:off x="3581660" y="1107419"/>
            <a:ext cx="987704" cy="94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412" name="Google Shape;412;p20"/>
          <p:cNvSpPr txBox="1"/>
          <p:nvPr/>
        </p:nvSpPr>
        <p:spPr>
          <a:xfrm>
            <a:off x="958643" y="3001526"/>
            <a:ext cx="5562930" cy="2187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TEXTO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práctica. Descarga el archivo “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”,  sigue las instrucciones señaladas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Helvetica Neue"/>
              <a:buNone/>
            </a:pPr>
            <a:br>
              <a:rPr b="1" i="0" lang="en-US" sz="1600" u="none" cap="none" strike="noStrike">
                <a:solidFill>
                  <a:srgbClr val="ED6B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oogle Shape;577;p33" id="413" name="Google Shape;4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4" y="3978569"/>
            <a:ext cx="6899894" cy="397439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0"/>
          <p:cNvSpPr txBox="1"/>
          <p:nvPr/>
        </p:nvSpPr>
        <p:spPr>
          <a:xfrm>
            <a:off x="2708222" y="6881803"/>
            <a:ext cx="1639637" cy="353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ción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/>
          <p:nvPr>
            <p:ph idx="12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20" name="Google Shape;420;p21"/>
          <p:cNvGrpSpPr/>
          <p:nvPr/>
        </p:nvGrpSpPr>
        <p:grpSpPr>
          <a:xfrm>
            <a:off x="431622" y="2285848"/>
            <a:ext cx="8839208" cy="3238200"/>
            <a:chOff x="0" y="0"/>
            <a:chExt cx="8839207" cy="3238199"/>
          </a:xfrm>
        </p:grpSpPr>
        <p:sp>
          <p:nvSpPr>
            <p:cNvPr id="421" name="Google Shape;421;p21"/>
            <p:cNvSpPr/>
            <p:nvPr/>
          </p:nvSpPr>
          <p:spPr>
            <a:xfrm>
              <a:off x="0" y="0"/>
              <a:ext cx="8839207" cy="3238199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1"/>
            <p:cNvSpPr txBox="1"/>
            <p:nvPr/>
          </p:nvSpPr>
          <p:spPr>
            <a:xfrm>
              <a:off x="162836" y="1428979"/>
              <a:ext cx="8513533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23" name="Google Shape;423;p21"/>
          <p:cNvSpPr/>
          <p:nvPr/>
        </p:nvSpPr>
        <p:spPr>
          <a:xfrm>
            <a:off x="5279923" y="7354529"/>
            <a:ext cx="2723539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375971" y="13923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425" name="Google Shape;425;p21"/>
          <p:cNvSpPr txBox="1"/>
          <p:nvPr/>
        </p:nvSpPr>
        <p:spPr>
          <a:xfrm>
            <a:off x="417250" y="1102338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Google Shape;412;p29" id="426" name="Google Shape;4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8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1"/>
          <p:cNvSpPr txBox="1"/>
          <p:nvPr/>
        </p:nvSpPr>
        <p:spPr>
          <a:xfrm>
            <a:off x="958644" y="2883012"/>
            <a:ext cx="51078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1" lang="en-US" sz="2000">
                <a:solidFill>
                  <a:srgbClr val="FEA83A"/>
                </a:solidFill>
                <a:latin typeface="Calibri"/>
                <a:ea typeface="Calibri"/>
                <a:cs typeface="Calibri"/>
                <a:sym typeface="Calibri"/>
              </a:rPr>
              <a:t>DE TEXTO</a:t>
            </a:r>
            <a:endParaRPr b="1" i="0" sz="1400" u="none" cap="none" strike="noStrike">
              <a:solidFill>
                <a:srgbClr val="FEA83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14;p29" id="428" name="Google Shape;42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442488" y="6881800"/>
            <a:ext cx="26630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442488" y="6881800"/>
            <a:ext cx="266358" cy="317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442488" y="6881800"/>
            <a:ext cx="266356" cy="317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415221" y="2464280"/>
            <a:ext cx="2760224" cy="2915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los equipos y herramientas tecnológicas en la gestión administrativa, considerando un uso eficiente de la energía, de los materiales y los insumos.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- C - 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252573" y="1472659"/>
            <a:ext cx="2980515" cy="4543831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rgbClr val="A7A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58669" y="2033504"/>
            <a:ext cx="2768321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3"/>
          <p:cNvGrpSpPr/>
          <p:nvPr/>
        </p:nvGrpSpPr>
        <p:grpSpPr>
          <a:xfrm>
            <a:off x="3362219" y="1472658"/>
            <a:ext cx="2980517" cy="4543831"/>
            <a:chOff x="0" y="-1"/>
            <a:chExt cx="2980515" cy="4543829"/>
          </a:xfrm>
        </p:grpSpPr>
        <p:sp>
          <p:nvSpPr>
            <p:cNvPr id="136" name="Google Shape;136;p3"/>
            <p:cNvSpPr/>
            <p:nvPr/>
          </p:nvSpPr>
          <p:spPr>
            <a:xfrm>
              <a:off x="0" y="-1"/>
              <a:ext cx="2980515" cy="4543829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78265" y="2081796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8" name="Google Shape;138;p3"/>
          <p:cNvSpPr txBox="1"/>
          <p:nvPr/>
        </p:nvSpPr>
        <p:spPr>
          <a:xfrm>
            <a:off x="3596802" y="2499448"/>
            <a:ext cx="2781098" cy="1286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Maneja a nivel intermedio software de propósito general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desarrollar las tareas administrativas con eficiencia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eficacia.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3561636" y="2033504"/>
            <a:ext cx="2609186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1" id="140" name="Google Shape;1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8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3"/>
          <p:cNvGrpSpPr/>
          <p:nvPr/>
        </p:nvGrpSpPr>
        <p:grpSpPr>
          <a:xfrm>
            <a:off x="6473042" y="1472658"/>
            <a:ext cx="2980516" cy="5663583"/>
            <a:chOff x="0" y="-1"/>
            <a:chExt cx="2980515" cy="5663582"/>
          </a:xfrm>
        </p:grpSpPr>
        <p:sp>
          <p:nvSpPr>
            <p:cNvPr id="142" name="Google Shape;142;p3"/>
            <p:cNvSpPr/>
            <p:nvPr/>
          </p:nvSpPr>
          <p:spPr>
            <a:xfrm>
              <a:off x="0" y="-1"/>
              <a:ext cx="2980515" cy="5663582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78265" y="2641673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44" name="Google Shape;144;p3"/>
          <p:cNvSpPr txBox="1"/>
          <p:nvPr/>
        </p:nvSpPr>
        <p:spPr>
          <a:xfrm>
            <a:off x="6668161" y="2499448"/>
            <a:ext cx="2684209" cy="2201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3.2.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Diseña informes, planillas de cálculo y bases de datos con el programa Excel, de acuerdo a requerimientos específicos de calidad y tiempo.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funciones de texto para visualizar y organizar información en una planilla de cálculo. 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6554516" y="2033504"/>
            <a:ext cx="2862262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5" id="146" name="Google Shape;14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0" y="1203013"/>
            <a:ext cx="702378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6" id="147" name="Google Shape;14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7" id="148" name="Google Shape;14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3" cy="40823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3"/>
          <p:cNvCxnSpPr/>
          <p:nvPr/>
        </p:nvCxnSpPr>
        <p:spPr>
          <a:xfrm>
            <a:off x="6782330" y="3761491"/>
            <a:ext cx="2359743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>
            <p:ph idx="12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55" name="Google Shape;155;p4"/>
          <p:cNvGrpSpPr/>
          <p:nvPr/>
        </p:nvGrpSpPr>
        <p:grpSpPr>
          <a:xfrm>
            <a:off x="362403" y="4354033"/>
            <a:ext cx="4831058" cy="1504602"/>
            <a:chOff x="-1" y="0"/>
            <a:chExt cx="4831056" cy="1504600"/>
          </a:xfrm>
        </p:grpSpPr>
        <p:grpSp>
          <p:nvGrpSpPr>
            <p:cNvPr id="156" name="Google Shape;156;p4"/>
            <p:cNvGrpSpPr/>
            <p:nvPr/>
          </p:nvGrpSpPr>
          <p:grpSpPr>
            <a:xfrm>
              <a:off x="173243" y="0"/>
              <a:ext cx="4657812" cy="1504600"/>
              <a:chOff x="0" y="0"/>
              <a:chExt cx="4657811" cy="1504599"/>
            </a:xfrm>
          </p:grpSpPr>
          <p:sp>
            <p:nvSpPr>
              <p:cNvPr id="157" name="Google Shape;157;p4"/>
              <p:cNvSpPr/>
              <p:nvPr/>
            </p:nvSpPr>
            <p:spPr>
              <a:xfrm>
                <a:off x="0" y="0"/>
                <a:ext cx="4657811" cy="1504599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4"/>
              <p:cNvSpPr txBox="1"/>
              <p:nvPr/>
            </p:nvSpPr>
            <p:spPr>
              <a:xfrm>
                <a:off x="78209" y="562180"/>
                <a:ext cx="4501391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59" name="Google Shape;159;p4"/>
            <p:cNvGrpSpPr/>
            <p:nvPr/>
          </p:nvGrpSpPr>
          <p:grpSpPr>
            <a:xfrm>
              <a:off x="-1" y="477670"/>
              <a:ext cx="391121" cy="536071"/>
              <a:chOff x="-1" y="-1"/>
              <a:chExt cx="391120" cy="536069"/>
            </a:xfrm>
          </p:grpSpPr>
          <p:sp>
            <p:nvSpPr>
              <p:cNvPr id="160" name="Google Shape;160;p4"/>
              <p:cNvSpPr/>
              <p:nvPr/>
            </p:nvSpPr>
            <p:spPr>
              <a:xfrm>
                <a:off x="-1" y="84708"/>
                <a:ext cx="391120" cy="385809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"/>
              <p:cNvSpPr txBox="1"/>
              <p:nvPr/>
            </p:nvSpPr>
            <p:spPr>
              <a:xfrm>
                <a:off x="9905" y="-1"/>
                <a:ext cx="312206" cy="536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62" name="Google Shape;162;p4"/>
            <p:cNvSpPr txBox="1"/>
            <p:nvPr/>
          </p:nvSpPr>
          <p:spPr>
            <a:xfrm>
              <a:off x="563853" y="113364"/>
              <a:ext cx="4117507" cy="1292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Utilizamos Funciones Lógicas: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SI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</p:grpSp>
      <p:grpSp>
        <p:nvGrpSpPr>
          <p:cNvPr id="163" name="Google Shape;163;p4"/>
          <p:cNvGrpSpPr/>
          <p:nvPr/>
        </p:nvGrpSpPr>
        <p:grpSpPr>
          <a:xfrm>
            <a:off x="375969" y="3100801"/>
            <a:ext cx="4845915" cy="910209"/>
            <a:chOff x="0" y="-26547"/>
            <a:chExt cx="4845914" cy="910208"/>
          </a:xfrm>
        </p:grpSpPr>
        <p:grpSp>
          <p:nvGrpSpPr>
            <p:cNvPr id="164" name="Google Shape;164;p4"/>
            <p:cNvGrpSpPr/>
            <p:nvPr/>
          </p:nvGrpSpPr>
          <p:grpSpPr>
            <a:xfrm>
              <a:off x="188102" y="0"/>
              <a:ext cx="4657812" cy="883661"/>
              <a:chOff x="0" y="0"/>
              <a:chExt cx="4657810" cy="883660"/>
            </a:xfrm>
          </p:grpSpPr>
          <p:sp>
            <p:nvSpPr>
              <p:cNvPr id="165" name="Google Shape;165;p4"/>
              <p:cNvSpPr/>
              <p:nvPr/>
            </p:nvSpPr>
            <p:spPr>
              <a:xfrm>
                <a:off x="0" y="0"/>
                <a:ext cx="4657810" cy="88366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"/>
              <p:cNvSpPr txBox="1"/>
              <p:nvPr/>
            </p:nvSpPr>
            <p:spPr>
              <a:xfrm>
                <a:off x="47898" y="251708"/>
                <a:ext cx="4562014" cy="3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0" y="168976"/>
              <a:ext cx="376210" cy="536071"/>
              <a:chOff x="0" y="-1"/>
              <a:chExt cx="376209" cy="536069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0" y="84709"/>
                <a:ext cx="376209" cy="385809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"/>
              <p:cNvSpPr txBox="1"/>
              <p:nvPr/>
            </p:nvSpPr>
            <p:spPr>
              <a:xfrm>
                <a:off x="9525" y="-1"/>
                <a:ext cx="300307" cy="536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70" name="Google Shape;170;p4"/>
            <p:cNvSpPr txBox="1"/>
            <p:nvPr/>
          </p:nvSpPr>
          <p:spPr>
            <a:xfrm>
              <a:off x="564302" y="-26547"/>
              <a:ext cx="3960533" cy="884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Utilizamos Funciones: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REDONDEAR</a:t>
              </a:r>
              <a:endParaRPr/>
            </a:p>
          </p:txBody>
        </p:sp>
      </p:grpSp>
      <p:sp>
        <p:nvSpPr>
          <p:cNvPr id="171" name="Google Shape;171;p4"/>
          <p:cNvSpPr txBox="1"/>
          <p:nvPr/>
        </p:nvSpPr>
        <p:spPr>
          <a:xfrm>
            <a:off x="382496" y="1404441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574648" y="2248912"/>
            <a:ext cx="4778407" cy="4338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CONDICIONALES</a:t>
            </a:r>
            <a:endParaRPr b="1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grpSp>
        <p:nvGrpSpPr>
          <p:cNvPr id="174" name="Google Shape;174;p4"/>
          <p:cNvGrpSpPr/>
          <p:nvPr/>
        </p:nvGrpSpPr>
        <p:grpSpPr>
          <a:xfrm>
            <a:off x="4870515" y="2513150"/>
            <a:ext cx="4828336" cy="4574486"/>
            <a:chOff x="0" y="0"/>
            <a:chExt cx="4828334" cy="4574484"/>
          </a:xfrm>
        </p:grpSpPr>
        <p:sp>
          <p:nvSpPr>
            <p:cNvPr id="175" name="Google Shape;175;p4"/>
            <p:cNvSpPr/>
            <p:nvPr/>
          </p:nvSpPr>
          <p:spPr>
            <a:xfrm>
              <a:off x="156098" y="1117009"/>
              <a:ext cx="696542" cy="6965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159;p12" id="176" name="Google Shape;17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4828334" cy="45744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idx="12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536223" y="2440015"/>
            <a:ext cx="5390407" cy="2567605"/>
            <a:chOff x="0" y="-1"/>
            <a:chExt cx="5390405" cy="2567603"/>
          </a:xfrm>
        </p:grpSpPr>
        <p:grpSp>
          <p:nvGrpSpPr>
            <p:cNvPr id="183" name="Google Shape;183;p5"/>
            <p:cNvGrpSpPr/>
            <p:nvPr/>
          </p:nvGrpSpPr>
          <p:grpSpPr>
            <a:xfrm>
              <a:off x="0" y="-1"/>
              <a:ext cx="4657810" cy="2567603"/>
              <a:chOff x="0" y="-1"/>
              <a:chExt cx="4657809" cy="2567602"/>
            </a:xfrm>
          </p:grpSpPr>
          <p:sp>
            <p:nvSpPr>
              <p:cNvPr id="184" name="Google Shape;184;p5"/>
              <p:cNvSpPr/>
              <p:nvPr/>
            </p:nvSpPr>
            <p:spPr>
              <a:xfrm flipH="1">
                <a:off x="0" y="-1"/>
                <a:ext cx="4657809" cy="2567602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"/>
              <p:cNvSpPr txBox="1"/>
              <p:nvPr/>
            </p:nvSpPr>
            <p:spPr>
              <a:xfrm>
                <a:off x="125337" y="1093680"/>
                <a:ext cx="4407132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86" name="Google Shape;186;p5"/>
            <p:cNvSpPr/>
            <p:nvPr/>
          </p:nvSpPr>
          <p:spPr>
            <a:xfrm flipH="1" rot="7028958">
              <a:off x="4620441" y="1630536"/>
              <a:ext cx="432623" cy="1022560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5"/>
          <p:cNvSpPr txBox="1"/>
          <p:nvPr/>
        </p:nvSpPr>
        <p:spPr>
          <a:xfrm>
            <a:off x="375971" y="12653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856785" y="2940823"/>
            <a:ext cx="4056009" cy="1533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recordar  los conocimientos ya  trabajados te invito a realizar la actividad de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sigue las instrucciones y desarrolla el ejercicio realizando los cálculos que se indican.</a:t>
            </a:r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856785" y="5416932"/>
            <a:ext cx="4995621" cy="1114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pic>
        <p:nvPicPr>
          <p:cNvPr descr="Google Shape;173;p13"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6" cy="434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6"/>
          <p:cNvGrpSpPr/>
          <p:nvPr/>
        </p:nvGrpSpPr>
        <p:grpSpPr>
          <a:xfrm>
            <a:off x="434852" y="2324842"/>
            <a:ext cx="8499706" cy="3106997"/>
            <a:chOff x="0" y="0"/>
            <a:chExt cx="8499706" cy="3106997"/>
          </a:xfrm>
        </p:grpSpPr>
        <p:sp>
          <p:nvSpPr>
            <p:cNvPr id="196" name="Google Shape;196;p6"/>
            <p:cNvSpPr/>
            <p:nvPr/>
          </p:nvSpPr>
          <p:spPr>
            <a:xfrm>
              <a:off x="0" y="0"/>
              <a:ext cx="8499706" cy="3106997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66104" y="1363379"/>
              <a:ext cx="8367495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198" name="Google Shape;198;p6"/>
          <p:cNvSpPr txBox="1"/>
          <p:nvPr/>
        </p:nvSpPr>
        <p:spPr>
          <a:xfrm>
            <a:off x="342275" y="1379064"/>
            <a:ext cx="5694632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COMPAREMOS LOS RESULTADOS</a:t>
            </a:r>
            <a:endParaRPr/>
          </a:p>
        </p:txBody>
      </p:sp>
      <p:pic>
        <p:nvPicPr>
          <p:cNvPr descr="Google Shape;182;p14" id="199" name="Google Shape;1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986" y="2735575"/>
            <a:ext cx="7889435" cy="21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 txBox="1"/>
          <p:nvPr>
            <p:ph idx="12" type="sldNum"/>
          </p:nvPr>
        </p:nvSpPr>
        <p:spPr>
          <a:xfrm>
            <a:off x="452074" y="6881800"/>
            <a:ext cx="256669" cy="353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/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/>
          <p:nvPr>
            <p:ph idx="12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4109576" y="2248111"/>
            <a:ext cx="4840957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4063848" y="2807804"/>
            <a:ext cx="5081320" cy="3484847"/>
            <a:chOff x="-1" y="0"/>
            <a:chExt cx="5081318" cy="3484846"/>
          </a:xfrm>
        </p:grpSpPr>
        <p:sp>
          <p:nvSpPr>
            <p:cNvPr id="208" name="Google Shape;208;p7"/>
            <p:cNvSpPr/>
            <p:nvPr/>
          </p:nvSpPr>
          <p:spPr>
            <a:xfrm>
              <a:off x="-1" y="0"/>
              <a:ext cx="5081318" cy="3484846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73565" y="1552302"/>
              <a:ext cx="4934184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210" name="Google Shape;210;p7"/>
          <p:cNvSpPr txBox="1"/>
          <p:nvPr/>
        </p:nvSpPr>
        <p:spPr>
          <a:xfrm>
            <a:off x="4529235" y="3091630"/>
            <a:ext cx="3923027" cy="284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Utilizar Funciones de Texto tales como:</a:t>
            </a:r>
            <a:endParaRPr/>
          </a:p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IZQUIERDA</a:t>
            </a:r>
            <a:endParaRPr/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DERECHA</a:t>
            </a:r>
            <a:endParaRPr/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EXTRAE</a:t>
            </a:r>
            <a:endParaRPr/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endParaRPr/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LARGO</a:t>
            </a:r>
            <a:endParaRPr/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MAYUSC</a:t>
            </a:r>
            <a:endParaRPr/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MINUSC</a:t>
            </a:r>
            <a:endParaRPr/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NOMPROPIO</a:t>
            </a:r>
            <a:endParaRPr/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CONCATENAR (&amp;=UNIÓN)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375971" y="1760907"/>
            <a:ext cx="4997507" cy="431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TEXTO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4017016" y="1029694"/>
            <a:ext cx="877714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descr="Google Shape;197;p15" id="213" name="Google Shape;2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49" y="2665340"/>
            <a:ext cx="2526041" cy="369313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/>
          <p:nvPr/>
        </p:nvSpPr>
        <p:spPr>
          <a:xfrm>
            <a:off x="375975" y="1265365"/>
            <a:ext cx="4107535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idx="12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20" name="Google Shape;220;p8"/>
          <p:cNvGrpSpPr/>
          <p:nvPr/>
        </p:nvGrpSpPr>
        <p:grpSpPr>
          <a:xfrm>
            <a:off x="895365" y="2244088"/>
            <a:ext cx="7629013" cy="4028341"/>
            <a:chOff x="0" y="0"/>
            <a:chExt cx="7629012" cy="4028339"/>
          </a:xfrm>
        </p:grpSpPr>
        <p:sp>
          <p:nvSpPr>
            <p:cNvPr id="221" name="Google Shape;221;p8"/>
            <p:cNvSpPr/>
            <p:nvPr/>
          </p:nvSpPr>
          <p:spPr>
            <a:xfrm>
              <a:off x="0" y="0"/>
              <a:ext cx="7629012" cy="4028339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198122" y="1824049"/>
              <a:ext cx="7232765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23" name="Google Shape;223;p8"/>
          <p:cNvSpPr txBox="1"/>
          <p:nvPr/>
        </p:nvSpPr>
        <p:spPr>
          <a:xfrm>
            <a:off x="1258891" y="2716038"/>
            <a:ext cx="6809448" cy="3094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funciones de texto en general, trabajan con el contenido de cada celda, es así que el foco de nuestra visión ahora es ese, el contenido de cada celda.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funciones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IZQUIERDA, EXTRAE y DERECHA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sacan o extraen caracteres desde distintos lados del contenido de la celda. Consideremos por ejemplo, una celda que contenga el nombre y el apellido de personas, lo que se quiere lograr es dejar el nombre en una columna y el apellido en la siguiente. Para eso podemos utilizar las funciones de texto. Ahora bien, considera que como su nombre lo dice, las funciones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IZQUIERDA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DERECHA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sacan caracteres desde los lados de la celda y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sirve para sacar caracteres desde el centro hacia la izquierda.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debe considerar además que cada letra tiene una posición dentro de la celda: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382496" y="1362299"/>
            <a:ext cx="8950508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IZQUIERDA, EXTRAE, DERECHA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>
            <p:ph idx="12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742964" y="2497970"/>
            <a:ext cx="8275534" cy="4028339"/>
            <a:chOff x="0" y="0"/>
            <a:chExt cx="8275533" cy="4028338"/>
          </a:xfrm>
        </p:grpSpPr>
        <p:sp>
          <p:nvSpPr>
            <p:cNvPr id="231" name="Google Shape;231;p9"/>
            <p:cNvSpPr/>
            <p:nvPr/>
          </p:nvSpPr>
          <p:spPr>
            <a:xfrm>
              <a:off x="0" y="0"/>
              <a:ext cx="8275533" cy="4028338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198122" y="1824049"/>
              <a:ext cx="7879286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33" name="Google Shape;233;p9"/>
          <p:cNvSpPr txBox="1"/>
          <p:nvPr/>
        </p:nvSpPr>
        <p:spPr>
          <a:xfrm>
            <a:off x="1662125" y="2678494"/>
            <a:ext cx="6809449" cy="258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Ejemplo, en las posiciones 5 y 14 corresponde a los espacios.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Suponga que se quiere dejar separado el nombre y los apellidos en distintas columnas (celdas) y el valor está en la celda B5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el nombre se usa 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IZQUIERDA(B5;4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 se traduce en “de la celda B5, extraiga 4 caracteres desde la izquierda a la derecha”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el apellido materno se usa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=DERECHA(B5;8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este caso se traduce “de la celda B5, extraiga 8 caracteres, desde derecha a izquierda”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el apellido paterno se usa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=EXTRAE(B5;6;8)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este caso “de la celda B5, desde la posición 6, extraiga 8 caracteres”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405475" y="1182612"/>
            <a:ext cx="8950508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IZQUIERDA, EXTRAE, DERECHA</a:t>
            </a:r>
            <a:endParaRPr/>
          </a:p>
        </p:txBody>
      </p:sp>
      <p:pic>
        <p:nvPicPr>
          <p:cNvPr descr="Google Shape;219;p17" id="235" name="Google Shape;2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020" y="5413523"/>
            <a:ext cx="7099301" cy="990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20;p17" id="236" name="Google Shape;2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9824" y="2443545"/>
            <a:ext cx="495304" cy="46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