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7556500" cx="9715500"/>
  <p:notesSz cx="6858000" cy="9144000"/>
  <p:embeddedFontLs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Y8i1WsZfvVlezKSRDeJ4nKkGk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7.xml"/><Relationship Id="rId22" Type="http://schemas.openxmlformats.org/officeDocument/2006/relationships/font" Target="fonts/HelveticaNeue-italic.fntdata"/><Relationship Id="rId10" Type="http://schemas.openxmlformats.org/officeDocument/2006/relationships/slide" Target="slides/slide6.xml"/><Relationship Id="rId21" Type="http://schemas.openxmlformats.org/officeDocument/2006/relationships/font" Target="fonts/HelveticaNeue-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showMasterSp="0" type="title">
  <p:cSld name="TITLE">
    <p:spTree>
      <p:nvGrpSpPr>
        <p:cNvPr id="15" name="Shape 15"/>
        <p:cNvGrpSpPr/>
        <p:nvPr/>
      </p:nvGrpSpPr>
      <p:grpSpPr>
        <a:xfrm>
          <a:off x="0" y="0"/>
          <a:ext cx="0" cy="0"/>
          <a:chOff x="0" y="0"/>
          <a:chExt cx="0" cy="0"/>
        </a:xfrm>
      </p:grpSpPr>
      <p:pic>
        <p:nvPicPr>
          <p:cNvPr descr="Imagen 24" id="16" name="Google Shape;16;p17"/>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17" name="Google Shape;17;p17"/>
          <p:cNvGrpSpPr/>
          <p:nvPr/>
        </p:nvGrpSpPr>
        <p:grpSpPr>
          <a:xfrm>
            <a:off x="242852" y="1756546"/>
            <a:ext cx="9346507" cy="5675930"/>
            <a:chOff x="-1" y="-1"/>
            <a:chExt cx="9346505" cy="5675928"/>
          </a:xfrm>
        </p:grpSpPr>
        <p:sp>
          <p:nvSpPr>
            <p:cNvPr id="18" name="Google Shape;18;p17"/>
            <p:cNvSpPr/>
            <p:nvPr/>
          </p:nvSpPr>
          <p:spPr>
            <a:xfrm>
              <a:off x="-1" y="-1"/>
              <a:ext cx="9346505" cy="5675928"/>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7"/>
            <p:cNvSpPr txBox="1"/>
            <p:nvPr/>
          </p:nvSpPr>
          <p:spPr>
            <a:xfrm>
              <a:off x="0" y="2647844"/>
              <a:ext cx="9091322" cy="38023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12;p23" id="20" name="Google Shape;20;p17"/>
          <p:cNvPicPr preferRelativeResize="0"/>
          <p:nvPr/>
        </p:nvPicPr>
        <p:blipFill rotWithShape="1">
          <a:blip r:embed="rId3">
            <a:alphaModFix/>
          </a:blip>
          <a:srcRect b="0" l="0" r="0" t="0"/>
          <a:stretch/>
        </p:blipFill>
        <p:spPr>
          <a:xfrm>
            <a:off x="8521706" y="6387272"/>
            <a:ext cx="830662" cy="756003"/>
          </a:xfrm>
          <a:prstGeom prst="rect">
            <a:avLst/>
          </a:prstGeom>
          <a:noFill/>
          <a:ln>
            <a:noFill/>
          </a:ln>
        </p:spPr>
      </p:pic>
      <p:sp>
        <p:nvSpPr>
          <p:cNvPr id="21" name="Google Shape;21;p17"/>
          <p:cNvSpPr/>
          <p:nvPr/>
        </p:nvSpPr>
        <p:spPr>
          <a:xfrm>
            <a:off x="436350" y="6464001"/>
            <a:ext cx="7891862" cy="680477"/>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Imagen 17" id="22" name="Google Shape;22;p17"/>
          <p:cNvPicPr preferRelativeResize="0"/>
          <p:nvPr/>
        </p:nvPicPr>
        <p:blipFill rotWithShape="1">
          <a:blip r:embed="rId4">
            <a:alphaModFix/>
          </a:blip>
          <a:srcRect b="0" l="0" r="0" t="0"/>
          <a:stretch/>
        </p:blipFill>
        <p:spPr>
          <a:xfrm>
            <a:off x="433440" y="6462795"/>
            <a:ext cx="690485" cy="680478"/>
          </a:xfrm>
          <a:prstGeom prst="rect">
            <a:avLst/>
          </a:prstGeom>
          <a:noFill/>
          <a:ln>
            <a:noFill/>
          </a:ln>
        </p:spPr>
      </p:pic>
      <p:pic>
        <p:nvPicPr>
          <p:cNvPr descr="Imagen 1" id="23" name="Google Shape;23;p17"/>
          <p:cNvPicPr preferRelativeResize="0"/>
          <p:nvPr/>
        </p:nvPicPr>
        <p:blipFill rotWithShape="1">
          <a:blip r:embed="rId5">
            <a:alphaModFix/>
          </a:blip>
          <a:srcRect b="0" l="0" r="0" t="0"/>
          <a:stretch/>
        </p:blipFill>
        <p:spPr>
          <a:xfrm>
            <a:off x="8272364" y="1222172"/>
            <a:ext cx="1080003" cy="241875"/>
          </a:xfrm>
          <a:prstGeom prst="rect">
            <a:avLst/>
          </a:prstGeom>
          <a:noFill/>
          <a:ln>
            <a:noFill/>
          </a:ln>
        </p:spPr>
      </p:pic>
      <p:pic>
        <p:nvPicPr>
          <p:cNvPr descr="Imagen 2" id="24" name="Google Shape;24;p17"/>
          <p:cNvPicPr preferRelativeResize="0"/>
          <p:nvPr/>
        </p:nvPicPr>
        <p:blipFill rotWithShape="1">
          <a:blip r:embed="rId6">
            <a:alphaModFix/>
          </a:blip>
          <a:srcRect b="0" l="0" r="0" t="0"/>
          <a:stretch/>
        </p:blipFill>
        <p:spPr>
          <a:xfrm>
            <a:off x="8272364" y="418596"/>
            <a:ext cx="1080003" cy="664778"/>
          </a:xfrm>
          <a:prstGeom prst="rect">
            <a:avLst/>
          </a:prstGeom>
          <a:noFill/>
          <a:ln>
            <a:noFill/>
          </a:ln>
        </p:spPr>
      </p:pic>
      <p:sp>
        <p:nvSpPr>
          <p:cNvPr id="25" name="Google Shape;25;p17"/>
          <p:cNvSpPr txBox="1"/>
          <p:nvPr>
            <p:ph idx="12" type="sldNum"/>
          </p:nvPr>
        </p:nvSpPr>
        <p:spPr>
          <a:xfrm>
            <a:off x="6689123" y="6871631"/>
            <a:ext cx="273653" cy="26425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indent="0" lvl="1"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indent="0" lvl="2"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indent="0" lvl="3"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indent="0" lvl="4"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indent="0" lvl="5"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indent="0" lvl="6"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indent="0" lvl="7"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indent="0" lvl="8"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26" name="Shape 26"/>
        <p:cNvGrpSpPr/>
        <p:nvPr/>
      </p:nvGrpSpPr>
      <p:grpSpPr>
        <a:xfrm>
          <a:off x="0" y="0"/>
          <a:ext cx="0" cy="0"/>
          <a:chOff x="0" y="0"/>
          <a:chExt cx="0" cy="0"/>
        </a:xfrm>
      </p:grpSpPr>
      <p:sp>
        <p:nvSpPr>
          <p:cNvPr id="27" name="Google Shape;27;p18"/>
          <p:cNvSpPr txBox="1"/>
          <p:nvPr>
            <p:ph idx="12" type="sldNum"/>
          </p:nvPr>
        </p:nvSpPr>
        <p:spPr>
          <a:xfrm>
            <a:off x="6689123" y="6871631"/>
            <a:ext cx="273653" cy="26425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indent="0" lvl="1"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indent="0" lvl="2"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indent="0" lvl="3"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indent="0" lvl="4"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indent="0" lvl="5"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indent="0" lvl="6"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indent="0" lvl="7"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indent="0" lvl="8"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19"/>
          <p:cNvSpPr/>
          <p:nvPr/>
        </p:nvSpPr>
        <p:spPr>
          <a:xfrm>
            <a:off x="180897" y="180898"/>
            <a:ext cx="7911005"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19"/>
          <p:cNvGrpSpPr/>
          <p:nvPr/>
        </p:nvGrpSpPr>
        <p:grpSpPr>
          <a:xfrm>
            <a:off x="8091897" y="451665"/>
            <a:ext cx="662108" cy="380239"/>
            <a:chOff x="-2" y="0"/>
            <a:chExt cx="662107" cy="380238"/>
          </a:xfrm>
        </p:grpSpPr>
        <p:sp>
          <p:nvSpPr>
            <p:cNvPr id="31" name="Google Shape;31;p19"/>
            <p:cNvSpPr/>
            <p:nvPr/>
          </p:nvSpPr>
          <p:spPr>
            <a:xfrm>
              <a:off x="-2" y="327735"/>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9"/>
            <p:cNvSpPr txBox="1"/>
            <p:nvPr/>
          </p:nvSpPr>
          <p:spPr>
            <a:xfrm>
              <a:off x="-2" y="0"/>
              <a:ext cx="662107"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3" name="Google Shape;33;p19"/>
          <p:cNvGrpSpPr/>
          <p:nvPr/>
        </p:nvGrpSpPr>
        <p:grpSpPr>
          <a:xfrm>
            <a:off x="8753996" y="451665"/>
            <a:ext cx="785405" cy="380239"/>
            <a:chOff x="-1" y="0"/>
            <a:chExt cx="785404" cy="380238"/>
          </a:xfrm>
        </p:grpSpPr>
        <p:sp>
          <p:nvSpPr>
            <p:cNvPr id="34" name="Google Shape;34;p19"/>
            <p:cNvSpPr/>
            <p:nvPr/>
          </p:nvSpPr>
          <p:spPr>
            <a:xfrm>
              <a:off x="-1" y="327735"/>
              <a:ext cx="785404"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9"/>
            <p:cNvSpPr txBox="1"/>
            <p:nvPr/>
          </p:nvSpPr>
          <p:spPr>
            <a:xfrm>
              <a:off x="-1" y="0"/>
              <a:ext cx="785404"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6" name="Google Shape;36;p19"/>
          <p:cNvSpPr txBox="1"/>
          <p:nvPr/>
        </p:nvSpPr>
        <p:spPr>
          <a:xfrm>
            <a:off x="442650" y="350323"/>
            <a:ext cx="7441801" cy="37220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37" name="Google Shape;37;p19"/>
          <p:cNvSpPr txBox="1"/>
          <p:nvPr/>
        </p:nvSpPr>
        <p:spPr>
          <a:xfrm>
            <a:off x="8443617" y="271141"/>
            <a:ext cx="1166703" cy="392001"/>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ED6B00"/>
                </a:solidFill>
                <a:latin typeface="Calibri"/>
                <a:ea typeface="Calibri"/>
                <a:cs typeface="Calibri"/>
                <a:sym typeface="Calibri"/>
              </a:rPr>
              <a:t>2</a:t>
            </a:r>
            <a:endParaRPr/>
          </a:p>
        </p:txBody>
      </p:sp>
      <p:sp>
        <p:nvSpPr>
          <p:cNvPr id="38" name="Google Shape;38;p19"/>
          <p:cNvSpPr txBox="1"/>
          <p:nvPr/>
        </p:nvSpPr>
        <p:spPr>
          <a:xfrm>
            <a:off x="375975" y="6881800"/>
            <a:ext cx="6786599" cy="317114"/>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39" name="Google Shape;39;p19"/>
          <p:cNvSpPr txBox="1"/>
          <p:nvPr>
            <p:ph idx="12" type="sldNum"/>
          </p:nvPr>
        </p:nvSpPr>
        <p:spPr>
          <a:xfrm>
            <a:off x="371691" y="6881800"/>
            <a:ext cx="337157" cy="317114"/>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20"/>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0"/>
          <p:cNvSpPr/>
          <p:nvPr/>
        </p:nvSpPr>
        <p:spPr>
          <a:xfrm>
            <a:off x="180897" y="180898"/>
            <a:ext cx="7911005"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20"/>
          <p:cNvGrpSpPr/>
          <p:nvPr/>
        </p:nvGrpSpPr>
        <p:grpSpPr>
          <a:xfrm>
            <a:off x="8091897" y="451665"/>
            <a:ext cx="662108" cy="380239"/>
            <a:chOff x="-2" y="0"/>
            <a:chExt cx="662107" cy="380238"/>
          </a:xfrm>
        </p:grpSpPr>
        <p:sp>
          <p:nvSpPr>
            <p:cNvPr id="44" name="Google Shape;44;p20"/>
            <p:cNvSpPr/>
            <p:nvPr/>
          </p:nvSpPr>
          <p:spPr>
            <a:xfrm>
              <a:off x="-2" y="327735"/>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0"/>
            <p:cNvSpPr txBox="1"/>
            <p:nvPr/>
          </p:nvSpPr>
          <p:spPr>
            <a:xfrm>
              <a:off x="-2" y="0"/>
              <a:ext cx="662107"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6" name="Google Shape;46;p20"/>
          <p:cNvGrpSpPr/>
          <p:nvPr/>
        </p:nvGrpSpPr>
        <p:grpSpPr>
          <a:xfrm>
            <a:off x="8753996" y="451665"/>
            <a:ext cx="785405" cy="380239"/>
            <a:chOff x="-1" y="0"/>
            <a:chExt cx="785404" cy="380238"/>
          </a:xfrm>
        </p:grpSpPr>
        <p:sp>
          <p:nvSpPr>
            <p:cNvPr id="47" name="Google Shape;47;p20"/>
            <p:cNvSpPr/>
            <p:nvPr/>
          </p:nvSpPr>
          <p:spPr>
            <a:xfrm>
              <a:off x="-1" y="327735"/>
              <a:ext cx="785404"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0"/>
            <p:cNvSpPr txBox="1"/>
            <p:nvPr/>
          </p:nvSpPr>
          <p:spPr>
            <a:xfrm>
              <a:off x="-1" y="0"/>
              <a:ext cx="785404"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 name="Google Shape;49;p20"/>
          <p:cNvSpPr txBox="1"/>
          <p:nvPr/>
        </p:nvSpPr>
        <p:spPr>
          <a:xfrm>
            <a:off x="8443617" y="271141"/>
            <a:ext cx="1166703" cy="392001"/>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ED6B00"/>
                </a:solidFill>
                <a:latin typeface="Calibri"/>
                <a:ea typeface="Calibri"/>
                <a:cs typeface="Calibri"/>
                <a:sym typeface="Calibri"/>
              </a:rPr>
              <a:t>2</a:t>
            </a:r>
            <a:endParaRPr/>
          </a:p>
        </p:txBody>
      </p:sp>
      <p:sp>
        <p:nvSpPr>
          <p:cNvPr id="50" name="Google Shape;50;p20"/>
          <p:cNvSpPr txBox="1"/>
          <p:nvPr/>
        </p:nvSpPr>
        <p:spPr>
          <a:xfrm>
            <a:off x="442650" y="350323"/>
            <a:ext cx="7441801" cy="37220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51" name="Google Shape;51;p20"/>
          <p:cNvSpPr txBox="1"/>
          <p:nvPr/>
        </p:nvSpPr>
        <p:spPr>
          <a:xfrm>
            <a:off x="375975" y="6881800"/>
            <a:ext cx="6786599" cy="317114"/>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52" name="Google Shape;52;p20"/>
          <p:cNvSpPr txBox="1"/>
          <p:nvPr>
            <p:ph idx="12" type="sldNum"/>
          </p:nvPr>
        </p:nvSpPr>
        <p:spPr>
          <a:xfrm>
            <a:off x="371691" y="6881800"/>
            <a:ext cx="337157" cy="317114"/>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21"/>
          <p:cNvSpPr/>
          <p:nvPr/>
        </p:nvSpPr>
        <p:spPr>
          <a:xfrm flipH="1" rot="10800000">
            <a:off x="181647" y="822025"/>
            <a:ext cx="9356704"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1"/>
          <p:cNvSpPr/>
          <p:nvPr/>
        </p:nvSpPr>
        <p:spPr>
          <a:xfrm>
            <a:off x="180897" y="180898"/>
            <a:ext cx="7911005"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21"/>
          <p:cNvGrpSpPr/>
          <p:nvPr/>
        </p:nvGrpSpPr>
        <p:grpSpPr>
          <a:xfrm>
            <a:off x="8091897" y="451665"/>
            <a:ext cx="662108" cy="380239"/>
            <a:chOff x="-2" y="0"/>
            <a:chExt cx="662107" cy="380238"/>
          </a:xfrm>
        </p:grpSpPr>
        <p:sp>
          <p:nvSpPr>
            <p:cNvPr id="57" name="Google Shape;57;p21"/>
            <p:cNvSpPr/>
            <p:nvPr/>
          </p:nvSpPr>
          <p:spPr>
            <a:xfrm>
              <a:off x="-2" y="327735"/>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1"/>
            <p:cNvSpPr txBox="1"/>
            <p:nvPr/>
          </p:nvSpPr>
          <p:spPr>
            <a:xfrm>
              <a:off x="-2" y="0"/>
              <a:ext cx="662107"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59" name="Google Shape;59;p21"/>
          <p:cNvGrpSpPr/>
          <p:nvPr/>
        </p:nvGrpSpPr>
        <p:grpSpPr>
          <a:xfrm>
            <a:off x="8753996" y="451665"/>
            <a:ext cx="785405" cy="380239"/>
            <a:chOff x="-1" y="0"/>
            <a:chExt cx="785404" cy="380238"/>
          </a:xfrm>
        </p:grpSpPr>
        <p:sp>
          <p:nvSpPr>
            <p:cNvPr id="60" name="Google Shape;60;p21"/>
            <p:cNvSpPr/>
            <p:nvPr/>
          </p:nvSpPr>
          <p:spPr>
            <a:xfrm>
              <a:off x="-1" y="327735"/>
              <a:ext cx="785404"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1"/>
            <p:cNvSpPr txBox="1"/>
            <p:nvPr/>
          </p:nvSpPr>
          <p:spPr>
            <a:xfrm>
              <a:off x="-1" y="0"/>
              <a:ext cx="785404"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2" name="Google Shape;62;p21"/>
          <p:cNvSpPr txBox="1"/>
          <p:nvPr/>
        </p:nvSpPr>
        <p:spPr>
          <a:xfrm>
            <a:off x="442650" y="350323"/>
            <a:ext cx="7441801" cy="37220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63" name="Google Shape;63;p21"/>
          <p:cNvSpPr txBox="1"/>
          <p:nvPr/>
        </p:nvSpPr>
        <p:spPr>
          <a:xfrm>
            <a:off x="8443617" y="271141"/>
            <a:ext cx="1166703" cy="392001"/>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ED6B00"/>
                </a:solidFill>
                <a:latin typeface="Calibri"/>
                <a:ea typeface="Calibri"/>
                <a:cs typeface="Calibri"/>
                <a:sym typeface="Calibri"/>
              </a:rPr>
              <a:t>2</a:t>
            </a:r>
            <a:endParaRPr/>
          </a:p>
        </p:txBody>
      </p:sp>
      <p:sp>
        <p:nvSpPr>
          <p:cNvPr id="64" name="Google Shape;64;p21"/>
          <p:cNvSpPr txBox="1"/>
          <p:nvPr/>
        </p:nvSpPr>
        <p:spPr>
          <a:xfrm>
            <a:off x="375975" y="6881800"/>
            <a:ext cx="6786599" cy="317114"/>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65" name="Google Shape;65;p21"/>
          <p:cNvSpPr txBox="1"/>
          <p:nvPr>
            <p:ph idx="12" type="sldNum"/>
          </p:nvPr>
        </p:nvSpPr>
        <p:spPr>
          <a:xfrm>
            <a:off x="371691" y="6881800"/>
            <a:ext cx="337157" cy="317114"/>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22"/>
          <p:cNvSpPr/>
          <p:nvPr/>
        </p:nvSpPr>
        <p:spPr>
          <a:xfrm flipH="1" rot="10800000">
            <a:off x="181647" y="822023"/>
            <a:ext cx="9356705" cy="6531303"/>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2"/>
          <p:cNvSpPr/>
          <p:nvPr/>
        </p:nvSpPr>
        <p:spPr>
          <a:xfrm>
            <a:off x="180896" y="180900"/>
            <a:ext cx="7911006"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22"/>
          <p:cNvGrpSpPr/>
          <p:nvPr/>
        </p:nvGrpSpPr>
        <p:grpSpPr>
          <a:xfrm>
            <a:off x="8091896" y="451665"/>
            <a:ext cx="662111" cy="380240"/>
            <a:chOff x="-1" y="0"/>
            <a:chExt cx="662109" cy="380239"/>
          </a:xfrm>
        </p:grpSpPr>
        <p:sp>
          <p:nvSpPr>
            <p:cNvPr id="70" name="Google Shape;70;p22"/>
            <p:cNvSpPr/>
            <p:nvPr/>
          </p:nvSpPr>
          <p:spPr>
            <a:xfrm>
              <a:off x="-1" y="327735"/>
              <a:ext cx="662109" cy="52504"/>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2"/>
            <p:cNvSpPr txBox="1"/>
            <p:nvPr/>
          </p:nvSpPr>
          <p:spPr>
            <a:xfrm>
              <a:off x="-1" y="0"/>
              <a:ext cx="662109" cy="380228"/>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72" name="Google Shape;72;p22"/>
          <p:cNvGrpSpPr/>
          <p:nvPr/>
        </p:nvGrpSpPr>
        <p:grpSpPr>
          <a:xfrm>
            <a:off x="8753994" y="451665"/>
            <a:ext cx="785407" cy="380240"/>
            <a:chOff x="-2" y="0"/>
            <a:chExt cx="785406" cy="380239"/>
          </a:xfrm>
        </p:grpSpPr>
        <p:sp>
          <p:nvSpPr>
            <p:cNvPr id="73" name="Google Shape;73;p22"/>
            <p:cNvSpPr/>
            <p:nvPr/>
          </p:nvSpPr>
          <p:spPr>
            <a:xfrm>
              <a:off x="-2" y="327735"/>
              <a:ext cx="785406" cy="52504"/>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2"/>
            <p:cNvSpPr txBox="1"/>
            <p:nvPr/>
          </p:nvSpPr>
          <p:spPr>
            <a:xfrm>
              <a:off x="-2" y="0"/>
              <a:ext cx="785406" cy="380228"/>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5" name="Google Shape;75;p22"/>
          <p:cNvSpPr txBox="1"/>
          <p:nvPr/>
        </p:nvSpPr>
        <p:spPr>
          <a:xfrm>
            <a:off x="442650" y="350323"/>
            <a:ext cx="7441801" cy="37220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76" name="Google Shape;76;p22"/>
          <p:cNvSpPr txBox="1"/>
          <p:nvPr/>
        </p:nvSpPr>
        <p:spPr>
          <a:xfrm>
            <a:off x="8443617" y="271141"/>
            <a:ext cx="1166703" cy="392001"/>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ED6B00"/>
                </a:solidFill>
                <a:latin typeface="Calibri"/>
                <a:ea typeface="Calibri"/>
                <a:cs typeface="Calibri"/>
                <a:sym typeface="Calibri"/>
              </a:rPr>
              <a:t>2</a:t>
            </a:r>
            <a:endParaRPr/>
          </a:p>
        </p:txBody>
      </p:sp>
      <p:sp>
        <p:nvSpPr>
          <p:cNvPr id="77" name="Google Shape;77;p22"/>
          <p:cNvSpPr txBox="1"/>
          <p:nvPr/>
        </p:nvSpPr>
        <p:spPr>
          <a:xfrm>
            <a:off x="375975" y="6881800"/>
            <a:ext cx="6786599" cy="317114"/>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78" name="Google Shape;78;p22"/>
          <p:cNvSpPr txBox="1"/>
          <p:nvPr>
            <p:ph idx="12" type="sldNum"/>
          </p:nvPr>
        </p:nvSpPr>
        <p:spPr>
          <a:xfrm>
            <a:off x="371693" y="6881800"/>
            <a:ext cx="337154" cy="317112"/>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p:cSld name="TITLE_AND_TWO_COLUMNS 2">
    <p:spTree>
      <p:nvGrpSpPr>
        <p:cNvPr id="79" name="Shape 79"/>
        <p:cNvGrpSpPr/>
        <p:nvPr/>
      </p:nvGrpSpPr>
      <p:grpSpPr>
        <a:xfrm>
          <a:off x="0" y="0"/>
          <a:ext cx="0" cy="0"/>
          <a:chOff x="0" y="0"/>
          <a:chExt cx="0" cy="0"/>
        </a:xfrm>
      </p:grpSpPr>
      <p:sp>
        <p:nvSpPr>
          <p:cNvPr id="80" name="Google Shape;80;p23"/>
          <p:cNvSpPr/>
          <p:nvPr/>
        </p:nvSpPr>
        <p:spPr>
          <a:xfrm flipH="1" rot="10800000">
            <a:off x="181647" y="822025"/>
            <a:ext cx="9356704"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3"/>
          <p:cNvSpPr/>
          <p:nvPr/>
        </p:nvSpPr>
        <p:spPr>
          <a:xfrm>
            <a:off x="180897" y="180898"/>
            <a:ext cx="7911005"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 name="Google Shape;82;p23"/>
          <p:cNvGrpSpPr/>
          <p:nvPr/>
        </p:nvGrpSpPr>
        <p:grpSpPr>
          <a:xfrm>
            <a:off x="8091897" y="451665"/>
            <a:ext cx="662108" cy="380239"/>
            <a:chOff x="-2" y="0"/>
            <a:chExt cx="662107" cy="380238"/>
          </a:xfrm>
        </p:grpSpPr>
        <p:sp>
          <p:nvSpPr>
            <p:cNvPr id="83" name="Google Shape;83;p23"/>
            <p:cNvSpPr/>
            <p:nvPr/>
          </p:nvSpPr>
          <p:spPr>
            <a:xfrm>
              <a:off x="-2" y="327735"/>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3"/>
            <p:cNvSpPr txBox="1"/>
            <p:nvPr/>
          </p:nvSpPr>
          <p:spPr>
            <a:xfrm>
              <a:off x="-2" y="0"/>
              <a:ext cx="662107"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85" name="Google Shape;85;p23"/>
          <p:cNvGrpSpPr/>
          <p:nvPr/>
        </p:nvGrpSpPr>
        <p:grpSpPr>
          <a:xfrm>
            <a:off x="8753996" y="451665"/>
            <a:ext cx="785405" cy="380239"/>
            <a:chOff x="-1" y="0"/>
            <a:chExt cx="785404" cy="380238"/>
          </a:xfrm>
        </p:grpSpPr>
        <p:sp>
          <p:nvSpPr>
            <p:cNvPr id="86" name="Google Shape;86;p23"/>
            <p:cNvSpPr/>
            <p:nvPr/>
          </p:nvSpPr>
          <p:spPr>
            <a:xfrm>
              <a:off x="-1" y="327735"/>
              <a:ext cx="785404"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3"/>
            <p:cNvSpPr txBox="1"/>
            <p:nvPr/>
          </p:nvSpPr>
          <p:spPr>
            <a:xfrm>
              <a:off x="-1" y="0"/>
              <a:ext cx="785404"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8" name="Google Shape;88;p23"/>
          <p:cNvSpPr txBox="1"/>
          <p:nvPr/>
        </p:nvSpPr>
        <p:spPr>
          <a:xfrm>
            <a:off x="442650" y="350323"/>
            <a:ext cx="7441801" cy="37220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89" name="Google Shape;89;p23"/>
          <p:cNvSpPr txBox="1"/>
          <p:nvPr/>
        </p:nvSpPr>
        <p:spPr>
          <a:xfrm>
            <a:off x="8443617" y="271141"/>
            <a:ext cx="1166703" cy="392001"/>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ED6B00"/>
                </a:solidFill>
                <a:latin typeface="Calibri"/>
                <a:ea typeface="Calibri"/>
                <a:cs typeface="Calibri"/>
                <a:sym typeface="Calibri"/>
              </a:rPr>
              <a:t>2</a:t>
            </a:r>
            <a:endParaRPr/>
          </a:p>
        </p:txBody>
      </p:sp>
      <p:sp>
        <p:nvSpPr>
          <p:cNvPr id="90" name="Google Shape;90;p23"/>
          <p:cNvSpPr txBox="1"/>
          <p:nvPr/>
        </p:nvSpPr>
        <p:spPr>
          <a:xfrm>
            <a:off x="375975" y="6881800"/>
            <a:ext cx="6786599" cy="317114"/>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91" name="Google Shape;91;p23"/>
          <p:cNvSpPr txBox="1"/>
          <p:nvPr>
            <p:ph idx="12" type="sldNum"/>
          </p:nvPr>
        </p:nvSpPr>
        <p:spPr>
          <a:xfrm>
            <a:off x="371691" y="6881800"/>
            <a:ext cx="337157" cy="317114"/>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92" name="Shape 92"/>
        <p:cNvGrpSpPr/>
        <p:nvPr/>
      </p:nvGrpSpPr>
      <p:grpSpPr>
        <a:xfrm>
          <a:off x="0" y="0"/>
          <a:ext cx="0" cy="0"/>
          <a:chOff x="0" y="0"/>
          <a:chExt cx="0" cy="0"/>
        </a:xfrm>
      </p:grpSpPr>
      <p:sp>
        <p:nvSpPr>
          <p:cNvPr id="93" name="Google Shape;93;p24"/>
          <p:cNvSpPr/>
          <p:nvPr/>
        </p:nvSpPr>
        <p:spPr>
          <a:xfrm flipH="1" rot="10800000">
            <a:off x="181647" y="822025"/>
            <a:ext cx="9356704"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 name="Google Shape;94;p24"/>
          <p:cNvGrpSpPr/>
          <p:nvPr/>
        </p:nvGrpSpPr>
        <p:grpSpPr>
          <a:xfrm>
            <a:off x="8091897" y="451665"/>
            <a:ext cx="662108" cy="380239"/>
            <a:chOff x="-2" y="0"/>
            <a:chExt cx="662107" cy="380238"/>
          </a:xfrm>
        </p:grpSpPr>
        <p:sp>
          <p:nvSpPr>
            <p:cNvPr id="95" name="Google Shape;95;p24"/>
            <p:cNvSpPr/>
            <p:nvPr/>
          </p:nvSpPr>
          <p:spPr>
            <a:xfrm>
              <a:off x="-2" y="327735"/>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4"/>
            <p:cNvSpPr txBox="1"/>
            <p:nvPr/>
          </p:nvSpPr>
          <p:spPr>
            <a:xfrm>
              <a:off x="-2" y="0"/>
              <a:ext cx="662107"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97" name="Google Shape;97;p24"/>
          <p:cNvGrpSpPr/>
          <p:nvPr/>
        </p:nvGrpSpPr>
        <p:grpSpPr>
          <a:xfrm>
            <a:off x="8753996" y="451665"/>
            <a:ext cx="785405" cy="380239"/>
            <a:chOff x="-1" y="0"/>
            <a:chExt cx="785404" cy="380238"/>
          </a:xfrm>
        </p:grpSpPr>
        <p:sp>
          <p:nvSpPr>
            <p:cNvPr id="98" name="Google Shape;98;p24"/>
            <p:cNvSpPr/>
            <p:nvPr/>
          </p:nvSpPr>
          <p:spPr>
            <a:xfrm>
              <a:off x="-1" y="327735"/>
              <a:ext cx="785404"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4"/>
            <p:cNvSpPr txBox="1"/>
            <p:nvPr/>
          </p:nvSpPr>
          <p:spPr>
            <a:xfrm>
              <a:off x="-1" y="0"/>
              <a:ext cx="785404"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00" name="Google Shape;100;p24"/>
          <p:cNvSpPr/>
          <p:nvPr/>
        </p:nvSpPr>
        <p:spPr>
          <a:xfrm>
            <a:off x="181649" y="180898"/>
            <a:ext cx="7909205"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4"/>
          <p:cNvSpPr txBox="1"/>
          <p:nvPr/>
        </p:nvSpPr>
        <p:spPr>
          <a:xfrm>
            <a:off x="8170650" y="288449"/>
            <a:ext cx="1166703" cy="3722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a:p>
        </p:txBody>
      </p:sp>
      <p:sp>
        <p:nvSpPr>
          <p:cNvPr id="102" name="Google Shape;102;p24"/>
          <p:cNvSpPr txBox="1"/>
          <p:nvPr/>
        </p:nvSpPr>
        <p:spPr>
          <a:xfrm>
            <a:off x="375975" y="6881800"/>
            <a:ext cx="6786599" cy="317114"/>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103" name="Google Shape;103;p24"/>
          <p:cNvSpPr txBox="1"/>
          <p:nvPr>
            <p:ph idx="12" type="sldNum"/>
          </p:nvPr>
        </p:nvSpPr>
        <p:spPr>
          <a:xfrm>
            <a:off x="371691" y="6881800"/>
            <a:ext cx="337157" cy="317114"/>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 2">
    <p:spTree>
      <p:nvGrpSpPr>
        <p:cNvPr id="104" name="Shape 104"/>
        <p:cNvGrpSpPr/>
        <p:nvPr/>
      </p:nvGrpSpPr>
      <p:grpSpPr>
        <a:xfrm>
          <a:off x="0" y="0"/>
          <a:ext cx="0" cy="0"/>
          <a:chOff x="0" y="0"/>
          <a:chExt cx="0" cy="0"/>
        </a:xfrm>
      </p:grpSpPr>
      <p:sp>
        <p:nvSpPr>
          <p:cNvPr id="105" name="Google Shape;105;p25"/>
          <p:cNvSpPr/>
          <p:nvPr/>
        </p:nvSpPr>
        <p:spPr>
          <a:xfrm>
            <a:off x="180896" y="180900"/>
            <a:ext cx="7911006"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 name="Google Shape;106;p25"/>
          <p:cNvGrpSpPr/>
          <p:nvPr/>
        </p:nvGrpSpPr>
        <p:grpSpPr>
          <a:xfrm>
            <a:off x="8091896" y="451665"/>
            <a:ext cx="662111" cy="380240"/>
            <a:chOff x="-1" y="0"/>
            <a:chExt cx="662109" cy="380239"/>
          </a:xfrm>
        </p:grpSpPr>
        <p:sp>
          <p:nvSpPr>
            <p:cNvPr id="107" name="Google Shape;107;p25"/>
            <p:cNvSpPr/>
            <p:nvPr/>
          </p:nvSpPr>
          <p:spPr>
            <a:xfrm>
              <a:off x="-1" y="327735"/>
              <a:ext cx="662109" cy="52504"/>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5"/>
            <p:cNvSpPr txBox="1"/>
            <p:nvPr/>
          </p:nvSpPr>
          <p:spPr>
            <a:xfrm>
              <a:off x="-1" y="0"/>
              <a:ext cx="662109" cy="380228"/>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09" name="Google Shape;109;p25"/>
          <p:cNvGrpSpPr/>
          <p:nvPr/>
        </p:nvGrpSpPr>
        <p:grpSpPr>
          <a:xfrm>
            <a:off x="8753994" y="451665"/>
            <a:ext cx="785407" cy="380240"/>
            <a:chOff x="-2" y="0"/>
            <a:chExt cx="785406" cy="380239"/>
          </a:xfrm>
        </p:grpSpPr>
        <p:sp>
          <p:nvSpPr>
            <p:cNvPr id="110" name="Google Shape;110;p25"/>
            <p:cNvSpPr/>
            <p:nvPr/>
          </p:nvSpPr>
          <p:spPr>
            <a:xfrm>
              <a:off x="-2" y="327735"/>
              <a:ext cx="785406" cy="52504"/>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5"/>
            <p:cNvSpPr txBox="1"/>
            <p:nvPr/>
          </p:nvSpPr>
          <p:spPr>
            <a:xfrm>
              <a:off x="-2" y="0"/>
              <a:ext cx="785406" cy="380228"/>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12" name="Google Shape;112;p25"/>
          <p:cNvSpPr txBox="1"/>
          <p:nvPr/>
        </p:nvSpPr>
        <p:spPr>
          <a:xfrm>
            <a:off x="442650" y="350325"/>
            <a:ext cx="7441801" cy="372203"/>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Nombre del Módulo</a:t>
            </a:r>
            <a:endParaRPr/>
          </a:p>
        </p:txBody>
      </p:sp>
      <p:sp>
        <p:nvSpPr>
          <p:cNvPr id="113" name="Google Shape;113;p25"/>
          <p:cNvSpPr txBox="1"/>
          <p:nvPr/>
        </p:nvSpPr>
        <p:spPr>
          <a:xfrm>
            <a:off x="8443617" y="271141"/>
            <a:ext cx="1166704" cy="391998"/>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a:p>
        </p:txBody>
      </p:sp>
      <p:sp>
        <p:nvSpPr>
          <p:cNvPr id="114" name="Google Shape;114;p25"/>
          <p:cNvSpPr txBox="1"/>
          <p:nvPr/>
        </p:nvSpPr>
        <p:spPr>
          <a:xfrm>
            <a:off x="375975" y="6881800"/>
            <a:ext cx="6786599" cy="317112"/>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
        <p:nvSpPr>
          <p:cNvPr id="115" name="Google Shape;115;p25"/>
          <p:cNvSpPr txBox="1"/>
          <p:nvPr>
            <p:ph idx="12" type="sldNum"/>
          </p:nvPr>
        </p:nvSpPr>
        <p:spPr>
          <a:xfrm>
            <a:off x="371693" y="6881800"/>
            <a:ext cx="337154" cy="317112"/>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slideLayout" Target="../slideLayouts/slideLayout9.xml"/><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grpSp>
        <p:nvGrpSpPr>
          <p:cNvPr id="6" name="Google Shape;6;p16"/>
          <p:cNvGrpSpPr/>
          <p:nvPr/>
        </p:nvGrpSpPr>
        <p:grpSpPr>
          <a:xfrm>
            <a:off x="242852" y="1756546"/>
            <a:ext cx="9346507" cy="5675930"/>
            <a:chOff x="-1" y="-1"/>
            <a:chExt cx="9346505" cy="5675928"/>
          </a:xfrm>
        </p:grpSpPr>
        <p:sp>
          <p:nvSpPr>
            <p:cNvPr id="7" name="Google Shape;7;p16"/>
            <p:cNvSpPr/>
            <p:nvPr/>
          </p:nvSpPr>
          <p:spPr>
            <a:xfrm>
              <a:off x="-1" y="-1"/>
              <a:ext cx="9346505" cy="5675928"/>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6"/>
            <p:cNvSpPr txBox="1"/>
            <p:nvPr/>
          </p:nvSpPr>
          <p:spPr>
            <a:xfrm>
              <a:off x="0" y="2647844"/>
              <a:ext cx="9091322" cy="38023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9" id="9" name="Google Shape;9;p16"/>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pic>
        <p:nvPicPr>
          <p:cNvPr descr="Imagen 4" id="10" name="Google Shape;10;p16"/>
          <p:cNvPicPr preferRelativeResize="0"/>
          <p:nvPr/>
        </p:nvPicPr>
        <p:blipFill rotWithShape="1">
          <a:blip r:embed="rId2">
            <a:alphaModFix/>
          </a:blip>
          <a:srcRect b="0" l="0" r="0" t="0"/>
          <a:stretch/>
        </p:blipFill>
        <p:spPr>
          <a:xfrm>
            <a:off x="8272364" y="1222172"/>
            <a:ext cx="1080003" cy="241875"/>
          </a:xfrm>
          <a:prstGeom prst="rect">
            <a:avLst/>
          </a:prstGeom>
          <a:noFill/>
          <a:ln>
            <a:noFill/>
          </a:ln>
        </p:spPr>
      </p:pic>
      <p:pic>
        <p:nvPicPr>
          <p:cNvPr descr="Imagen 5" id="11" name="Google Shape;11;p16"/>
          <p:cNvPicPr preferRelativeResize="0"/>
          <p:nvPr/>
        </p:nvPicPr>
        <p:blipFill rotWithShape="1">
          <a:blip r:embed="rId3">
            <a:alphaModFix/>
          </a:blip>
          <a:srcRect b="0" l="0" r="0" t="0"/>
          <a:stretch/>
        </p:blipFill>
        <p:spPr>
          <a:xfrm>
            <a:off x="8272364" y="418596"/>
            <a:ext cx="1080003" cy="664778"/>
          </a:xfrm>
          <a:prstGeom prst="rect">
            <a:avLst/>
          </a:prstGeom>
          <a:noFill/>
          <a:ln>
            <a:noFill/>
          </a:ln>
        </p:spPr>
      </p:pic>
      <p:sp>
        <p:nvSpPr>
          <p:cNvPr id="12" name="Google Shape;12;p16"/>
          <p:cNvSpPr txBox="1"/>
          <p:nvPr>
            <p:ph type="title"/>
          </p:nvPr>
        </p:nvSpPr>
        <p:spPr>
          <a:xfrm>
            <a:off x="1455638" y="848357"/>
            <a:ext cx="7772401" cy="1838399"/>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16"/>
          <p:cNvSpPr txBox="1"/>
          <p:nvPr>
            <p:ph idx="1" type="body"/>
          </p:nvPr>
        </p:nvSpPr>
        <p:spPr>
          <a:xfrm>
            <a:off x="5422800" y="2686755"/>
            <a:ext cx="3805239" cy="4869746"/>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16"/>
          <p:cNvSpPr txBox="1"/>
          <p:nvPr>
            <p:ph idx="12" type="sldNum"/>
          </p:nvPr>
        </p:nvSpPr>
        <p:spPr>
          <a:xfrm>
            <a:off x="6689123" y="6871631"/>
            <a:ext cx="273653" cy="26425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economipedia.com/definiciones/optimo-de-pareto.html"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28.png"/><Relationship Id="rId7" Type="http://schemas.openxmlformats.org/officeDocument/2006/relationships/image" Target="../media/image26.png"/><Relationship Id="rId8"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youtube.com/watch?v=RkJfz8TWD3M"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
          <p:cNvSpPr txBox="1"/>
          <p:nvPr/>
        </p:nvSpPr>
        <p:spPr>
          <a:xfrm>
            <a:off x="1176618" y="6563127"/>
            <a:ext cx="7012135" cy="482215"/>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121" name="Google Shape;121;p1"/>
          <p:cNvSpPr txBox="1"/>
          <p:nvPr/>
        </p:nvSpPr>
        <p:spPr>
          <a:xfrm>
            <a:off x="374947" y="2049136"/>
            <a:ext cx="1444330" cy="36940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3</a:t>
            </a:r>
            <a:endParaRPr/>
          </a:p>
        </p:txBody>
      </p:sp>
      <p:sp>
        <p:nvSpPr>
          <p:cNvPr id="122" name="Google Shape;122;p1"/>
          <p:cNvSpPr txBox="1"/>
          <p:nvPr/>
        </p:nvSpPr>
        <p:spPr>
          <a:xfrm>
            <a:off x="1139097" y="834800"/>
            <a:ext cx="4156806" cy="33971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a:p>
        </p:txBody>
      </p:sp>
      <p:sp>
        <p:nvSpPr>
          <p:cNvPr id="123" name="Google Shape;123;p1"/>
          <p:cNvSpPr txBox="1"/>
          <p:nvPr/>
        </p:nvSpPr>
        <p:spPr>
          <a:xfrm>
            <a:off x="389310" y="2498706"/>
            <a:ext cx="4118089" cy="1153753"/>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PROCESOS ADMINISTRATIVOS</a:t>
            </a:r>
            <a:endParaRPr/>
          </a:p>
        </p:txBody>
      </p:sp>
      <p:pic>
        <p:nvPicPr>
          <p:cNvPr descr="Image" id="124" name="Google Shape;124;p1"/>
          <p:cNvPicPr preferRelativeResize="0"/>
          <p:nvPr/>
        </p:nvPicPr>
        <p:blipFill rotWithShape="1">
          <a:blip r:embed="rId3">
            <a:alphaModFix/>
          </a:blip>
          <a:srcRect b="0" l="0" r="0" t="0"/>
          <a:stretch/>
        </p:blipFill>
        <p:spPr>
          <a:xfrm>
            <a:off x="4127500" y="2047220"/>
            <a:ext cx="4270036" cy="42961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0"/>
          <p:cNvSpPr txBox="1"/>
          <p:nvPr>
            <p:ph idx="4294967295" type="sldNum"/>
          </p:nvPr>
        </p:nvSpPr>
        <p:spPr>
          <a:xfrm>
            <a:off x="371683" y="6881800"/>
            <a:ext cx="337157" cy="317114"/>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87" name="Google Shape;287;p10"/>
          <p:cNvSpPr txBox="1"/>
          <p:nvPr/>
        </p:nvSpPr>
        <p:spPr>
          <a:xfrm>
            <a:off x="417882" y="1158815"/>
            <a:ext cx="3662625" cy="536164"/>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EFICACIA </a:t>
            </a:r>
            <a:r>
              <a:rPr b="1" i="0" lang="en-US" sz="2800" u="none" cap="none" strike="noStrike">
                <a:solidFill>
                  <a:srgbClr val="C64033"/>
                </a:solidFill>
                <a:latin typeface="Calibri"/>
                <a:ea typeface="Calibri"/>
                <a:cs typeface="Calibri"/>
                <a:sym typeface="Calibri"/>
              </a:rPr>
              <a:t>Y EFICIENCIA</a:t>
            </a:r>
            <a:endParaRPr/>
          </a:p>
        </p:txBody>
      </p:sp>
      <p:grpSp>
        <p:nvGrpSpPr>
          <p:cNvPr id="288" name="Google Shape;288;p10"/>
          <p:cNvGrpSpPr/>
          <p:nvPr/>
        </p:nvGrpSpPr>
        <p:grpSpPr>
          <a:xfrm>
            <a:off x="759618" y="3535365"/>
            <a:ext cx="2691080" cy="1245578"/>
            <a:chOff x="0" y="-1"/>
            <a:chExt cx="2691079" cy="1245576"/>
          </a:xfrm>
        </p:grpSpPr>
        <p:sp>
          <p:nvSpPr>
            <p:cNvPr id="289" name="Google Shape;289;p10"/>
            <p:cNvSpPr/>
            <p:nvPr/>
          </p:nvSpPr>
          <p:spPr>
            <a:xfrm>
              <a:off x="0" y="-1"/>
              <a:ext cx="2691079" cy="1245576"/>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0"/>
            <p:cNvSpPr txBox="1"/>
            <p:nvPr/>
          </p:nvSpPr>
          <p:spPr>
            <a:xfrm>
              <a:off x="37052" y="122184"/>
              <a:ext cx="2616972" cy="1001198"/>
            </a:xfrm>
            <a:prstGeom prst="rect">
              <a:avLst/>
            </a:prstGeom>
            <a:noFill/>
            <a:ln>
              <a:noFill/>
            </a:ln>
          </p:spPr>
          <p:txBody>
            <a:bodyPr anchorCtr="0" anchor="ctr" bIns="91400" lIns="91400" spcFirstLastPara="1" rIns="91400" wrap="square" tIns="91400">
              <a:spAutoFit/>
            </a:bodyPr>
            <a:lstStyle/>
            <a:p>
              <a:pPr indent="0" lvl="1"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 centra en objetivos de producción dado en recursos, ya sea en términos de tiempo límite o de cantidad a producir.</a:t>
              </a:r>
              <a:endParaRPr/>
            </a:p>
          </p:txBody>
        </p:sp>
      </p:grpSp>
      <p:grpSp>
        <p:nvGrpSpPr>
          <p:cNvPr id="291" name="Google Shape;291;p10"/>
          <p:cNvGrpSpPr/>
          <p:nvPr/>
        </p:nvGrpSpPr>
        <p:grpSpPr>
          <a:xfrm>
            <a:off x="1364056" y="1764853"/>
            <a:ext cx="1520199" cy="1520200"/>
            <a:chOff x="-2" y="-2"/>
            <a:chExt cx="1520198" cy="1520199"/>
          </a:xfrm>
        </p:grpSpPr>
        <p:sp>
          <p:nvSpPr>
            <p:cNvPr id="292" name="Google Shape;292;p10"/>
            <p:cNvSpPr/>
            <p:nvPr/>
          </p:nvSpPr>
          <p:spPr>
            <a:xfrm>
              <a:off x="-2" y="-2"/>
              <a:ext cx="1520198" cy="1520199"/>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3" name="Google Shape;293;p10"/>
            <p:cNvSpPr txBox="1"/>
            <p:nvPr/>
          </p:nvSpPr>
          <p:spPr>
            <a:xfrm>
              <a:off x="268347" y="635943"/>
              <a:ext cx="983501" cy="248302"/>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EFICACIA</a:t>
              </a:r>
              <a:endParaRPr/>
            </a:p>
          </p:txBody>
        </p:sp>
      </p:grpSp>
      <p:grpSp>
        <p:nvGrpSpPr>
          <p:cNvPr id="294" name="Google Shape;294;p10"/>
          <p:cNvGrpSpPr/>
          <p:nvPr/>
        </p:nvGrpSpPr>
        <p:grpSpPr>
          <a:xfrm>
            <a:off x="6593041" y="1708601"/>
            <a:ext cx="1520199" cy="1520199"/>
            <a:chOff x="-2" y="-2"/>
            <a:chExt cx="1520198" cy="1520198"/>
          </a:xfrm>
        </p:grpSpPr>
        <p:sp>
          <p:nvSpPr>
            <p:cNvPr id="295" name="Google Shape;295;p10"/>
            <p:cNvSpPr/>
            <p:nvPr/>
          </p:nvSpPr>
          <p:spPr>
            <a:xfrm>
              <a:off x="-2" y="-2"/>
              <a:ext cx="1520198" cy="1520198"/>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6" name="Google Shape;296;p10"/>
            <p:cNvSpPr txBox="1"/>
            <p:nvPr/>
          </p:nvSpPr>
          <p:spPr>
            <a:xfrm>
              <a:off x="268346" y="635943"/>
              <a:ext cx="983500" cy="248302"/>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EFICIENCIA</a:t>
              </a:r>
              <a:endParaRPr/>
            </a:p>
          </p:txBody>
        </p:sp>
      </p:grpSp>
      <p:grpSp>
        <p:nvGrpSpPr>
          <p:cNvPr id="297" name="Google Shape;297;p10"/>
          <p:cNvGrpSpPr/>
          <p:nvPr/>
        </p:nvGrpSpPr>
        <p:grpSpPr>
          <a:xfrm>
            <a:off x="5977864" y="3547393"/>
            <a:ext cx="2691081" cy="1245578"/>
            <a:chOff x="0" y="-1"/>
            <a:chExt cx="2691079" cy="1245576"/>
          </a:xfrm>
        </p:grpSpPr>
        <p:sp>
          <p:nvSpPr>
            <p:cNvPr id="298" name="Google Shape;298;p10"/>
            <p:cNvSpPr/>
            <p:nvPr/>
          </p:nvSpPr>
          <p:spPr>
            <a:xfrm>
              <a:off x="0" y="-1"/>
              <a:ext cx="2691079" cy="1245576"/>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299" name="Google Shape;299;p10"/>
            <p:cNvSpPr txBox="1"/>
            <p:nvPr/>
          </p:nvSpPr>
          <p:spPr>
            <a:xfrm>
              <a:off x="37052" y="122184"/>
              <a:ext cx="2616972" cy="1001198"/>
            </a:xfrm>
            <a:prstGeom prst="rect">
              <a:avLst/>
            </a:prstGeom>
            <a:noFill/>
            <a:ln>
              <a:noFill/>
            </a:ln>
          </p:spPr>
          <p:txBody>
            <a:bodyPr anchorCtr="0" anchor="ctr" bIns="91400" lIns="91400" spcFirstLastPara="1" rIns="91400" wrap="square" tIns="91400">
              <a:spAutoFit/>
            </a:bodyPr>
            <a:lstStyle/>
            <a:p>
              <a:pPr indent="0" lvl="1"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 basa en el uso de dichos recursos buscando un determinado nivel de </a:t>
              </a:r>
              <a:r>
                <a:rPr b="1" i="0" lang="en-US" sz="1400" u="sng" cap="none" strike="noStrike">
                  <a:solidFill>
                    <a:srgbClr val="0000FF"/>
                  </a:solidFill>
                  <a:latin typeface="Calibri"/>
                  <a:ea typeface="Calibri"/>
                  <a:cs typeface="Calibri"/>
                  <a:sym typeface="Calibri"/>
                  <a:hlinkClick r:id="rId3">
                    <a:extLst>
                      <a:ext uri="{A12FA001-AC4F-418D-AE19-62706E023703}">
                        <ahyp:hlinkClr val="tx"/>
                      </a:ext>
                    </a:extLst>
                  </a:hlinkClick>
                </a:rPr>
                <a:t>optimización</a:t>
              </a:r>
              <a:r>
                <a:rPr b="1" i="0" lang="en-US" sz="1400" u="none" cap="none" strike="noStrike">
                  <a:solidFill>
                    <a:srgbClr val="000000"/>
                  </a:solidFill>
                  <a:latin typeface="Calibri"/>
                  <a:ea typeface="Calibri"/>
                  <a:cs typeface="Calibri"/>
                  <a:sym typeface="Calibri"/>
                </a:rPr>
                <a:t>.</a:t>
              </a:r>
              <a:endParaRPr/>
            </a:p>
          </p:txBody>
        </p:sp>
      </p:grpSp>
      <p:pic>
        <p:nvPicPr>
          <p:cNvPr descr="Imagen 13" id="300" name="Google Shape;300;p10"/>
          <p:cNvPicPr preferRelativeResize="0"/>
          <p:nvPr/>
        </p:nvPicPr>
        <p:blipFill rotWithShape="1">
          <a:blip r:embed="rId4">
            <a:alphaModFix/>
          </a:blip>
          <a:srcRect b="0" l="0" r="0" t="0"/>
          <a:stretch/>
        </p:blipFill>
        <p:spPr>
          <a:xfrm rot="5400000">
            <a:off x="1950741" y="2880235"/>
            <a:ext cx="368303" cy="228603"/>
          </a:xfrm>
          <a:prstGeom prst="rect">
            <a:avLst/>
          </a:prstGeom>
          <a:noFill/>
          <a:ln>
            <a:noFill/>
          </a:ln>
        </p:spPr>
      </p:pic>
      <p:pic>
        <p:nvPicPr>
          <p:cNvPr descr="Imagen 14" id="301" name="Google Shape;301;p10"/>
          <p:cNvPicPr preferRelativeResize="0"/>
          <p:nvPr/>
        </p:nvPicPr>
        <p:blipFill rotWithShape="1">
          <a:blip r:embed="rId4">
            <a:alphaModFix/>
          </a:blip>
          <a:srcRect b="0" l="0" r="0" t="0"/>
          <a:stretch/>
        </p:blipFill>
        <p:spPr>
          <a:xfrm rot="5400000">
            <a:off x="7168987" y="2719839"/>
            <a:ext cx="368303" cy="228604"/>
          </a:xfrm>
          <a:prstGeom prst="rect">
            <a:avLst/>
          </a:prstGeom>
          <a:noFill/>
          <a:ln>
            <a:noFill/>
          </a:ln>
        </p:spPr>
      </p:pic>
      <p:sp>
        <p:nvSpPr>
          <p:cNvPr id="302" name="Google Shape;302;p10"/>
          <p:cNvSpPr txBox="1"/>
          <p:nvPr/>
        </p:nvSpPr>
        <p:spPr>
          <a:xfrm>
            <a:off x="750250" y="5285825"/>
            <a:ext cx="4153222" cy="120080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La Empresa GoodRoads,  productora de Neumáticos para vehículos livianos ha sido catalogada por la gerencia general como una empresa totalmente “Eficaz”, esto, porque la meta de producción equivalente a 3 millones de neumáticos al año, fue cumplida con éxito en la fecha estipulada en la planificación estratégica de la compañía</a:t>
            </a:r>
            <a:endParaRPr/>
          </a:p>
        </p:txBody>
      </p:sp>
      <p:sp>
        <p:nvSpPr>
          <p:cNvPr id="303" name="Google Shape;303;p10"/>
          <p:cNvSpPr txBox="1"/>
          <p:nvPr/>
        </p:nvSpPr>
        <p:spPr>
          <a:xfrm>
            <a:off x="5299392" y="5148665"/>
            <a:ext cx="4153218" cy="169610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La empresa francesa de producción de neumáticos “Roues BP</a:t>
            </a:r>
            <a:r>
              <a:rPr b="0" i="0" lang="en-US" sz="2000" u="none" cap="none" strike="noStrike">
                <a:solidFill>
                  <a:srgbClr val="202124"/>
                </a:solidFill>
                <a:latin typeface="Calibri"/>
                <a:ea typeface="Calibri"/>
                <a:cs typeface="Calibri"/>
                <a:sym typeface="Calibri"/>
              </a:rPr>
              <a:t>”</a:t>
            </a:r>
            <a:r>
              <a:rPr b="0" i="0" lang="en-US" sz="1200" u="none" cap="none" strike="noStrike">
                <a:solidFill>
                  <a:srgbClr val="000000"/>
                </a:solidFill>
                <a:latin typeface="Calibri"/>
                <a:ea typeface="Calibri"/>
                <a:cs typeface="Calibri"/>
                <a:sym typeface="Calibri"/>
              </a:rPr>
              <a:t>, ha sido catalogada por su directorio como una empresa “eficiente”, pues no sólo cumplió con la meta de producción definida en la planificación de la empresa, sino también fueron capaces de producir la meta a un costo inferior al esperado, por lo tanto, el costo unitario de cada neumático fue inferior a años anteriores, permitiendo que la empresa tenga un margen más amplio de utilidades.</a:t>
            </a:r>
            <a:endParaRPr/>
          </a:p>
        </p:txBody>
      </p:sp>
      <p:sp>
        <p:nvSpPr>
          <p:cNvPr id="304" name="Google Shape;304;p10"/>
          <p:cNvSpPr txBox="1"/>
          <p:nvPr/>
        </p:nvSpPr>
        <p:spPr>
          <a:xfrm>
            <a:off x="4439861" y="4816928"/>
            <a:ext cx="766893" cy="28079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EJEMPLO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1"/>
          <p:cNvSpPr txBox="1"/>
          <p:nvPr>
            <p:ph idx="4294967295" type="sldNum"/>
          </p:nvPr>
        </p:nvSpPr>
        <p:spPr>
          <a:xfrm>
            <a:off x="371683" y="6881800"/>
            <a:ext cx="337157" cy="317114"/>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10" name="Google Shape;310;p11"/>
          <p:cNvSpPr txBox="1"/>
          <p:nvPr/>
        </p:nvSpPr>
        <p:spPr>
          <a:xfrm>
            <a:off x="375972" y="1265365"/>
            <a:ext cx="8950506" cy="536164"/>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EN </a:t>
            </a:r>
            <a:r>
              <a:rPr b="0" i="0" lang="en-US" sz="2800" u="none" cap="none" strike="noStrike">
                <a:solidFill>
                  <a:srgbClr val="C64033"/>
                </a:solidFill>
                <a:latin typeface="Calibri"/>
                <a:ea typeface="Calibri"/>
                <a:cs typeface="Calibri"/>
                <a:sym typeface="Calibri"/>
              </a:rPr>
              <a:t>RESUMEN</a:t>
            </a:r>
            <a:endParaRPr/>
          </a:p>
        </p:txBody>
      </p:sp>
      <p:grpSp>
        <p:nvGrpSpPr>
          <p:cNvPr id="311" name="Google Shape;311;p11"/>
          <p:cNvGrpSpPr/>
          <p:nvPr/>
        </p:nvGrpSpPr>
        <p:grpSpPr>
          <a:xfrm>
            <a:off x="477074" y="1939845"/>
            <a:ext cx="5857005" cy="4369522"/>
            <a:chOff x="-3" y="-3"/>
            <a:chExt cx="5857003" cy="4369521"/>
          </a:xfrm>
        </p:grpSpPr>
        <p:grpSp>
          <p:nvGrpSpPr>
            <p:cNvPr id="312" name="Google Shape;312;p11"/>
            <p:cNvGrpSpPr/>
            <p:nvPr/>
          </p:nvGrpSpPr>
          <p:grpSpPr>
            <a:xfrm>
              <a:off x="-3" y="-3"/>
              <a:ext cx="5857003" cy="4369521"/>
              <a:chOff x="-1" y="-1"/>
              <a:chExt cx="5857001" cy="4369520"/>
            </a:xfrm>
          </p:grpSpPr>
          <p:sp>
            <p:nvSpPr>
              <p:cNvPr id="313" name="Google Shape;313;p11"/>
              <p:cNvSpPr/>
              <p:nvPr/>
            </p:nvSpPr>
            <p:spPr>
              <a:xfrm>
                <a:off x="-1" y="-1"/>
                <a:ext cx="5857001" cy="4369520"/>
              </a:xfrm>
              <a:prstGeom prst="roundRect">
                <a:avLst>
                  <a:gd fmla="val 7935"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1"/>
              <p:cNvSpPr txBox="1"/>
              <p:nvPr/>
            </p:nvSpPr>
            <p:spPr>
              <a:xfrm>
                <a:off x="106313" y="1994640"/>
                <a:ext cx="5644373" cy="380231"/>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15" name="Google Shape;315;p11"/>
            <p:cNvSpPr txBox="1"/>
            <p:nvPr/>
          </p:nvSpPr>
          <p:spPr>
            <a:xfrm>
              <a:off x="102998" y="121330"/>
              <a:ext cx="5459900" cy="3980831"/>
            </a:xfrm>
            <a:prstGeom prst="rect">
              <a:avLst/>
            </a:prstGeom>
            <a:noFill/>
            <a:ln>
              <a:noFill/>
            </a:ln>
          </p:spPr>
          <p:txBody>
            <a:bodyPr anchorCtr="0" anchor="ctr" bIns="91400" lIns="91400" spcFirstLastPara="1" rIns="91400" wrap="square" tIns="91400">
              <a:spAutoFit/>
            </a:bodyPr>
            <a:lstStyle/>
            <a:p>
              <a:pPr indent="-228600" lvl="0" marL="228600" marR="0" rtl="0" algn="just">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Todas las organizaciones funcionan a través de los recursos que disponen, pues los deben utilizar para poder lograr sus objetivos. Entre esos recursos encontramos los humanos, materiales, financieros e intangibles. Cada organización le dará una importancia determinada a cada recurso que posea, pues dependerá de su rubro, entre otras cosas.  Tienen claro que independiente si uno de ellos es más importante que otro, todos deben ser administrados de la mejor forma posible, optimizando su uso en todo momento.</a:t>
              </a:r>
              <a:endParaRPr/>
            </a:p>
            <a:p>
              <a:pPr indent="-228600" lvl="0" marL="228600" marR="0" rtl="0" algn="just">
                <a:lnSpc>
                  <a:spcPct val="90000"/>
                </a:lnSpc>
                <a:spcBef>
                  <a:spcPts val="10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La cantidad de cada recurso disponible dependerá del giro o industria de cada organización, por ejemplo, en las instituciones financieras (ej.: los bancos) manejan una gran proporción de recursos financieros. En empresas tecnológicas y de consumo masivo, los recursos intangibles cobran más importancia.</a:t>
              </a:r>
              <a:endParaRPr/>
            </a:p>
            <a:p>
              <a:pPr indent="-228600" lvl="0" marL="228600" marR="0" rtl="0" algn="just">
                <a:lnSpc>
                  <a:spcPct val="90000"/>
                </a:lnSpc>
                <a:spcBef>
                  <a:spcPts val="10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Siempre se debe tener presente que la administración de los recursos es un elemento clave que muchas veces puede determinar la viabilidad de una organización en el tiempo, es decir, si sobreviven o desaparecen.</a:t>
              </a:r>
              <a:endParaRPr/>
            </a:p>
          </p:txBody>
        </p:sp>
      </p:grpSp>
      <p:pic>
        <p:nvPicPr>
          <p:cNvPr descr="Imagen 7" id="316" name="Google Shape;316;p11"/>
          <p:cNvPicPr preferRelativeResize="0"/>
          <p:nvPr/>
        </p:nvPicPr>
        <p:blipFill rotWithShape="1">
          <a:blip r:embed="rId3">
            <a:alphaModFix/>
          </a:blip>
          <a:srcRect b="0" l="0" r="0" t="0"/>
          <a:stretch/>
        </p:blipFill>
        <p:spPr>
          <a:xfrm>
            <a:off x="4066273" y="2699790"/>
            <a:ext cx="6316846" cy="60089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2"/>
          <p:cNvSpPr txBox="1"/>
          <p:nvPr>
            <p:ph idx="4294967295" type="sldNum"/>
          </p:nvPr>
        </p:nvSpPr>
        <p:spPr>
          <a:xfrm>
            <a:off x="371687" y="6881800"/>
            <a:ext cx="337154" cy="31711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22" name="Google Shape;322;p12"/>
          <p:cNvGrpSpPr/>
          <p:nvPr/>
        </p:nvGrpSpPr>
        <p:grpSpPr>
          <a:xfrm>
            <a:off x="2067125" y="2772525"/>
            <a:ext cx="6999682" cy="3067076"/>
            <a:chOff x="-2" y="-2"/>
            <a:chExt cx="6999682" cy="2696568"/>
          </a:xfrm>
        </p:grpSpPr>
        <p:grpSp>
          <p:nvGrpSpPr>
            <p:cNvPr id="323" name="Google Shape;323;p12"/>
            <p:cNvGrpSpPr/>
            <p:nvPr/>
          </p:nvGrpSpPr>
          <p:grpSpPr>
            <a:xfrm>
              <a:off x="-2" y="-2"/>
              <a:ext cx="6999682" cy="2696568"/>
              <a:chOff x="0" y="0"/>
              <a:chExt cx="6999681" cy="2696567"/>
            </a:xfrm>
          </p:grpSpPr>
          <p:sp>
            <p:nvSpPr>
              <p:cNvPr id="324" name="Google Shape;324;p12"/>
              <p:cNvSpPr/>
              <p:nvPr/>
            </p:nvSpPr>
            <p:spPr>
              <a:xfrm>
                <a:off x="0" y="0"/>
                <a:ext cx="6999681" cy="2696567"/>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2"/>
              <p:cNvSpPr txBox="1"/>
              <p:nvPr/>
            </p:nvSpPr>
            <p:spPr>
              <a:xfrm>
                <a:off x="136396" y="1158162"/>
                <a:ext cx="6726900" cy="37440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26" name="Google Shape;326;p12"/>
            <p:cNvSpPr txBox="1"/>
            <p:nvPr/>
          </p:nvSpPr>
          <p:spPr>
            <a:xfrm>
              <a:off x="1307689" y="42929"/>
              <a:ext cx="5161800" cy="2589300"/>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RECURSOS </a:t>
              </a:r>
              <a:r>
                <a:rPr b="1" i="0" lang="en-US" sz="2000" u="none" cap="none" strike="noStrike">
                  <a:solidFill>
                    <a:srgbClr val="ED6B00"/>
                  </a:solidFill>
                  <a:latin typeface="Calibri"/>
                  <a:ea typeface="Calibri"/>
                  <a:cs typeface="Calibri"/>
                  <a:sym typeface="Calibri"/>
                </a:rPr>
                <a:t>DE UNA ORGANIZACIÓN</a:t>
              </a:r>
              <a:endParaRPr b="0" i="0" sz="1400" u="none" cap="none" strike="noStrike">
                <a:solidFill>
                  <a:srgbClr val="ED6B00"/>
                </a:solidFill>
                <a:latin typeface="Helvetica Neue"/>
                <a:ea typeface="Helvetica Neue"/>
                <a:cs typeface="Helvetica Neue"/>
                <a:sym typeface="Helvetica Neue"/>
              </a:endParaRPr>
            </a:p>
            <a:p>
              <a:pPr indent="13970" lvl="0" marL="0" marR="5080" rtl="0" algn="l">
                <a:lnSpc>
                  <a:spcPct val="1625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recordar los aprendizajes trabajados durante el desarrollo de la presentación, te invitamos a:</a:t>
              </a:r>
              <a:endParaRPr/>
            </a:p>
            <a:p>
              <a:pPr indent="13970" lvl="0" marL="0" marR="5080" rtl="0" algn="l">
                <a:lnSpc>
                  <a:spcPct val="1625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5080" rtl="0" algn="l">
                <a:lnSpc>
                  <a:spcPct val="1625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Realizar la </a:t>
              </a:r>
              <a:r>
                <a:rPr b="1" i="0" lang="en-US" sz="1600" u="none" cap="none" strike="noStrike">
                  <a:solidFill>
                    <a:srgbClr val="000000"/>
                  </a:solidFill>
                  <a:latin typeface="Calibri"/>
                  <a:ea typeface="Calibri"/>
                  <a:cs typeface="Calibri"/>
                  <a:sym typeface="Calibri"/>
                </a:rPr>
                <a:t>Actividad 8 Cuánto aprendimos</a:t>
              </a:r>
              <a:endParaRPr b="1" i="0" sz="1400" u="none" cap="none" strike="noStrike">
                <a:solidFill>
                  <a:srgbClr val="000000"/>
                </a:solidFill>
                <a:latin typeface="Helvetica Neue"/>
                <a:ea typeface="Helvetica Neue"/>
                <a:cs typeface="Helvetica Neue"/>
                <a:sym typeface="Helvetica Neue"/>
              </a:endParaRPr>
            </a:p>
            <a:p>
              <a:pPr indent="0" lvl="0" marL="0" marR="5080" rtl="0" algn="l">
                <a:lnSpc>
                  <a:spcPct val="1625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Utiliza el archivo adjunto</a:t>
              </a:r>
              <a:endParaRPr/>
            </a:p>
            <a:p>
              <a:pPr indent="0" lvl="0" marL="0" marR="0" rtl="0" algn="l">
                <a:lnSpc>
                  <a:spcPct val="90000"/>
                </a:lnSpc>
                <a:spcBef>
                  <a:spcPts val="1000"/>
                </a:spcBef>
                <a:spcAft>
                  <a:spcPts val="0"/>
                </a:spcAft>
                <a:buClr>
                  <a:srgbClr val="ED6B00"/>
                </a:buClr>
                <a:buSzPts val="2000"/>
                <a:buFont typeface="Calibri"/>
                <a:buNone/>
              </a:pPr>
              <a:r>
                <a:rPr b="1" i="0" lang="en-US" sz="2000" u="none" cap="none" strike="noStrike">
                  <a:solidFill>
                    <a:srgbClr val="ED6B00"/>
                  </a:solidFill>
                  <a:latin typeface="Calibri"/>
                  <a:ea typeface="Calibri"/>
                  <a:cs typeface="Calibri"/>
                  <a:sym typeface="Calibri"/>
                </a:rPr>
                <a:t>¡Éxito!</a:t>
              </a:r>
              <a:endParaRPr/>
            </a:p>
          </p:txBody>
        </p:sp>
      </p:grpSp>
      <p:sp>
        <p:nvSpPr>
          <p:cNvPr id="327" name="Google Shape;327;p12"/>
          <p:cNvSpPr txBox="1"/>
          <p:nvPr/>
        </p:nvSpPr>
        <p:spPr>
          <a:xfrm>
            <a:off x="296346" y="1392764"/>
            <a:ext cx="3917308" cy="536163"/>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a:p>
        </p:txBody>
      </p:sp>
      <p:sp>
        <p:nvSpPr>
          <p:cNvPr id="328" name="Google Shape;328;p12"/>
          <p:cNvSpPr txBox="1"/>
          <p:nvPr/>
        </p:nvSpPr>
        <p:spPr>
          <a:xfrm>
            <a:off x="366450" y="1120628"/>
            <a:ext cx="4700400" cy="37220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a:p>
        </p:txBody>
      </p:sp>
      <p:pic>
        <p:nvPicPr>
          <p:cNvPr descr="Imagen 17" id="329" name="Google Shape;329;p12"/>
          <p:cNvPicPr preferRelativeResize="0"/>
          <p:nvPr/>
        </p:nvPicPr>
        <p:blipFill rotWithShape="1">
          <a:blip r:embed="rId3">
            <a:alphaModFix/>
          </a:blip>
          <a:srcRect b="0" l="0" r="0" t="0"/>
          <a:stretch/>
        </p:blipFill>
        <p:spPr>
          <a:xfrm>
            <a:off x="530942" y="2715211"/>
            <a:ext cx="2812028" cy="3182574"/>
          </a:xfrm>
          <a:prstGeom prst="rect">
            <a:avLst/>
          </a:prstGeom>
          <a:noFill/>
          <a:ln>
            <a:noFill/>
          </a:ln>
        </p:spPr>
      </p:pic>
      <p:pic>
        <p:nvPicPr>
          <p:cNvPr descr="Imagen 4" id="330" name="Google Shape;330;p12"/>
          <p:cNvPicPr preferRelativeResize="0"/>
          <p:nvPr/>
        </p:nvPicPr>
        <p:blipFill rotWithShape="1">
          <a:blip r:embed="rId4">
            <a:alphaModFix/>
          </a:blip>
          <a:srcRect b="0" l="0" r="0" t="0"/>
          <a:stretch/>
        </p:blipFill>
        <p:spPr>
          <a:xfrm>
            <a:off x="7228123" y="5063613"/>
            <a:ext cx="1705023" cy="1272247"/>
          </a:xfrm>
          <a:prstGeom prst="rect">
            <a:avLst/>
          </a:prstGeom>
          <a:noFill/>
          <a:ln>
            <a:noFill/>
          </a:ln>
        </p:spPr>
      </p:pic>
      <p:pic>
        <p:nvPicPr>
          <p:cNvPr descr="Imagen 5" id="331" name="Google Shape;331;p12"/>
          <p:cNvPicPr preferRelativeResize="0"/>
          <p:nvPr/>
        </p:nvPicPr>
        <p:blipFill rotWithShape="1">
          <a:blip r:embed="rId5">
            <a:alphaModFix/>
          </a:blip>
          <a:srcRect b="0" l="0" r="0" t="0"/>
          <a:stretch/>
        </p:blipFill>
        <p:spPr>
          <a:xfrm>
            <a:off x="5474444" y="5389021"/>
            <a:ext cx="1651877" cy="884519"/>
          </a:xfrm>
          <a:prstGeom prst="rect">
            <a:avLst/>
          </a:prstGeom>
          <a:noFill/>
          <a:ln>
            <a:noFill/>
          </a:ln>
        </p:spPr>
      </p:pic>
      <p:sp>
        <p:nvSpPr>
          <p:cNvPr id="332" name="Google Shape;332;p12"/>
          <p:cNvSpPr txBox="1"/>
          <p:nvPr/>
        </p:nvSpPr>
        <p:spPr>
          <a:xfrm>
            <a:off x="4069436" y="1245795"/>
            <a:ext cx="466496" cy="830099"/>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3"/>
          <p:cNvSpPr txBox="1"/>
          <p:nvPr>
            <p:ph idx="4294967295" type="sldNum"/>
          </p:nvPr>
        </p:nvSpPr>
        <p:spPr>
          <a:xfrm>
            <a:off x="371683" y="6881800"/>
            <a:ext cx="337157" cy="317114"/>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38" name="Google Shape;338;p13"/>
          <p:cNvGrpSpPr/>
          <p:nvPr/>
        </p:nvGrpSpPr>
        <p:grpSpPr>
          <a:xfrm>
            <a:off x="431619" y="2285848"/>
            <a:ext cx="8839210" cy="3238198"/>
            <a:chOff x="-2" y="0"/>
            <a:chExt cx="8839208" cy="3238196"/>
          </a:xfrm>
        </p:grpSpPr>
        <p:sp>
          <p:nvSpPr>
            <p:cNvPr id="339" name="Google Shape;339;p13"/>
            <p:cNvSpPr/>
            <p:nvPr/>
          </p:nvSpPr>
          <p:spPr>
            <a:xfrm>
              <a:off x="-2" y="0"/>
              <a:ext cx="8839208" cy="3238196"/>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3"/>
            <p:cNvSpPr txBox="1"/>
            <p:nvPr/>
          </p:nvSpPr>
          <p:spPr>
            <a:xfrm>
              <a:off x="162837" y="1428979"/>
              <a:ext cx="8513531" cy="38023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41" name="Google Shape;341;p13"/>
          <p:cNvSpPr txBox="1"/>
          <p:nvPr/>
        </p:nvSpPr>
        <p:spPr>
          <a:xfrm>
            <a:off x="452610" y="1438910"/>
            <a:ext cx="8950505" cy="536165"/>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a:p>
        </p:txBody>
      </p:sp>
      <p:sp>
        <p:nvSpPr>
          <p:cNvPr id="342" name="Google Shape;342;p13"/>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3" name="Google Shape;343;p13"/>
          <p:cNvSpPr txBox="1"/>
          <p:nvPr/>
        </p:nvSpPr>
        <p:spPr>
          <a:xfrm>
            <a:off x="461999" y="1118759"/>
            <a:ext cx="3272983" cy="37220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a:p>
        </p:txBody>
      </p:sp>
      <p:sp>
        <p:nvSpPr>
          <p:cNvPr id="344" name="Google Shape;344;p13"/>
          <p:cNvSpPr txBox="1"/>
          <p:nvPr/>
        </p:nvSpPr>
        <p:spPr>
          <a:xfrm>
            <a:off x="3684989" y="1148258"/>
            <a:ext cx="559359" cy="941772"/>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8</a:t>
            </a:r>
            <a:endParaRPr/>
          </a:p>
        </p:txBody>
      </p:sp>
      <p:pic>
        <p:nvPicPr>
          <p:cNvPr descr="Imagen 2" id="345" name="Google Shape;345;p13"/>
          <p:cNvPicPr preferRelativeResize="0"/>
          <p:nvPr/>
        </p:nvPicPr>
        <p:blipFill rotWithShape="1">
          <a:blip r:embed="rId3">
            <a:alphaModFix/>
          </a:blip>
          <a:srcRect b="0" l="0" r="0" t="0"/>
          <a:stretch/>
        </p:blipFill>
        <p:spPr>
          <a:xfrm>
            <a:off x="2716053" y="3978569"/>
            <a:ext cx="6899896" cy="3974398"/>
          </a:xfrm>
          <a:prstGeom prst="rect">
            <a:avLst/>
          </a:prstGeom>
          <a:noFill/>
          <a:ln>
            <a:noFill/>
          </a:ln>
        </p:spPr>
      </p:pic>
      <p:sp>
        <p:nvSpPr>
          <p:cNvPr id="346" name="Google Shape;346;p13"/>
          <p:cNvSpPr txBox="1"/>
          <p:nvPr/>
        </p:nvSpPr>
        <p:spPr>
          <a:xfrm>
            <a:off x="2686559" y="6881800"/>
            <a:ext cx="1639637" cy="317114"/>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 Medio | Presentación</a:t>
            </a:r>
            <a:endParaRPr/>
          </a:p>
        </p:txBody>
      </p:sp>
      <p:sp>
        <p:nvSpPr>
          <p:cNvPr id="347" name="Google Shape;347;p13"/>
          <p:cNvSpPr txBox="1"/>
          <p:nvPr/>
        </p:nvSpPr>
        <p:spPr>
          <a:xfrm>
            <a:off x="952449" y="2819661"/>
            <a:ext cx="5107857" cy="2536023"/>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RECURSOS DE </a:t>
            </a:r>
            <a:r>
              <a:rPr b="1" i="0" lang="en-US" sz="2000" u="none" cap="none" strike="noStrike">
                <a:solidFill>
                  <a:srgbClr val="ED6B00"/>
                </a:solidFill>
                <a:latin typeface="Calibri"/>
                <a:ea typeface="Calibri"/>
                <a:cs typeface="Calibri"/>
                <a:sym typeface="Calibri"/>
              </a:rPr>
              <a:t>UNA ORGANIZACIÓN</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práctica. Para el desarrollo de la actividad, utiliza el archivo</a:t>
            </a:r>
            <a:r>
              <a:rPr b="1" i="0" lang="en-US" sz="1600" u="none" cap="none" strike="noStrike">
                <a:solidFill>
                  <a:srgbClr val="000000"/>
                </a:solidFill>
                <a:latin typeface="Calibri"/>
                <a:ea typeface="Calibri"/>
                <a:cs typeface="Calibri"/>
                <a:sym typeface="Calibri"/>
              </a:rPr>
              <a:t> Actividad Práctica 8</a:t>
            </a:r>
            <a:r>
              <a:rPr b="0" i="0" lang="en-US" sz="1600" u="none" cap="none" strike="noStrike">
                <a:solidFill>
                  <a:srgbClr val="000000"/>
                </a:solidFill>
                <a:latin typeface="Calibri"/>
                <a:ea typeface="Calibri"/>
                <a:cs typeface="Calibri"/>
                <a:sym typeface="Calibri"/>
              </a:rPr>
              <a:t>. Sigue las instrucciones señaladas.</a:t>
            </a:r>
            <a:endParaRPr/>
          </a:p>
          <a:p>
            <a:pPr indent="0" lvl="0" marL="0" marR="0" rtl="0" algn="l">
              <a:lnSpc>
                <a:spcPct val="9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ED6B00"/>
              </a:buClr>
              <a:buSzPts val="1600"/>
              <a:buFont typeface="Calibri"/>
              <a:buNone/>
            </a:pPr>
            <a:br>
              <a:rPr b="1" i="0" lang="en-US" sz="1600" u="none" cap="none" strike="noStrike">
                <a:solidFill>
                  <a:srgbClr val="ED6B00"/>
                </a:solidFill>
                <a:latin typeface="Calibri"/>
                <a:ea typeface="Calibri"/>
                <a:cs typeface="Calibri"/>
                <a:sym typeface="Calibri"/>
              </a:rPr>
            </a:b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4"/>
          <p:cNvSpPr txBox="1"/>
          <p:nvPr/>
        </p:nvSpPr>
        <p:spPr>
          <a:xfrm>
            <a:off x="366450" y="1110795"/>
            <a:ext cx="4700400" cy="37220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a:p>
        </p:txBody>
      </p:sp>
      <p:sp>
        <p:nvSpPr>
          <p:cNvPr id="353" name="Google Shape;353;p14"/>
          <p:cNvSpPr txBox="1"/>
          <p:nvPr/>
        </p:nvSpPr>
        <p:spPr>
          <a:xfrm>
            <a:off x="360649" y="1332086"/>
            <a:ext cx="7017882" cy="536165"/>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a:p>
        </p:txBody>
      </p:sp>
      <p:grpSp>
        <p:nvGrpSpPr>
          <p:cNvPr id="354" name="Google Shape;354;p14"/>
          <p:cNvGrpSpPr/>
          <p:nvPr/>
        </p:nvGrpSpPr>
        <p:grpSpPr>
          <a:xfrm>
            <a:off x="-4661" y="4568177"/>
            <a:ext cx="9109192" cy="783016"/>
            <a:chOff x="-4" y="-4"/>
            <a:chExt cx="9109191" cy="783015"/>
          </a:xfrm>
        </p:grpSpPr>
        <p:sp>
          <p:nvSpPr>
            <p:cNvPr id="355" name="Google Shape;355;p14"/>
            <p:cNvSpPr txBox="1"/>
            <p:nvPr/>
          </p:nvSpPr>
          <p:spPr>
            <a:xfrm>
              <a:off x="1334833" y="222246"/>
              <a:ext cx="7774354"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a:p>
          </p:txBody>
        </p:sp>
        <p:grpSp>
          <p:nvGrpSpPr>
            <p:cNvPr id="356" name="Google Shape;356;p14"/>
            <p:cNvGrpSpPr/>
            <p:nvPr/>
          </p:nvGrpSpPr>
          <p:grpSpPr>
            <a:xfrm>
              <a:off x="-4" y="-4"/>
              <a:ext cx="1135376" cy="783015"/>
              <a:chOff x="-2" y="-1"/>
              <a:chExt cx="1135374" cy="783013"/>
            </a:xfrm>
          </p:grpSpPr>
          <p:sp>
            <p:nvSpPr>
              <p:cNvPr id="357" name="Google Shape;357;p14"/>
              <p:cNvSpPr/>
              <p:nvPr/>
            </p:nvSpPr>
            <p:spPr>
              <a:xfrm rot="5400000">
                <a:off x="176179" y="-176182"/>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3" id="358" name="Google Shape;358;p14"/>
              <p:cNvPicPr preferRelativeResize="0"/>
              <p:nvPr/>
            </p:nvPicPr>
            <p:blipFill rotWithShape="1">
              <a:blip r:embed="rId3">
                <a:alphaModFix/>
              </a:blip>
              <a:srcRect b="0" l="0" r="0" t="0"/>
              <a:stretch/>
            </p:blipFill>
            <p:spPr>
              <a:xfrm>
                <a:off x="286450" y="103502"/>
                <a:ext cx="683391" cy="576006"/>
              </a:xfrm>
              <a:prstGeom prst="rect">
                <a:avLst/>
              </a:prstGeom>
              <a:noFill/>
              <a:ln>
                <a:noFill/>
              </a:ln>
            </p:spPr>
          </p:pic>
        </p:grpSp>
      </p:grpSp>
      <p:grpSp>
        <p:nvGrpSpPr>
          <p:cNvPr id="359" name="Google Shape;359;p14"/>
          <p:cNvGrpSpPr/>
          <p:nvPr/>
        </p:nvGrpSpPr>
        <p:grpSpPr>
          <a:xfrm>
            <a:off x="-4662" y="3697441"/>
            <a:ext cx="6615378" cy="783016"/>
            <a:chOff x="-4" y="-4"/>
            <a:chExt cx="6615377" cy="783015"/>
          </a:xfrm>
        </p:grpSpPr>
        <p:sp>
          <p:nvSpPr>
            <p:cNvPr id="360" name="Google Shape;360;p14"/>
            <p:cNvSpPr txBox="1"/>
            <p:nvPr/>
          </p:nvSpPr>
          <p:spPr>
            <a:xfrm>
              <a:off x="1334835" y="94429"/>
              <a:ext cx="5280539"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a:p>
          </p:txBody>
        </p:sp>
        <p:grpSp>
          <p:nvGrpSpPr>
            <p:cNvPr id="361" name="Google Shape;361;p14"/>
            <p:cNvGrpSpPr/>
            <p:nvPr/>
          </p:nvGrpSpPr>
          <p:grpSpPr>
            <a:xfrm>
              <a:off x="-4" y="-4"/>
              <a:ext cx="1135375" cy="783015"/>
              <a:chOff x="-2" y="-1"/>
              <a:chExt cx="1135374" cy="783013"/>
            </a:xfrm>
          </p:grpSpPr>
          <p:sp>
            <p:nvSpPr>
              <p:cNvPr id="362" name="Google Shape;362;p14"/>
              <p:cNvSpPr/>
              <p:nvPr/>
            </p:nvSpPr>
            <p:spPr>
              <a:xfrm rot="5400000">
                <a:off x="176179" y="-176182"/>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4" id="363" name="Google Shape;363;p14"/>
              <p:cNvPicPr preferRelativeResize="0"/>
              <p:nvPr/>
            </p:nvPicPr>
            <p:blipFill rotWithShape="1">
              <a:blip r:embed="rId4">
                <a:alphaModFix/>
              </a:blip>
              <a:srcRect b="0" l="0" r="0" t="0"/>
              <a:stretch/>
            </p:blipFill>
            <p:spPr>
              <a:xfrm>
                <a:off x="286451" y="103502"/>
                <a:ext cx="683391" cy="576006"/>
              </a:xfrm>
              <a:prstGeom prst="rect">
                <a:avLst/>
              </a:prstGeom>
              <a:noFill/>
              <a:ln>
                <a:noFill/>
              </a:ln>
            </p:spPr>
          </p:pic>
        </p:grpSp>
      </p:grpSp>
      <p:grpSp>
        <p:nvGrpSpPr>
          <p:cNvPr id="364" name="Google Shape;364;p14"/>
          <p:cNvGrpSpPr/>
          <p:nvPr/>
        </p:nvGrpSpPr>
        <p:grpSpPr>
          <a:xfrm>
            <a:off x="-4661" y="1955971"/>
            <a:ext cx="9178020" cy="783017"/>
            <a:chOff x="-3" y="-4"/>
            <a:chExt cx="9178018" cy="783015"/>
          </a:xfrm>
        </p:grpSpPr>
        <p:sp>
          <p:nvSpPr>
            <p:cNvPr id="365" name="Google Shape;365;p14"/>
            <p:cNvSpPr txBox="1"/>
            <p:nvPr/>
          </p:nvSpPr>
          <p:spPr>
            <a:xfrm>
              <a:off x="1334834" y="222246"/>
              <a:ext cx="7843182"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a:p>
          </p:txBody>
        </p:sp>
        <p:grpSp>
          <p:nvGrpSpPr>
            <p:cNvPr id="366" name="Google Shape;366;p14"/>
            <p:cNvGrpSpPr/>
            <p:nvPr/>
          </p:nvGrpSpPr>
          <p:grpSpPr>
            <a:xfrm>
              <a:off x="-3" y="-4"/>
              <a:ext cx="1135375" cy="783015"/>
              <a:chOff x="-2" y="-1"/>
              <a:chExt cx="1135374" cy="783013"/>
            </a:xfrm>
          </p:grpSpPr>
          <p:sp>
            <p:nvSpPr>
              <p:cNvPr id="367" name="Google Shape;367;p14"/>
              <p:cNvSpPr/>
              <p:nvPr/>
            </p:nvSpPr>
            <p:spPr>
              <a:xfrm rot="5400000">
                <a:off x="176179" y="-176182"/>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5" id="368" name="Google Shape;368;p14"/>
              <p:cNvPicPr preferRelativeResize="0"/>
              <p:nvPr/>
            </p:nvPicPr>
            <p:blipFill rotWithShape="1">
              <a:blip r:embed="rId5">
                <a:alphaModFix/>
              </a:blip>
              <a:srcRect b="0" l="0" r="0" t="0"/>
              <a:stretch/>
            </p:blipFill>
            <p:spPr>
              <a:xfrm>
                <a:off x="262214" y="83074"/>
                <a:ext cx="731864" cy="616862"/>
              </a:xfrm>
              <a:prstGeom prst="rect">
                <a:avLst/>
              </a:prstGeom>
              <a:noFill/>
              <a:ln>
                <a:noFill/>
              </a:ln>
            </p:spPr>
          </p:pic>
        </p:grpSp>
      </p:grpSp>
      <p:grpSp>
        <p:nvGrpSpPr>
          <p:cNvPr id="369" name="Google Shape;369;p14"/>
          <p:cNvGrpSpPr/>
          <p:nvPr/>
        </p:nvGrpSpPr>
        <p:grpSpPr>
          <a:xfrm>
            <a:off x="-4662" y="2826705"/>
            <a:ext cx="8912549" cy="783017"/>
            <a:chOff x="-3" y="-4"/>
            <a:chExt cx="8912548" cy="783015"/>
          </a:xfrm>
        </p:grpSpPr>
        <p:sp>
          <p:nvSpPr>
            <p:cNvPr id="370" name="Google Shape;370;p14"/>
            <p:cNvSpPr txBox="1"/>
            <p:nvPr/>
          </p:nvSpPr>
          <p:spPr>
            <a:xfrm>
              <a:off x="1334834" y="222246"/>
              <a:ext cx="7577711"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a:p>
          </p:txBody>
        </p:sp>
        <p:grpSp>
          <p:nvGrpSpPr>
            <p:cNvPr id="371" name="Google Shape;371;p14"/>
            <p:cNvGrpSpPr/>
            <p:nvPr/>
          </p:nvGrpSpPr>
          <p:grpSpPr>
            <a:xfrm>
              <a:off x="-3" y="-4"/>
              <a:ext cx="1135375" cy="783015"/>
              <a:chOff x="-2" y="-1"/>
              <a:chExt cx="1135374" cy="783013"/>
            </a:xfrm>
          </p:grpSpPr>
          <p:sp>
            <p:nvSpPr>
              <p:cNvPr id="372" name="Google Shape;372;p14"/>
              <p:cNvSpPr/>
              <p:nvPr/>
            </p:nvSpPr>
            <p:spPr>
              <a:xfrm rot="5400000">
                <a:off x="176179" y="-176182"/>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6" id="373" name="Google Shape;373;p14"/>
              <p:cNvPicPr preferRelativeResize="0"/>
              <p:nvPr/>
            </p:nvPicPr>
            <p:blipFill rotWithShape="1">
              <a:blip r:embed="rId6">
                <a:alphaModFix/>
              </a:blip>
              <a:srcRect b="0" l="0" r="0" t="0"/>
              <a:stretch/>
            </p:blipFill>
            <p:spPr>
              <a:xfrm>
                <a:off x="286451" y="103502"/>
                <a:ext cx="683391" cy="576006"/>
              </a:xfrm>
              <a:prstGeom prst="rect">
                <a:avLst/>
              </a:prstGeom>
              <a:noFill/>
              <a:ln>
                <a:noFill/>
              </a:ln>
            </p:spPr>
          </p:pic>
        </p:grpSp>
      </p:grpSp>
      <p:grpSp>
        <p:nvGrpSpPr>
          <p:cNvPr id="374" name="Google Shape;374;p14"/>
          <p:cNvGrpSpPr/>
          <p:nvPr/>
        </p:nvGrpSpPr>
        <p:grpSpPr>
          <a:xfrm>
            <a:off x="-4662" y="5438911"/>
            <a:ext cx="6861183" cy="783016"/>
            <a:chOff x="-4" y="-4"/>
            <a:chExt cx="6861182" cy="783015"/>
          </a:xfrm>
        </p:grpSpPr>
        <p:sp>
          <p:nvSpPr>
            <p:cNvPr id="375" name="Google Shape;375;p14"/>
            <p:cNvSpPr txBox="1"/>
            <p:nvPr/>
          </p:nvSpPr>
          <p:spPr>
            <a:xfrm>
              <a:off x="1334833" y="123925"/>
              <a:ext cx="5526346"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376" name="Google Shape;376;p14"/>
            <p:cNvGrpSpPr/>
            <p:nvPr/>
          </p:nvGrpSpPr>
          <p:grpSpPr>
            <a:xfrm>
              <a:off x="-4" y="-4"/>
              <a:ext cx="1135375" cy="783015"/>
              <a:chOff x="-2" y="-1"/>
              <a:chExt cx="1135374" cy="783013"/>
            </a:xfrm>
          </p:grpSpPr>
          <p:sp>
            <p:nvSpPr>
              <p:cNvPr id="377" name="Google Shape;377;p14"/>
              <p:cNvSpPr/>
              <p:nvPr/>
            </p:nvSpPr>
            <p:spPr>
              <a:xfrm rot="5400000">
                <a:off x="176179" y="-176182"/>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8" id="378" name="Google Shape;378;p14"/>
              <p:cNvPicPr preferRelativeResize="0"/>
              <p:nvPr/>
            </p:nvPicPr>
            <p:blipFill rotWithShape="1">
              <a:blip r:embed="rId7">
                <a:alphaModFix/>
              </a:blip>
              <a:srcRect b="0" l="0" r="0" t="0"/>
              <a:stretch/>
            </p:blipFill>
            <p:spPr>
              <a:xfrm>
                <a:off x="286450" y="103502"/>
                <a:ext cx="683394" cy="576006"/>
              </a:xfrm>
              <a:prstGeom prst="rect">
                <a:avLst/>
              </a:prstGeom>
              <a:noFill/>
              <a:ln>
                <a:noFill/>
              </a:ln>
            </p:spPr>
          </p:pic>
        </p:grpSp>
      </p:grpSp>
      <p:pic>
        <p:nvPicPr>
          <p:cNvPr descr="Imagen 1" id="379" name="Google Shape;379;p14"/>
          <p:cNvPicPr preferRelativeResize="0"/>
          <p:nvPr/>
        </p:nvPicPr>
        <p:blipFill rotWithShape="1">
          <a:blip r:embed="rId8">
            <a:alphaModFix/>
          </a:blip>
          <a:srcRect b="0" l="0" r="0" t="0"/>
          <a:stretch/>
        </p:blipFill>
        <p:spPr>
          <a:xfrm>
            <a:off x="5639332" y="1565094"/>
            <a:ext cx="3816536" cy="60061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5"/>
          <p:cNvSpPr txBox="1"/>
          <p:nvPr>
            <p:ph idx="4294967295" type="sldNum"/>
          </p:nvPr>
        </p:nvSpPr>
        <p:spPr>
          <a:xfrm>
            <a:off x="371683" y="6881800"/>
            <a:ext cx="337157" cy="317114"/>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85" name="Google Shape;385;p15"/>
          <p:cNvGrpSpPr/>
          <p:nvPr/>
        </p:nvGrpSpPr>
        <p:grpSpPr>
          <a:xfrm>
            <a:off x="431619" y="2285848"/>
            <a:ext cx="8839210" cy="3238198"/>
            <a:chOff x="-2" y="0"/>
            <a:chExt cx="8839208" cy="3238196"/>
          </a:xfrm>
        </p:grpSpPr>
        <p:sp>
          <p:nvSpPr>
            <p:cNvPr id="386" name="Google Shape;386;p15"/>
            <p:cNvSpPr/>
            <p:nvPr/>
          </p:nvSpPr>
          <p:spPr>
            <a:xfrm>
              <a:off x="-2" y="0"/>
              <a:ext cx="8839208" cy="3238196"/>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5"/>
            <p:cNvSpPr txBox="1"/>
            <p:nvPr/>
          </p:nvSpPr>
          <p:spPr>
            <a:xfrm>
              <a:off x="162837" y="1428979"/>
              <a:ext cx="8513531" cy="38023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88" name="Google Shape;388;p15"/>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89" name="Google Shape;389;p15"/>
          <p:cNvSpPr txBox="1"/>
          <p:nvPr/>
        </p:nvSpPr>
        <p:spPr>
          <a:xfrm>
            <a:off x="375972" y="1380321"/>
            <a:ext cx="8950505" cy="536165"/>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a:p>
        </p:txBody>
      </p:sp>
      <p:sp>
        <p:nvSpPr>
          <p:cNvPr id="390" name="Google Shape;390;p15"/>
          <p:cNvSpPr txBox="1"/>
          <p:nvPr/>
        </p:nvSpPr>
        <p:spPr>
          <a:xfrm>
            <a:off x="366450" y="1110795"/>
            <a:ext cx="4700400" cy="37220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a:p>
        </p:txBody>
      </p:sp>
      <p:pic>
        <p:nvPicPr>
          <p:cNvPr descr="Imagen 8" id="391" name="Google Shape;391;p15"/>
          <p:cNvPicPr preferRelativeResize="0"/>
          <p:nvPr/>
        </p:nvPicPr>
        <p:blipFill rotWithShape="1">
          <a:blip r:embed="rId3">
            <a:alphaModFix/>
          </a:blip>
          <a:srcRect b="0" l="0" r="0" t="0"/>
          <a:stretch/>
        </p:blipFill>
        <p:spPr>
          <a:xfrm>
            <a:off x="5830530" y="2890682"/>
            <a:ext cx="2963597" cy="4629223"/>
          </a:xfrm>
          <a:prstGeom prst="rect">
            <a:avLst/>
          </a:prstGeom>
          <a:noFill/>
          <a:ln>
            <a:noFill/>
          </a:ln>
        </p:spPr>
      </p:pic>
      <p:sp>
        <p:nvSpPr>
          <p:cNvPr id="392" name="Google Shape;392;p15"/>
          <p:cNvSpPr txBox="1"/>
          <p:nvPr/>
        </p:nvSpPr>
        <p:spPr>
          <a:xfrm>
            <a:off x="958645" y="2868776"/>
            <a:ext cx="5107861" cy="2614745"/>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RECURSOS DE </a:t>
            </a:r>
            <a:r>
              <a:rPr b="1" i="0" lang="en-US" sz="2000" u="none" cap="none" strike="noStrike">
                <a:solidFill>
                  <a:srgbClr val="ED6B00"/>
                </a:solidFill>
                <a:latin typeface="Calibri"/>
                <a:ea typeface="Calibri"/>
                <a:cs typeface="Calibri"/>
                <a:sym typeface="Calibri"/>
              </a:rPr>
              <a:t>UNA ORGANIZACIÓN</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a:p>
        </p:txBody>
      </p:sp>
      <p:pic>
        <p:nvPicPr>
          <p:cNvPr descr="Imagen 16" id="393" name="Google Shape;393;p15"/>
          <p:cNvPicPr preferRelativeResize="0"/>
          <p:nvPr/>
        </p:nvPicPr>
        <p:blipFill rotWithShape="1">
          <a:blip r:embed="rId4">
            <a:alphaModFix/>
          </a:blip>
          <a:srcRect b="0" l="0" r="0" t="0"/>
          <a:stretch/>
        </p:blipFill>
        <p:spPr>
          <a:xfrm>
            <a:off x="3210792" y="4159041"/>
            <a:ext cx="673177" cy="6037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nvSpPr>
        <p:spPr>
          <a:xfrm>
            <a:off x="376564" y="2049136"/>
            <a:ext cx="1444330" cy="36940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8</a:t>
            </a:r>
            <a:endParaRPr/>
          </a:p>
        </p:txBody>
      </p:sp>
      <p:sp>
        <p:nvSpPr>
          <p:cNvPr id="130" name="Google Shape;130;p2"/>
          <p:cNvSpPr txBox="1"/>
          <p:nvPr/>
        </p:nvSpPr>
        <p:spPr>
          <a:xfrm>
            <a:off x="1139097" y="834800"/>
            <a:ext cx="4156806" cy="33971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3 </a:t>
            </a:r>
            <a:r>
              <a:rPr b="0" i="0" lang="en-US" sz="1200" u="none" cap="none" strike="noStrike">
                <a:solidFill>
                  <a:srgbClr val="ED6B00"/>
                </a:solidFill>
                <a:latin typeface="Calibri"/>
                <a:ea typeface="Calibri"/>
                <a:cs typeface="Calibri"/>
                <a:sym typeface="Calibri"/>
              </a:rPr>
              <a:t>| PROCESOS ADMINISTRATIVOS</a:t>
            </a:r>
            <a:endParaRPr/>
          </a:p>
        </p:txBody>
      </p:sp>
      <p:sp>
        <p:nvSpPr>
          <p:cNvPr id="131" name="Google Shape;131;p2"/>
          <p:cNvSpPr txBox="1"/>
          <p:nvPr/>
        </p:nvSpPr>
        <p:spPr>
          <a:xfrm>
            <a:off x="389310" y="2498706"/>
            <a:ext cx="4118089" cy="1153753"/>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RECURSOS DE UNA</a:t>
            </a:r>
            <a:endParaRPr/>
          </a:p>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ORGANIZACIÓN</a:t>
            </a:r>
            <a:endParaRPr/>
          </a:p>
        </p:txBody>
      </p:sp>
      <p:pic>
        <p:nvPicPr>
          <p:cNvPr descr="Imagen 2" id="132" name="Google Shape;132;p2"/>
          <p:cNvPicPr preferRelativeResize="0"/>
          <p:nvPr/>
        </p:nvPicPr>
        <p:blipFill rotWithShape="1">
          <a:blip r:embed="rId3">
            <a:alphaModFix/>
          </a:blip>
          <a:srcRect b="0" l="0" r="0" t="0"/>
          <a:stretch/>
        </p:blipFill>
        <p:spPr>
          <a:xfrm>
            <a:off x="2189556" y="2669058"/>
            <a:ext cx="7629960" cy="48030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
          <p:cNvSpPr txBox="1"/>
          <p:nvPr>
            <p:ph idx="4294967295" type="sldNum"/>
          </p:nvPr>
        </p:nvSpPr>
        <p:spPr>
          <a:xfrm>
            <a:off x="442488" y="6881800"/>
            <a:ext cx="266352" cy="317114"/>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38" name="Google Shape;138;p3"/>
          <p:cNvSpPr/>
          <p:nvPr/>
        </p:nvSpPr>
        <p:spPr>
          <a:xfrm>
            <a:off x="252573" y="1472660"/>
            <a:ext cx="2980515"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
          <p:cNvSpPr txBox="1"/>
          <p:nvPr/>
        </p:nvSpPr>
        <p:spPr>
          <a:xfrm>
            <a:off x="358669" y="2033503"/>
            <a:ext cx="2768320" cy="424494"/>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a:p>
        </p:txBody>
      </p:sp>
      <p:pic>
        <p:nvPicPr>
          <p:cNvPr descr="Imagen 27" id="140" name="Google Shape;140;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41" name="Google Shape;141;p3"/>
          <p:cNvGrpSpPr/>
          <p:nvPr/>
        </p:nvGrpSpPr>
        <p:grpSpPr>
          <a:xfrm>
            <a:off x="3362219" y="1472656"/>
            <a:ext cx="2980519" cy="4543835"/>
            <a:chOff x="0" y="-2"/>
            <a:chExt cx="2980517" cy="4543833"/>
          </a:xfrm>
        </p:grpSpPr>
        <p:sp>
          <p:nvSpPr>
            <p:cNvPr id="142" name="Google Shape;142;p3"/>
            <p:cNvSpPr/>
            <p:nvPr/>
          </p:nvSpPr>
          <p:spPr>
            <a:xfrm>
              <a:off x="0" y="-2"/>
              <a:ext cx="2980517" cy="4543833"/>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txBox="1"/>
            <p:nvPr/>
          </p:nvSpPr>
          <p:spPr>
            <a:xfrm>
              <a:off x="78265" y="2081796"/>
              <a:ext cx="2823986" cy="380231"/>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44" name="Google Shape;144;p3"/>
          <p:cNvSpPr txBox="1"/>
          <p:nvPr/>
        </p:nvSpPr>
        <p:spPr>
          <a:xfrm>
            <a:off x="3561636" y="2033503"/>
            <a:ext cx="2609187" cy="424494"/>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a:p>
        </p:txBody>
      </p:sp>
      <p:pic>
        <p:nvPicPr>
          <p:cNvPr descr="Imagen 35" id="145" name="Google Shape;145;p3"/>
          <p:cNvPicPr preferRelativeResize="0"/>
          <p:nvPr/>
        </p:nvPicPr>
        <p:blipFill rotWithShape="1">
          <a:blip r:embed="rId4">
            <a:alphaModFix/>
          </a:blip>
          <a:srcRect b="0" l="0" r="0" t="0"/>
          <a:stretch/>
        </p:blipFill>
        <p:spPr>
          <a:xfrm>
            <a:off x="4539905" y="1203013"/>
            <a:ext cx="702379" cy="669709"/>
          </a:xfrm>
          <a:prstGeom prst="rect">
            <a:avLst/>
          </a:prstGeom>
          <a:noFill/>
          <a:ln>
            <a:noFill/>
          </a:ln>
        </p:spPr>
      </p:pic>
      <p:grpSp>
        <p:nvGrpSpPr>
          <p:cNvPr id="146" name="Google Shape;146;p3"/>
          <p:cNvGrpSpPr/>
          <p:nvPr/>
        </p:nvGrpSpPr>
        <p:grpSpPr>
          <a:xfrm>
            <a:off x="6473042" y="1472657"/>
            <a:ext cx="2980518" cy="5663584"/>
            <a:chOff x="0" y="-1"/>
            <a:chExt cx="2980516" cy="5663583"/>
          </a:xfrm>
        </p:grpSpPr>
        <p:sp>
          <p:nvSpPr>
            <p:cNvPr id="147" name="Google Shape;147;p3"/>
            <p:cNvSpPr/>
            <p:nvPr/>
          </p:nvSpPr>
          <p:spPr>
            <a:xfrm>
              <a:off x="0" y="-1"/>
              <a:ext cx="2980516" cy="5663583"/>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
            <p:cNvSpPr txBox="1"/>
            <p:nvPr/>
          </p:nvSpPr>
          <p:spPr>
            <a:xfrm>
              <a:off x="78265" y="2641673"/>
              <a:ext cx="2823985" cy="38023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49" name="Google Shape;149;p3"/>
          <p:cNvSpPr txBox="1"/>
          <p:nvPr/>
        </p:nvSpPr>
        <p:spPr>
          <a:xfrm>
            <a:off x="6554516" y="2033503"/>
            <a:ext cx="2862263" cy="424494"/>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a:p>
        </p:txBody>
      </p:sp>
      <p:pic>
        <p:nvPicPr>
          <p:cNvPr descr="Imagen 39" id="150" name="Google Shape;150;p3"/>
          <p:cNvPicPr preferRelativeResize="0"/>
          <p:nvPr/>
        </p:nvPicPr>
        <p:blipFill rotWithShape="1">
          <a:blip r:embed="rId5">
            <a:alphaModFix/>
          </a:blip>
          <a:srcRect b="0" l="0" r="0" t="0"/>
          <a:stretch/>
        </p:blipFill>
        <p:spPr>
          <a:xfrm>
            <a:off x="7649550" y="1203013"/>
            <a:ext cx="702379" cy="669709"/>
          </a:xfrm>
          <a:prstGeom prst="rect">
            <a:avLst/>
          </a:prstGeom>
          <a:noFill/>
          <a:ln>
            <a:noFill/>
          </a:ln>
        </p:spPr>
      </p:pic>
      <p:pic>
        <p:nvPicPr>
          <p:cNvPr descr="Imagen 40" id="151" name="Google Shape;151;p3"/>
          <p:cNvPicPr preferRelativeResize="0"/>
          <p:nvPr/>
        </p:nvPicPr>
        <p:blipFill rotWithShape="1">
          <a:blip r:embed="rId6">
            <a:alphaModFix/>
          </a:blip>
          <a:srcRect b="0" l="0" r="0" t="0"/>
          <a:stretch/>
        </p:blipFill>
        <p:spPr>
          <a:xfrm flipH="1">
            <a:off x="1101094" y="4440570"/>
            <a:ext cx="3103847" cy="2466272"/>
          </a:xfrm>
          <a:prstGeom prst="rect">
            <a:avLst/>
          </a:prstGeom>
          <a:noFill/>
          <a:ln>
            <a:noFill/>
          </a:ln>
        </p:spPr>
      </p:pic>
      <p:pic>
        <p:nvPicPr>
          <p:cNvPr descr="Imagen 43" id="152" name="Google Shape;152;p3"/>
          <p:cNvPicPr preferRelativeResize="0"/>
          <p:nvPr/>
        </p:nvPicPr>
        <p:blipFill rotWithShape="1">
          <a:blip r:embed="rId7">
            <a:alphaModFix/>
          </a:blip>
          <a:srcRect b="0" l="0" r="0" t="0"/>
          <a:stretch/>
        </p:blipFill>
        <p:spPr>
          <a:xfrm flipH="1">
            <a:off x="4105864" y="3768971"/>
            <a:ext cx="3025214" cy="4082386"/>
          </a:xfrm>
          <a:prstGeom prst="rect">
            <a:avLst/>
          </a:prstGeom>
          <a:noFill/>
          <a:ln>
            <a:noFill/>
          </a:ln>
        </p:spPr>
      </p:pic>
      <p:sp>
        <p:nvSpPr>
          <p:cNvPr id="153" name="Google Shape;153;p3"/>
          <p:cNvSpPr txBox="1"/>
          <p:nvPr/>
        </p:nvSpPr>
        <p:spPr>
          <a:xfrm>
            <a:off x="459172" y="2490185"/>
            <a:ext cx="2604275" cy="2915210"/>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OA3</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Hacer seguimiento y elaborar informes del desarrollo de un programa operativo de un departamento o área de una empresa, en base a evidencias, aplicando técnicas apropiadas, considerando todos los elementos del programa.</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 - B - C - D - H</a:t>
            </a:r>
            <a:endParaRPr/>
          </a:p>
        </p:txBody>
      </p:sp>
      <p:sp>
        <p:nvSpPr>
          <p:cNvPr id="154" name="Google Shape;154;p3"/>
          <p:cNvSpPr txBox="1"/>
          <p:nvPr/>
        </p:nvSpPr>
        <p:spPr>
          <a:xfrm>
            <a:off x="3489514" y="2576314"/>
            <a:ext cx="2853221" cy="128660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3. </a:t>
            </a:r>
            <a:r>
              <a:rPr b="0" i="0" lang="en-US" sz="1400" u="none" cap="none" strike="noStrike">
                <a:solidFill>
                  <a:srgbClr val="000000"/>
                </a:solidFill>
                <a:latin typeface="Calibri"/>
                <a:ea typeface="Calibri"/>
                <a:cs typeface="Calibri"/>
                <a:sym typeface="Calibri"/>
              </a:rPr>
              <a:t>Realiza seguimiento de un programa operativo de trabajo, recopilando evidencias y empleando técnicas de verificación de avances, según procedimientos definidos</a:t>
            </a:r>
            <a:endParaRPr/>
          </a:p>
        </p:txBody>
      </p:sp>
      <p:sp>
        <p:nvSpPr>
          <p:cNvPr id="155" name="Google Shape;155;p3"/>
          <p:cNvSpPr txBox="1"/>
          <p:nvPr/>
        </p:nvSpPr>
        <p:spPr>
          <a:xfrm>
            <a:off x="6564654" y="2557564"/>
            <a:ext cx="2872173" cy="151520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3.3</a:t>
            </a:r>
            <a:r>
              <a:rPr b="0" i="0" lang="en-US" sz="1400" u="none" cap="none" strike="noStrike">
                <a:solidFill>
                  <a:srgbClr val="000000"/>
                </a:solidFill>
                <a:latin typeface="Calibri"/>
                <a:ea typeface="Calibri"/>
                <a:cs typeface="Calibri"/>
                <a:sym typeface="Calibri"/>
              </a:rPr>
              <a:t> Registra los avances y/o retrasos del programa operativo en documento diseñado para ello, teniendo en cuenta todos los elementos definidos en la programación.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txBox="1"/>
          <p:nvPr>
            <p:ph idx="4294967295" type="sldNum"/>
          </p:nvPr>
        </p:nvSpPr>
        <p:spPr>
          <a:xfrm>
            <a:off x="442488" y="6881800"/>
            <a:ext cx="266352" cy="317114"/>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61" name="Google Shape;161;p4"/>
          <p:cNvGrpSpPr/>
          <p:nvPr/>
        </p:nvGrpSpPr>
        <p:grpSpPr>
          <a:xfrm>
            <a:off x="386545" y="3816227"/>
            <a:ext cx="4845912" cy="883659"/>
            <a:chOff x="-3" y="0"/>
            <a:chExt cx="4845911" cy="883657"/>
          </a:xfrm>
        </p:grpSpPr>
        <p:grpSp>
          <p:nvGrpSpPr>
            <p:cNvPr id="162" name="Google Shape;162;p4"/>
            <p:cNvGrpSpPr/>
            <p:nvPr/>
          </p:nvGrpSpPr>
          <p:grpSpPr>
            <a:xfrm>
              <a:off x="188096" y="0"/>
              <a:ext cx="4657812" cy="883657"/>
              <a:chOff x="-2" y="0"/>
              <a:chExt cx="4657810" cy="883656"/>
            </a:xfrm>
          </p:grpSpPr>
          <p:sp>
            <p:nvSpPr>
              <p:cNvPr id="163" name="Google Shape;163;p4"/>
              <p:cNvSpPr/>
              <p:nvPr/>
            </p:nvSpPr>
            <p:spPr>
              <a:xfrm>
                <a:off x="-2" y="0"/>
                <a:ext cx="4657810" cy="883656"/>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4"/>
              <p:cNvSpPr txBox="1"/>
              <p:nvPr/>
            </p:nvSpPr>
            <p:spPr>
              <a:xfrm>
                <a:off x="47898" y="251708"/>
                <a:ext cx="4562011" cy="380231"/>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65" name="Google Shape;165;p4"/>
            <p:cNvGrpSpPr/>
            <p:nvPr/>
          </p:nvGrpSpPr>
          <p:grpSpPr>
            <a:xfrm>
              <a:off x="-3" y="168979"/>
              <a:ext cx="391117" cy="536166"/>
              <a:chOff x="-1" y="0"/>
              <a:chExt cx="391116" cy="536164"/>
            </a:xfrm>
          </p:grpSpPr>
          <p:sp>
            <p:nvSpPr>
              <p:cNvPr id="166" name="Google Shape;166;p4"/>
              <p:cNvSpPr/>
              <p:nvPr/>
            </p:nvSpPr>
            <p:spPr>
              <a:xfrm>
                <a:off x="-1" y="84708"/>
                <a:ext cx="391116" cy="38580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4"/>
              <p:cNvSpPr txBox="1"/>
              <p:nvPr/>
            </p:nvSpPr>
            <p:spPr>
              <a:xfrm>
                <a:off x="9902" y="0"/>
                <a:ext cx="312204" cy="53616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168" name="Google Shape;168;p4"/>
            <p:cNvSpPr txBox="1"/>
            <p:nvPr/>
          </p:nvSpPr>
          <p:spPr>
            <a:xfrm>
              <a:off x="562798" y="245823"/>
              <a:ext cx="4117503" cy="392000"/>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el proceso de control</a:t>
              </a:r>
              <a:endParaRPr/>
            </a:p>
          </p:txBody>
        </p:sp>
      </p:grpSp>
      <p:grpSp>
        <p:nvGrpSpPr>
          <p:cNvPr id="169" name="Google Shape;169;p4"/>
          <p:cNvGrpSpPr/>
          <p:nvPr/>
        </p:nvGrpSpPr>
        <p:grpSpPr>
          <a:xfrm>
            <a:off x="375970" y="2843138"/>
            <a:ext cx="4845911" cy="883661"/>
            <a:chOff x="-3" y="-2"/>
            <a:chExt cx="4845909" cy="883659"/>
          </a:xfrm>
        </p:grpSpPr>
        <p:grpSp>
          <p:nvGrpSpPr>
            <p:cNvPr id="170" name="Google Shape;170;p4"/>
            <p:cNvGrpSpPr/>
            <p:nvPr/>
          </p:nvGrpSpPr>
          <p:grpSpPr>
            <a:xfrm>
              <a:off x="188096" y="-2"/>
              <a:ext cx="4657810" cy="883659"/>
              <a:chOff x="-1" y="-1"/>
              <a:chExt cx="4657808" cy="883657"/>
            </a:xfrm>
          </p:grpSpPr>
          <p:sp>
            <p:nvSpPr>
              <p:cNvPr id="171" name="Google Shape;171;p4"/>
              <p:cNvSpPr/>
              <p:nvPr/>
            </p:nvSpPr>
            <p:spPr>
              <a:xfrm>
                <a:off x="-1" y="-1"/>
                <a:ext cx="4657808" cy="883657"/>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4"/>
              <p:cNvSpPr txBox="1"/>
              <p:nvPr/>
            </p:nvSpPr>
            <p:spPr>
              <a:xfrm>
                <a:off x="47898" y="251708"/>
                <a:ext cx="4562011" cy="38023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73" name="Google Shape;173;p4"/>
            <p:cNvGrpSpPr/>
            <p:nvPr/>
          </p:nvGrpSpPr>
          <p:grpSpPr>
            <a:xfrm>
              <a:off x="-3" y="168978"/>
              <a:ext cx="376208" cy="536167"/>
              <a:chOff x="-1" y="-1"/>
              <a:chExt cx="376206" cy="536165"/>
            </a:xfrm>
          </p:grpSpPr>
          <p:sp>
            <p:nvSpPr>
              <p:cNvPr id="174" name="Google Shape;174;p4"/>
              <p:cNvSpPr/>
              <p:nvPr/>
            </p:nvSpPr>
            <p:spPr>
              <a:xfrm>
                <a:off x="-1" y="84708"/>
                <a:ext cx="376206" cy="38580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4"/>
              <p:cNvSpPr txBox="1"/>
              <p:nvPr/>
            </p:nvSpPr>
            <p:spPr>
              <a:xfrm>
                <a:off x="9524" y="-1"/>
                <a:ext cx="300305" cy="53616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176" name="Google Shape;176;p4"/>
            <p:cNvSpPr txBox="1"/>
            <p:nvPr/>
          </p:nvSpPr>
          <p:spPr>
            <a:xfrm>
              <a:off x="562799" y="245823"/>
              <a:ext cx="3960529" cy="392000"/>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Conocimos el concepto de control</a:t>
              </a:r>
              <a:endParaRPr/>
            </a:p>
          </p:txBody>
        </p:sp>
      </p:grpSp>
      <p:sp>
        <p:nvSpPr>
          <p:cNvPr id="177" name="Google Shape;177;p4"/>
          <p:cNvSpPr/>
          <p:nvPr/>
        </p:nvSpPr>
        <p:spPr>
          <a:xfrm>
            <a:off x="5026616" y="3630159"/>
            <a:ext cx="696541" cy="696539"/>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8" name="Google Shape;178;p4"/>
          <p:cNvSpPr txBox="1"/>
          <p:nvPr/>
        </p:nvSpPr>
        <p:spPr>
          <a:xfrm>
            <a:off x="375972" y="1265365"/>
            <a:ext cx="8950506" cy="536164"/>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79" name="Google Shape;179;p4"/>
          <p:cNvSpPr txBox="1"/>
          <p:nvPr/>
        </p:nvSpPr>
        <p:spPr>
          <a:xfrm>
            <a:off x="574648" y="2253630"/>
            <a:ext cx="4778406" cy="424494"/>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ETAPA DE CONTROL:</a:t>
            </a:r>
            <a:endParaRPr/>
          </a:p>
        </p:txBody>
      </p:sp>
      <p:sp>
        <p:nvSpPr>
          <p:cNvPr id="180" name="Google Shape;180;p4"/>
          <p:cNvSpPr txBox="1"/>
          <p:nvPr/>
        </p:nvSpPr>
        <p:spPr>
          <a:xfrm>
            <a:off x="366450" y="1110795"/>
            <a:ext cx="4700400" cy="37220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grpSp>
        <p:nvGrpSpPr>
          <p:cNvPr id="181" name="Google Shape;181;p4"/>
          <p:cNvGrpSpPr/>
          <p:nvPr/>
        </p:nvGrpSpPr>
        <p:grpSpPr>
          <a:xfrm>
            <a:off x="394667" y="4789313"/>
            <a:ext cx="4845911" cy="883659"/>
            <a:chOff x="-3" y="0"/>
            <a:chExt cx="4845909" cy="883657"/>
          </a:xfrm>
        </p:grpSpPr>
        <p:grpSp>
          <p:nvGrpSpPr>
            <p:cNvPr id="182" name="Google Shape;182;p4"/>
            <p:cNvGrpSpPr/>
            <p:nvPr/>
          </p:nvGrpSpPr>
          <p:grpSpPr>
            <a:xfrm>
              <a:off x="188096" y="0"/>
              <a:ext cx="4657810" cy="883657"/>
              <a:chOff x="-1" y="0"/>
              <a:chExt cx="4657808" cy="883656"/>
            </a:xfrm>
          </p:grpSpPr>
          <p:sp>
            <p:nvSpPr>
              <p:cNvPr id="183" name="Google Shape;183;p4"/>
              <p:cNvSpPr/>
              <p:nvPr/>
            </p:nvSpPr>
            <p:spPr>
              <a:xfrm>
                <a:off x="-1" y="0"/>
                <a:ext cx="4657808" cy="883656"/>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
              <p:cNvSpPr txBox="1"/>
              <p:nvPr/>
            </p:nvSpPr>
            <p:spPr>
              <a:xfrm>
                <a:off x="47898" y="251708"/>
                <a:ext cx="4562011" cy="380231"/>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85" name="Google Shape;185;p4"/>
            <p:cNvGrpSpPr/>
            <p:nvPr/>
          </p:nvGrpSpPr>
          <p:grpSpPr>
            <a:xfrm>
              <a:off x="-3" y="168979"/>
              <a:ext cx="376208" cy="536166"/>
              <a:chOff x="-1" y="0"/>
              <a:chExt cx="376206" cy="536164"/>
            </a:xfrm>
          </p:grpSpPr>
          <p:sp>
            <p:nvSpPr>
              <p:cNvPr id="186" name="Google Shape;186;p4"/>
              <p:cNvSpPr/>
              <p:nvPr/>
            </p:nvSpPr>
            <p:spPr>
              <a:xfrm>
                <a:off x="-1" y="84708"/>
                <a:ext cx="376206" cy="38580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4"/>
              <p:cNvSpPr txBox="1"/>
              <p:nvPr/>
            </p:nvSpPr>
            <p:spPr>
              <a:xfrm>
                <a:off x="9524" y="0"/>
                <a:ext cx="300305" cy="53616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188" name="Google Shape;188;p4"/>
            <p:cNvSpPr txBox="1"/>
            <p:nvPr/>
          </p:nvSpPr>
          <p:spPr>
            <a:xfrm>
              <a:off x="562799" y="245823"/>
              <a:ext cx="3960529" cy="392000"/>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los tipos de control</a:t>
              </a:r>
              <a:endParaRPr/>
            </a:p>
          </p:txBody>
        </p:sp>
      </p:grpSp>
      <p:pic>
        <p:nvPicPr>
          <p:cNvPr descr="Imagen 34" id="189" name="Google Shape;189;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5"/>
          <p:cNvSpPr txBox="1"/>
          <p:nvPr>
            <p:ph idx="4294967295" type="sldNum"/>
          </p:nvPr>
        </p:nvSpPr>
        <p:spPr>
          <a:xfrm>
            <a:off x="442488" y="6881800"/>
            <a:ext cx="266352" cy="317114"/>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95" name="Google Shape;195;p5"/>
          <p:cNvGrpSpPr/>
          <p:nvPr/>
        </p:nvGrpSpPr>
        <p:grpSpPr>
          <a:xfrm>
            <a:off x="344121" y="2178861"/>
            <a:ext cx="5920607" cy="3071993"/>
            <a:chOff x="-1" y="-1"/>
            <a:chExt cx="5920605" cy="3071992"/>
          </a:xfrm>
        </p:grpSpPr>
        <p:grpSp>
          <p:nvGrpSpPr>
            <p:cNvPr id="196" name="Google Shape;196;p5"/>
            <p:cNvGrpSpPr/>
            <p:nvPr/>
          </p:nvGrpSpPr>
          <p:grpSpPr>
            <a:xfrm>
              <a:off x="-1" y="-1"/>
              <a:ext cx="5316843" cy="3071992"/>
              <a:chOff x="-2" y="-2"/>
              <a:chExt cx="5316842" cy="3071991"/>
            </a:xfrm>
          </p:grpSpPr>
          <p:sp>
            <p:nvSpPr>
              <p:cNvPr id="197" name="Google Shape;197;p5"/>
              <p:cNvSpPr/>
              <p:nvPr/>
            </p:nvSpPr>
            <p:spPr>
              <a:xfrm flipH="1">
                <a:off x="-2" y="-2"/>
                <a:ext cx="5316842" cy="3071991"/>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5"/>
              <p:cNvSpPr txBox="1"/>
              <p:nvPr/>
            </p:nvSpPr>
            <p:spPr>
              <a:xfrm>
                <a:off x="149961" y="1345876"/>
                <a:ext cx="5016916" cy="38023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99" name="Google Shape;199;p5"/>
            <p:cNvSpPr/>
            <p:nvPr/>
          </p:nvSpPr>
          <p:spPr>
            <a:xfrm flipH="1" rot="7028958">
              <a:off x="5059505" y="2012715"/>
              <a:ext cx="517608" cy="1088309"/>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200" name="Google Shape;200;p5"/>
          <p:cNvSpPr txBox="1"/>
          <p:nvPr/>
        </p:nvSpPr>
        <p:spPr>
          <a:xfrm>
            <a:off x="375972" y="1265365"/>
            <a:ext cx="8950506" cy="536164"/>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CONOCIMIENTOS PREVIOS</a:t>
            </a:r>
            <a:endParaRPr/>
          </a:p>
        </p:txBody>
      </p:sp>
      <p:sp>
        <p:nvSpPr>
          <p:cNvPr id="201" name="Google Shape;201;p5"/>
          <p:cNvSpPr txBox="1"/>
          <p:nvPr/>
        </p:nvSpPr>
        <p:spPr>
          <a:xfrm>
            <a:off x="556542" y="2344364"/>
            <a:ext cx="4964134" cy="261569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Para revisar los aprendizajes trabajados en actividad anterior, </a:t>
            </a:r>
            <a:endParaRPr/>
          </a:p>
          <a:p>
            <a:pPr indent="0" lvl="0" marL="0" marR="0" rtl="0" algn="l">
              <a:lnSpc>
                <a:spcPct val="8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te invito a recordar.</a:t>
            </a:r>
            <a:endParaRPr/>
          </a:p>
          <a:p>
            <a:pPr indent="0" lvl="0" marL="0" marR="0" rtl="0" algn="l">
              <a:lnSpc>
                <a:spcPct val="80000"/>
              </a:lnSpc>
              <a:spcBef>
                <a:spcPts val="100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Revisemos el siguiente video que reforzará los conocimientos adquiridos respecto al control.</a:t>
            </a:r>
            <a:endParaRPr/>
          </a:p>
          <a:p>
            <a:pPr indent="0" lvl="0" marL="0" marR="0" rtl="0" algn="l">
              <a:lnSpc>
                <a:spcPct val="80000"/>
              </a:lnSpc>
              <a:spcBef>
                <a:spcPts val="1000"/>
              </a:spcBef>
              <a:spcAft>
                <a:spcPts val="0"/>
              </a:spcAft>
              <a:buClr>
                <a:srgbClr val="0000FF"/>
              </a:buClr>
              <a:buSzPts val="1400"/>
              <a:buFont typeface="Calibri"/>
              <a:buNone/>
            </a:pPr>
            <a:r>
              <a:rPr b="1" i="0" lang="en-US" sz="1400" u="sng" cap="none" strike="noStrike">
                <a:solidFill>
                  <a:srgbClr val="0000FF"/>
                </a:solidFill>
                <a:latin typeface="Calibri"/>
                <a:ea typeface="Calibri"/>
                <a:cs typeface="Calibri"/>
                <a:sym typeface="Calibri"/>
                <a:hlinkClick r:id="rId3">
                  <a:extLst>
                    <a:ext uri="{A12FA001-AC4F-418D-AE19-62706E023703}">
                      <ahyp:hlinkClr val="tx"/>
                    </a:ext>
                  </a:extLst>
                </a:hlinkClick>
              </a:rPr>
              <a:t>https://www.youtube.com/watch?v=RkJfz8TWD3M</a:t>
            </a:r>
            <a:endParaRPr b="0" i="0" sz="1400" u="none" cap="none" strike="noStrike">
              <a:solidFill>
                <a:srgbClr val="C00000"/>
              </a:solidFill>
              <a:latin typeface="Helvetica Neue"/>
              <a:ea typeface="Helvetica Neue"/>
              <a:cs typeface="Helvetica Neue"/>
              <a:sym typeface="Helvetica Neue"/>
            </a:endParaRPr>
          </a:p>
          <a:p>
            <a:pPr indent="-228600" lvl="0" marL="228600" marR="0" rtl="0" algn="l">
              <a:lnSpc>
                <a:spcPct val="80000"/>
              </a:lnSpc>
              <a:spcBef>
                <a:spcPts val="10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Realicen un conversatorio en plenario junto a su docente para poder evidenciar la importancia del control dentro de una organización, respondiendo las siguientes preguntas:</a:t>
            </a:r>
            <a:endParaRPr/>
          </a:p>
          <a:p>
            <a:pPr indent="0" lvl="0" marL="0" marR="0" rtl="0" algn="l">
              <a:lnSpc>
                <a:spcPct val="90000"/>
              </a:lnSpc>
              <a:spcBef>
                <a:spcPts val="1000"/>
              </a:spcBef>
              <a:spcAft>
                <a:spcPts val="0"/>
              </a:spcAft>
              <a:buClr>
                <a:srgbClr val="ED6B02"/>
              </a:buClr>
              <a:buSzPts val="1400"/>
              <a:buFont typeface="Calibri"/>
              <a:buNone/>
            </a:pPr>
            <a:r>
              <a:rPr b="1" i="0" lang="en-US" sz="1400" u="none" cap="none" strike="noStrike">
                <a:solidFill>
                  <a:srgbClr val="ED6B02"/>
                </a:solidFill>
                <a:latin typeface="Calibri"/>
                <a:ea typeface="Calibri"/>
                <a:cs typeface="Calibri"/>
                <a:sym typeface="Calibri"/>
              </a:rPr>
              <a:t>¿Qué es el control?, ¿Para qué sirve?, ¿En qué áreas podemos aplicarlo?</a:t>
            </a:r>
            <a:endParaRPr/>
          </a:p>
        </p:txBody>
      </p:sp>
      <p:sp>
        <p:nvSpPr>
          <p:cNvPr id="202" name="Google Shape;202;p5"/>
          <p:cNvSpPr txBox="1"/>
          <p:nvPr/>
        </p:nvSpPr>
        <p:spPr>
          <a:xfrm>
            <a:off x="856786" y="5416932"/>
            <a:ext cx="4995619" cy="111458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a:p>
        </p:txBody>
      </p:sp>
      <p:pic>
        <p:nvPicPr>
          <p:cNvPr descr="Imagen 19" id="203" name="Google Shape;203;p5"/>
          <p:cNvPicPr preferRelativeResize="0"/>
          <p:nvPr/>
        </p:nvPicPr>
        <p:blipFill rotWithShape="1">
          <a:blip r:embed="rId4">
            <a:alphaModFix/>
          </a:blip>
          <a:srcRect b="0" l="0" r="0" t="0"/>
          <a:stretch/>
        </p:blipFill>
        <p:spPr>
          <a:xfrm>
            <a:off x="5135674" y="3333134"/>
            <a:ext cx="4585616" cy="43445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6"/>
          <p:cNvSpPr txBox="1"/>
          <p:nvPr>
            <p:ph idx="4294967295" type="sldNum"/>
          </p:nvPr>
        </p:nvSpPr>
        <p:spPr>
          <a:xfrm>
            <a:off x="442488" y="6881800"/>
            <a:ext cx="266352" cy="317114"/>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09" name="Google Shape;209;p6"/>
          <p:cNvSpPr txBox="1"/>
          <p:nvPr/>
        </p:nvSpPr>
        <p:spPr>
          <a:xfrm>
            <a:off x="4109576" y="2664933"/>
            <a:ext cx="4840957"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210" name="Google Shape;210;p6"/>
          <p:cNvGrpSpPr/>
          <p:nvPr/>
        </p:nvGrpSpPr>
        <p:grpSpPr>
          <a:xfrm>
            <a:off x="4063850" y="3185653"/>
            <a:ext cx="5081316" cy="2460772"/>
            <a:chOff x="-1" y="0"/>
            <a:chExt cx="5081315" cy="2460771"/>
          </a:xfrm>
        </p:grpSpPr>
        <p:sp>
          <p:nvSpPr>
            <p:cNvPr id="211" name="Google Shape;211;p6"/>
            <p:cNvSpPr/>
            <p:nvPr/>
          </p:nvSpPr>
          <p:spPr>
            <a:xfrm>
              <a:off x="-1" y="0"/>
              <a:ext cx="5081315" cy="2460771"/>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6"/>
            <p:cNvSpPr txBox="1"/>
            <p:nvPr/>
          </p:nvSpPr>
          <p:spPr>
            <a:xfrm>
              <a:off x="53346" y="1040266"/>
              <a:ext cx="4974619" cy="380231"/>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13" name="Google Shape;213;p6"/>
          <p:cNvSpPr txBox="1"/>
          <p:nvPr/>
        </p:nvSpPr>
        <p:spPr>
          <a:xfrm>
            <a:off x="4642992" y="4224871"/>
            <a:ext cx="3923027" cy="300552"/>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los tipos de recursos</a:t>
            </a:r>
            <a:endParaRPr/>
          </a:p>
        </p:txBody>
      </p:sp>
      <p:grpSp>
        <p:nvGrpSpPr>
          <p:cNvPr id="214" name="Google Shape;214;p6"/>
          <p:cNvGrpSpPr/>
          <p:nvPr/>
        </p:nvGrpSpPr>
        <p:grpSpPr>
          <a:xfrm>
            <a:off x="3880042" y="3330672"/>
            <a:ext cx="375445" cy="536167"/>
            <a:chOff x="-1" y="-1"/>
            <a:chExt cx="375443" cy="536165"/>
          </a:xfrm>
        </p:grpSpPr>
        <p:sp>
          <p:nvSpPr>
            <p:cNvPr id="215" name="Google Shape;215;p6"/>
            <p:cNvSpPr/>
            <p:nvPr/>
          </p:nvSpPr>
          <p:spPr>
            <a:xfrm>
              <a:off x="-1" y="87005"/>
              <a:ext cx="375443" cy="36216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6"/>
            <p:cNvSpPr txBox="1"/>
            <p:nvPr/>
          </p:nvSpPr>
          <p:spPr>
            <a:xfrm>
              <a:off x="9505" y="-1"/>
              <a:ext cx="299694" cy="53616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217" name="Google Shape;217;p6"/>
          <p:cNvSpPr txBox="1"/>
          <p:nvPr/>
        </p:nvSpPr>
        <p:spPr>
          <a:xfrm>
            <a:off x="4601714" y="4907884"/>
            <a:ext cx="4450413" cy="300552"/>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Analizar la diferencia entre eficacia versus eficiencia</a:t>
            </a:r>
            <a:endParaRPr/>
          </a:p>
        </p:txBody>
      </p:sp>
      <p:grpSp>
        <p:nvGrpSpPr>
          <p:cNvPr id="218" name="Google Shape;218;p6"/>
          <p:cNvGrpSpPr/>
          <p:nvPr/>
        </p:nvGrpSpPr>
        <p:grpSpPr>
          <a:xfrm>
            <a:off x="3872358" y="4107063"/>
            <a:ext cx="375445" cy="536167"/>
            <a:chOff x="-1" y="-1"/>
            <a:chExt cx="375443" cy="536165"/>
          </a:xfrm>
        </p:grpSpPr>
        <p:sp>
          <p:nvSpPr>
            <p:cNvPr id="219" name="Google Shape;219;p6"/>
            <p:cNvSpPr/>
            <p:nvPr/>
          </p:nvSpPr>
          <p:spPr>
            <a:xfrm>
              <a:off x="-1" y="87005"/>
              <a:ext cx="375443" cy="36216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6"/>
            <p:cNvSpPr txBox="1"/>
            <p:nvPr/>
          </p:nvSpPr>
          <p:spPr>
            <a:xfrm>
              <a:off x="9505" y="-1"/>
              <a:ext cx="299694" cy="53616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221" name="Google Shape;221;p6"/>
          <p:cNvSpPr txBox="1"/>
          <p:nvPr/>
        </p:nvSpPr>
        <p:spPr>
          <a:xfrm>
            <a:off x="375972" y="1760907"/>
            <a:ext cx="4997505" cy="431588"/>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RECURSOS DE </a:t>
            </a:r>
            <a:r>
              <a:rPr b="1" i="0" lang="en-US" sz="2000" u="none" cap="none" strike="noStrike">
                <a:solidFill>
                  <a:srgbClr val="ED6B00"/>
                </a:solidFill>
                <a:latin typeface="Calibri"/>
                <a:ea typeface="Calibri"/>
                <a:cs typeface="Calibri"/>
                <a:sym typeface="Calibri"/>
              </a:rPr>
              <a:t>UNA ORGANIZACIÓN</a:t>
            </a:r>
            <a:endParaRPr/>
          </a:p>
        </p:txBody>
      </p:sp>
      <p:sp>
        <p:nvSpPr>
          <p:cNvPr id="222" name="Google Shape;222;p6"/>
          <p:cNvSpPr txBox="1"/>
          <p:nvPr/>
        </p:nvSpPr>
        <p:spPr>
          <a:xfrm>
            <a:off x="4017016" y="1029694"/>
            <a:ext cx="466495" cy="830100"/>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8</a:t>
            </a:r>
            <a:endParaRPr/>
          </a:p>
        </p:txBody>
      </p:sp>
      <p:pic>
        <p:nvPicPr>
          <p:cNvPr descr="Imagen 20" id="223" name="Google Shape;223;p6"/>
          <p:cNvPicPr preferRelativeResize="0"/>
          <p:nvPr/>
        </p:nvPicPr>
        <p:blipFill rotWithShape="1">
          <a:blip r:embed="rId3">
            <a:alphaModFix/>
          </a:blip>
          <a:srcRect b="0" l="0" r="0" t="0"/>
          <a:stretch/>
        </p:blipFill>
        <p:spPr>
          <a:xfrm>
            <a:off x="678383" y="2382977"/>
            <a:ext cx="2950556" cy="4313791"/>
          </a:xfrm>
          <a:prstGeom prst="rect">
            <a:avLst/>
          </a:prstGeom>
          <a:noFill/>
          <a:ln>
            <a:noFill/>
          </a:ln>
        </p:spPr>
      </p:pic>
      <p:sp>
        <p:nvSpPr>
          <p:cNvPr id="224" name="Google Shape;224;p6"/>
          <p:cNvSpPr txBox="1"/>
          <p:nvPr/>
        </p:nvSpPr>
        <p:spPr>
          <a:xfrm>
            <a:off x="375975" y="1265365"/>
            <a:ext cx="4107535" cy="536164"/>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a:p>
        </p:txBody>
      </p:sp>
      <p:grpSp>
        <p:nvGrpSpPr>
          <p:cNvPr id="225" name="Google Shape;225;p6"/>
          <p:cNvGrpSpPr/>
          <p:nvPr/>
        </p:nvGrpSpPr>
        <p:grpSpPr>
          <a:xfrm>
            <a:off x="3872358" y="4815722"/>
            <a:ext cx="375445" cy="536167"/>
            <a:chOff x="-1" y="-1"/>
            <a:chExt cx="375443" cy="536165"/>
          </a:xfrm>
        </p:grpSpPr>
        <p:sp>
          <p:nvSpPr>
            <p:cNvPr id="226" name="Google Shape;226;p6"/>
            <p:cNvSpPr/>
            <p:nvPr/>
          </p:nvSpPr>
          <p:spPr>
            <a:xfrm>
              <a:off x="-1" y="87005"/>
              <a:ext cx="375443" cy="36216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6"/>
            <p:cNvSpPr txBox="1"/>
            <p:nvPr/>
          </p:nvSpPr>
          <p:spPr>
            <a:xfrm>
              <a:off x="9505" y="-1"/>
              <a:ext cx="299694" cy="53616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228" name="Google Shape;228;p6"/>
          <p:cNvSpPr txBox="1"/>
          <p:nvPr/>
        </p:nvSpPr>
        <p:spPr>
          <a:xfrm>
            <a:off x="4568540" y="3448482"/>
            <a:ext cx="3923027" cy="300552"/>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Conocer los recursos de una organización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7"/>
          <p:cNvSpPr txBox="1"/>
          <p:nvPr>
            <p:ph idx="4294967295" type="sldNum"/>
          </p:nvPr>
        </p:nvSpPr>
        <p:spPr>
          <a:xfrm>
            <a:off x="442488" y="6881800"/>
            <a:ext cx="266352" cy="317114"/>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34" name="Google Shape;234;p7"/>
          <p:cNvSpPr txBox="1"/>
          <p:nvPr/>
        </p:nvSpPr>
        <p:spPr>
          <a:xfrm>
            <a:off x="452172" y="1269909"/>
            <a:ext cx="8950500" cy="53610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LOS RECURSOS DE </a:t>
            </a:r>
            <a:r>
              <a:rPr b="0" i="0" lang="en-US" sz="2800" u="none" cap="none" strike="noStrike">
                <a:solidFill>
                  <a:srgbClr val="C64033"/>
                </a:solidFill>
                <a:latin typeface="Calibri"/>
                <a:ea typeface="Calibri"/>
                <a:cs typeface="Calibri"/>
                <a:sym typeface="Calibri"/>
              </a:rPr>
              <a:t>UNA ORGANIZACIÓN</a:t>
            </a:r>
            <a:endParaRPr/>
          </a:p>
        </p:txBody>
      </p:sp>
      <p:grpSp>
        <p:nvGrpSpPr>
          <p:cNvPr id="235" name="Google Shape;235;p7"/>
          <p:cNvGrpSpPr/>
          <p:nvPr/>
        </p:nvGrpSpPr>
        <p:grpSpPr>
          <a:xfrm>
            <a:off x="2949902" y="1846333"/>
            <a:ext cx="6132263" cy="4659602"/>
            <a:chOff x="15970" y="0"/>
            <a:chExt cx="6132263" cy="4659602"/>
          </a:xfrm>
        </p:grpSpPr>
        <p:grpSp>
          <p:nvGrpSpPr>
            <p:cNvPr id="236" name="Google Shape;236;p7"/>
            <p:cNvGrpSpPr/>
            <p:nvPr/>
          </p:nvGrpSpPr>
          <p:grpSpPr>
            <a:xfrm>
              <a:off x="15970" y="0"/>
              <a:ext cx="6132263" cy="4659602"/>
              <a:chOff x="15970" y="0"/>
              <a:chExt cx="6132261" cy="4659601"/>
            </a:xfrm>
          </p:grpSpPr>
          <p:grpSp>
            <p:nvGrpSpPr>
              <p:cNvPr id="237" name="Google Shape;237;p7"/>
              <p:cNvGrpSpPr/>
              <p:nvPr/>
            </p:nvGrpSpPr>
            <p:grpSpPr>
              <a:xfrm>
                <a:off x="688530" y="0"/>
                <a:ext cx="5459701" cy="4659601"/>
                <a:chOff x="-1" y="0"/>
                <a:chExt cx="5459700" cy="4659600"/>
              </a:xfrm>
            </p:grpSpPr>
            <p:sp>
              <p:nvSpPr>
                <p:cNvPr id="238" name="Google Shape;238;p7"/>
                <p:cNvSpPr/>
                <p:nvPr/>
              </p:nvSpPr>
              <p:spPr>
                <a:xfrm>
                  <a:off x="-1" y="0"/>
                  <a:ext cx="5459700" cy="4659600"/>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7"/>
                <p:cNvSpPr/>
                <p:nvPr/>
              </p:nvSpPr>
              <p:spPr>
                <a:xfrm>
                  <a:off x="138620" y="2329870"/>
                  <a:ext cx="5182515" cy="1"/>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40" name="Google Shape;240;p7"/>
              <p:cNvSpPr/>
              <p:nvPr/>
            </p:nvSpPr>
            <p:spPr>
              <a:xfrm rot="-7028957">
                <a:off x="243668" y="1783944"/>
                <a:ext cx="452490" cy="788260"/>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241" name="Google Shape;241;p7"/>
            <p:cNvSpPr/>
            <p:nvPr/>
          </p:nvSpPr>
          <p:spPr>
            <a:xfrm>
              <a:off x="905279" y="209608"/>
              <a:ext cx="5087556" cy="0"/>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91400" lIns="91400" spcFirstLastPara="1" rIns="91400" wrap="square" tIns="91400">
              <a:spAutoFit/>
            </a:bodyPr>
            <a:lstStyle/>
            <a:p>
              <a:pPr indent="-228600" lvl="0" marL="228600" marR="0" rtl="0" algn="just">
                <a:lnSpc>
                  <a:spcPct val="7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L</a:t>
              </a:r>
              <a:r>
                <a:rPr b="0" i="0" lang="en-US" sz="1400" u="none" cap="none" strike="noStrike">
                  <a:solidFill>
                    <a:srgbClr val="000000"/>
                  </a:solidFill>
                  <a:latin typeface="Calibri"/>
                  <a:ea typeface="Calibri"/>
                  <a:cs typeface="Calibri"/>
                  <a:sym typeface="Calibri"/>
                </a:rPr>
                <a:t>a Administración tiene como una de sus principales labores el encargarse adecuadamente del uso de los recursos de una organización, es por esto, que la labor del administrador debe ejecutarse de manera profesional y ética.</a:t>
              </a:r>
              <a:endParaRPr/>
            </a:p>
            <a:p>
              <a:pPr indent="-228600" lvl="0" marL="228600" marR="0" rtl="0" algn="just">
                <a:lnSpc>
                  <a:spcPct val="70000"/>
                </a:lnSpc>
                <a:spcBef>
                  <a:spcPts val="10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Si bien es cierto, es necesario que el administrador conozca distintas áreas dentro de la organización, como también, que se haga asesorar por expertos en aquellas áreas que no son de su total experticia, sin embargo, el administrador de empresas debería tener una clara idea de cada una de ellas, de forma tal, de poder administrarlas bajo los conceptos de Eficacia y Eficiencia.</a:t>
              </a:r>
              <a:endParaRPr/>
            </a:p>
            <a:p>
              <a:pPr indent="-228600" lvl="0" marL="228600" marR="0" rtl="0" algn="just">
                <a:lnSpc>
                  <a:spcPct val="70000"/>
                </a:lnSpc>
                <a:spcBef>
                  <a:spcPts val="10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Debemos tener claridad que independiente a que nos enfrentemos a una empresa que recién comienza o una establecida, funcionan y existen gracias a los recursos que poseen. Estos recursos siempre deben funcionar apropiadamente como una unidad al igual que en combinación con las otras, y asegurarse de que eso funcione correctamente, es la tarea del administrador de empresas.</a:t>
              </a:r>
              <a:endParaRPr/>
            </a:p>
            <a:p>
              <a:pPr indent="-228600" lvl="0" marL="228600" marR="0" rtl="0" algn="just">
                <a:lnSpc>
                  <a:spcPct val="70000"/>
                </a:lnSpc>
                <a:spcBef>
                  <a:spcPts val="10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 Administrar los recursos de una empresa implica poder tener una visión general sobre la forma en que las diferentes áreas de la empresa se interconectan y al mismo tiempo se afectan. </a:t>
              </a:r>
              <a:endParaRPr/>
            </a:p>
          </p:txBody>
        </p:sp>
      </p:grpSp>
      <p:pic>
        <p:nvPicPr>
          <p:cNvPr descr="Gráfico 12" id="242" name="Google Shape;242;p7"/>
          <p:cNvPicPr preferRelativeResize="0"/>
          <p:nvPr/>
        </p:nvPicPr>
        <p:blipFill rotWithShape="1">
          <a:blip r:embed="rId3">
            <a:alphaModFix/>
          </a:blip>
          <a:srcRect b="0" l="0" r="0" t="0"/>
          <a:stretch/>
        </p:blipFill>
        <p:spPr>
          <a:xfrm flipH="1">
            <a:off x="802069" y="3615890"/>
            <a:ext cx="2646123" cy="2890185"/>
          </a:xfrm>
          <a:prstGeom prst="rect">
            <a:avLst/>
          </a:prstGeom>
          <a:noFill/>
          <a:ln>
            <a:noFill/>
          </a:ln>
        </p:spPr>
      </p:pic>
      <p:sp>
        <p:nvSpPr>
          <p:cNvPr id="243" name="Google Shape;243;p7"/>
          <p:cNvSpPr txBox="1"/>
          <p:nvPr/>
        </p:nvSpPr>
        <p:spPr>
          <a:xfrm>
            <a:off x="4033750" y="2185400"/>
            <a:ext cx="4523100" cy="3760800"/>
          </a:xfrm>
          <a:prstGeom prst="rect">
            <a:avLst/>
          </a:prstGeom>
          <a:noFill/>
          <a:ln>
            <a:noFill/>
          </a:ln>
        </p:spPr>
        <p:txBody>
          <a:bodyPr anchorCtr="0" anchor="t" bIns="91425" lIns="91425" spcFirstLastPara="1" rIns="91425" wrap="square" tIns="91425">
            <a:spAutoFit/>
          </a:bodyPr>
          <a:lstStyle/>
          <a:p>
            <a:pPr indent="0" lvl="0" marL="0" rtl="0" algn="just">
              <a:lnSpc>
                <a:spcPct val="90000"/>
              </a:lnSpc>
              <a:spcBef>
                <a:spcPts val="0"/>
              </a:spcBef>
              <a:spcAft>
                <a:spcPts val="0"/>
              </a:spcAft>
              <a:buClr>
                <a:schemeClr val="dk1"/>
              </a:buClr>
              <a:buSzPts val="1100"/>
              <a:buFont typeface="Arial"/>
              <a:buNone/>
            </a:pPr>
            <a:r>
              <a:rPr lang="en-US" sz="1800">
                <a:solidFill>
                  <a:schemeClr val="dk1"/>
                </a:solidFill>
              </a:rPr>
              <a:t>•</a:t>
            </a:r>
            <a:r>
              <a:rPr lang="en-US" sz="1800">
                <a:solidFill>
                  <a:schemeClr val="dk1"/>
                </a:solidFill>
                <a:latin typeface="Calibri"/>
                <a:ea typeface="Calibri"/>
                <a:cs typeface="Calibri"/>
                <a:sym typeface="Calibri"/>
              </a:rPr>
              <a:t>L</a:t>
            </a:r>
            <a:r>
              <a:rPr lang="en-US" sz="1600">
                <a:solidFill>
                  <a:schemeClr val="dk1"/>
                </a:solidFill>
                <a:latin typeface="Calibri"/>
                <a:ea typeface="Calibri"/>
                <a:cs typeface="Calibri"/>
                <a:sym typeface="Calibri"/>
              </a:rPr>
              <a:t>a Administración tiene como una de sus principales labores el encargarse adecuadamente del uso de los recursos de una organización, es por esto, que la labor del administrador debe ejecutarse de manera profesional y ética.</a:t>
            </a:r>
            <a:endParaRPr sz="1600">
              <a:solidFill>
                <a:schemeClr val="dk1"/>
              </a:solidFill>
              <a:latin typeface="Calibri"/>
              <a:ea typeface="Calibri"/>
              <a:cs typeface="Calibri"/>
              <a:sym typeface="Calibri"/>
            </a:endParaRPr>
          </a:p>
          <a:p>
            <a:pPr indent="0" lvl="0" marL="0" rtl="0" algn="just">
              <a:lnSpc>
                <a:spcPct val="90000"/>
              </a:lnSpc>
              <a:spcBef>
                <a:spcPts val="1000"/>
              </a:spcBef>
              <a:spcAft>
                <a:spcPts val="0"/>
              </a:spcAft>
              <a:buClr>
                <a:schemeClr val="dk1"/>
              </a:buClr>
              <a:buSzPts val="1100"/>
              <a:buFont typeface="Arial"/>
              <a:buNone/>
            </a:pPr>
            <a:r>
              <a:rPr lang="en-US" sz="1600">
                <a:solidFill>
                  <a:schemeClr val="dk1"/>
                </a:solidFill>
              </a:rPr>
              <a:t>•</a:t>
            </a:r>
            <a:r>
              <a:rPr lang="en-US" sz="1600">
                <a:solidFill>
                  <a:schemeClr val="dk1"/>
                </a:solidFill>
                <a:latin typeface="Calibri"/>
                <a:ea typeface="Calibri"/>
                <a:cs typeface="Calibri"/>
                <a:sym typeface="Calibri"/>
              </a:rPr>
              <a:t>Si bien es cierto, es necesario que el administrador conozca distintas áreas dentro de la organización, como también, que se haga asesorar por expertos en aquellas áreas que no son de su total experticia, sin embargo, el administrador de empresas debería tener una clara idea de cada una de ellas, de forma tal, de poder administrarlas bajo los conceptos de Eficacia y Eficiencia.</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8"/>
          <p:cNvSpPr txBox="1"/>
          <p:nvPr>
            <p:ph idx="4294967295" type="sldNum"/>
          </p:nvPr>
        </p:nvSpPr>
        <p:spPr>
          <a:xfrm>
            <a:off x="442488" y="6881800"/>
            <a:ext cx="266352" cy="317114"/>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49" name="Google Shape;249;p8"/>
          <p:cNvSpPr/>
          <p:nvPr/>
        </p:nvSpPr>
        <p:spPr>
          <a:xfrm>
            <a:off x="3812594" y="1728540"/>
            <a:ext cx="5285690" cy="1951925"/>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50" name="Google Shape;250;p8"/>
          <p:cNvSpPr txBox="1"/>
          <p:nvPr/>
        </p:nvSpPr>
        <p:spPr>
          <a:xfrm>
            <a:off x="3870659" y="1809990"/>
            <a:ext cx="5169558" cy="1789020"/>
          </a:xfrm>
          <a:prstGeom prst="rect">
            <a:avLst/>
          </a:prstGeom>
          <a:noFill/>
          <a:ln>
            <a:noFill/>
          </a:ln>
        </p:spPr>
        <p:txBody>
          <a:bodyPr anchorCtr="0" anchor="ctr" bIns="91400" lIns="91400" spcFirstLastPara="1" rIns="91400" wrap="square" tIns="91400">
            <a:spAutoFit/>
          </a:bodyPr>
          <a:lstStyle/>
          <a:p>
            <a:pPr indent="-114300" lvl="1" marL="114300" marR="0" rtl="0" algn="l">
              <a:lnSpc>
                <a:spcPct val="9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Se considera como recurso humano a todas las personas que componen la organización, considerando que el activo más importante que tiene una institución son sus colaboradores.</a:t>
            </a:r>
            <a:endParaRPr/>
          </a:p>
          <a:p>
            <a:pPr indent="-114300" lvl="1" marL="114300" marR="0" rtl="0" algn="l">
              <a:lnSpc>
                <a:spcPct val="9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Trabajo y conocimiento que aporta el conjunto de personas de una organización. Se encarga del reclutamiento de empleados, motivación, pago de salarios, vacaciones, etc.</a:t>
            </a:r>
            <a:endParaRPr/>
          </a:p>
          <a:p>
            <a:pPr indent="-114300" lvl="1" marL="114300" marR="0" rtl="0" algn="l">
              <a:lnSpc>
                <a:spcPct val="90000"/>
              </a:lnSpc>
              <a:spcBef>
                <a:spcPts val="20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Debe velar por la alineación de las actividades de todos los empleados, con la misión, visión y valores organizacionales</a:t>
            </a:r>
            <a:endParaRPr/>
          </a:p>
          <a:p>
            <a:pPr indent="-114300" lvl="1" marL="114300" marR="0" rtl="0" algn="l">
              <a:lnSpc>
                <a:spcPct val="90000"/>
              </a:lnSpc>
              <a:spcBef>
                <a:spcPts val="20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Debe encargarse de actividades relacionadas con la cultura organizacional.</a:t>
            </a:r>
            <a:endParaRPr/>
          </a:p>
        </p:txBody>
      </p:sp>
      <p:sp>
        <p:nvSpPr>
          <p:cNvPr id="251" name="Google Shape;251;p8"/>
          <p:cNvSpPr txBox="1"/>
          <p:nvPr/>
        </p:nvSpPr>
        <p:spPr>
          <a:xfrm>
            <a:off x="452172" y="1269909"/>
            <a:ext cx="8950506" cy="536165"/>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TIPOS DE </a:t>
            </a:r>
            <a:r>
              <a:rPr b="1" i="0" lang="en-US" sz="2800" u="none" cap="none" strike="noStrike">
                <a:solidFill>
                  <a:srgbClr val="C64033"/>
                </a:solidFill>
                <a:latin typeface="Calibri"/>
                <a:ea typeface="Calibri"/>
                <a:cs typeface="Calibri"/>
                <a:sym typeface="Calibri"/>
              </a:rPr>
              <a:t>RECURSOS</a:t>
            </a:r>
            <a:endParaRPr/>
          </a:p>
        </p:txBody>
      </p:sp>
      <p:pic>
        <p:nvPicPr>
          <p:cNvPr descr="Imagen 8" id="252" name="Google Shape;252;p8"/>
          <p:cNvPicPr preferRelativeResize="0"/>
          <p:nvPr/>
        </p:nvPicPr>
        <p:blipFill rotWithShape="1">
          <a:blip r:embed="rId3">
            <a:alphaModFix/>
          </a:blip>
          <a:srcRect b="0" l="0" r="0" t="0"/>
          <a:stretch/>
        </p:blipFill>
        <p:spPr>
          <a:xfrm>
            <a:off x="3167221" y="2590201"/>
            <a:ext cx="368303" cy="228601"/>
          </a:xfrm>
          <a:prstGeom prst="rect">
            <a:avLst/>
          </a:prstGeom>
          <a:noFill/>
          <a:ln>
            <a:noFill/>
          </a:ln>
        </p:spPr>
      </p:pic>
      <p:pic>
        <p:nvPicPr>
          <p:cNvPr descr="Imagen 10" id="253" name="Google Shape;253;p8"/>
          <p:cNvPicPr preferRelativeResize="0"/>
          <p:nvPr/>
        </p:nvPicPr>
        <p:blipFill rotWithShape="1">
          <a:blip r:embed="rId3">
            <a:alphaModFix/>
          </a:blip>
          <a:srcRect b="0" l="0" r="0" t="0"/>
          <a:stretch/>
        </p:blipFill>
        <p:spPr>
          <a:xfrm>
            <a:off x="3167221" y="5219100"/>
            <a:ext cx="368303" cy="228603"/>
          </a:xfrm>
          <a:prstGeom prst="rect">
            <a:avLst/>
          </a:prstGeom>
          <a:noFill/>
          <a:ln>
            <a:noFill/>
          </a:ln>
        </p:spPr>
      </p:pic>
      <p:sp>
        <p:nvSpPr>
          <p:cNvPr id="254" name="Google Shape;254;p8"/>
          <p:cNvSpPr/>
          <p:nvPr/>
        </p:nvSpPr>
        <p:spPr>
          <a:xfrm>
            <a:off x="3812591" y="4207545"/>
            <a:ext cx="5285691" cy="2480316"/>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255" name="Google Shape;255;p8"/>
          <p:cNvSpPr txBox="1"/>
          <p:nvPr/>
        </p:nvSpPr>
        <p:spPr>
          <a:xfrm>
            <a:off x="3886377" y="4290968"/>
            <a:ext cx="5138119" cy="2313460"/>
          </a:xfrm>
          <a:prstGeom prst="rect">
            <a:avLst/>
          </a:prstGeom>
          <a:noFill/>
          <a:ln>
            <a:noFill/>
          </a:ln>
        </p:spPr>
        <p:txBody>
          <a:bodyPr anchorCtr="0" anchor="ctr" bIns="91400" lIns="91400" spcFirstLastPara="1" rIns="91400" wrap="square" tIns="91400">
            <a:spAutoFit/>
          </a:bodyPr>
          <a:lstStyle/>
          <a:p>
            <a:pPr indent="-114300" lvl="1" marL="114300" marR="0" rtl="0" algn="l">
              <a:lnSpc>
                <a:spcPct val="9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 Son los bienes tangibles que la organización puede utilizar para el logro de sus objetivos. En los recursos materiales podemos encontrar los siguientes elementos:</a:t>
            </a:r>
            <a:endParaRPr/>
          </a:p>
          <a:p>
            <a:pPr indent="-114300" lvl="1" marL="114300" marR="0" rtl="0" algn="l">
              <a:lnSpc>
                <a:spcPct val="90000"/>
              </a:lnSpc>
              <a:spcBef>
                <a:spcPts val="20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 Maquinarias</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 Inmuebles</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 Insumos</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 Productos terminados</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 Elementos de oficina</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 Instrumentos y herramientas</a:t>
            </a:r>
            <a:endParaRPr/>
          </a:p>
          <a:p>
            <a:pPr indent="-114300" lvl="1" marL="114300" marR="0" rtl="0" algn="l">
              <a:lnSpc>
                <a:spcPct val="90000"/>
              </a:lnSpc>
              <a:spcBef>
                <a:spcPts val="20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La gestión de recursos materiales incluye la optimización del uso de los mismos, el control de inventarios, la planificación del requerimiento de materiales ,el control de calidad y la gestión de los materiales a descartar.</a:t>
            </a:r>
            <a:endParaRPr/>
          </a:p>
        </p:txBody>
      </p:sp>
      <p:grpSp>
        <p:nvGrpSpPr>
          <p:cNvPr id="256" name="Google Shape;256;p8"/>
          <p:cNvGrpSpPr/>
          <p:nvPr/>
        </p:nvGrpSpPr>
        <p:grpSpPr>
          <a:xfrm>
            <a:off x="857244" y="1938230"/>
            <a:ext cx="1520200" cy="1520199"/>
            <a:chOff x="-2" y="-2"/>
            <a:chExt cx="1520199" cy="1520198"/>
          </a:xfrm>
        </p:grpSpPr>
        <p:sp>
          <p:nvSpPr>
            <p:cNvPr id="257" name="Google Shape;257;p8"/>
            <p:cNvSpPr/>
            <p:nvPr/>
          </p:nvSpPr>
          <p:spPr>
            <a:xfrm>
              <a:off x="-2" y="-2"/>
              <a:ext cx="1520199" cy="1520198"/>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8" name="Google Shape;258;p8"/>
            <p:cNvSpPr txBox="1"/>
            <p:nvPr/>
          </p:nvSpPr>
          <p:spPr>
            <a:xfrm>
              <a:off x="268347" y="635942"/>
              <a:ext cx="983502" cy="248302"/>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HUMANOS</a:t>
              </a:r>
              <a:endParaRPr/>
            </a:p>
          </p:txBody>
        </p:sp>
      </p:grpSp>
      <p:grpSp>
        <p:nvGrpSpPr>
          <p:cNvPr id="259" name="Google Shape;259;p8"/>
          <p:cNvGrpSpPr/>
          <p:nvPr/>
        </p:nvGrpSpPr>
        <p:grpSpPr>
          <a:xfrm>
            <a:off x="902964" y="4555698"/>
            <a:ext cx="1520200" cy="1520200"/>
            <a:chOff x="-2" y="-2"/>
            <a:chExt cx="1520199" cy="1520198"/>
          </a:xfrm>
        </p:grpSpPr>
        <p:sp>
          <p:nvSpPr>
            <p:cNvPr id="260" name="Google Shape;260;p8"/>
            <p:cNvSpPr/>
            <p:nvPr/>
          </p:nvSpPr>
          <p:spPr>
            <a:xfrm>
              <a:off x="-2" y="-2"/>
              <a:ext cx="1520199" cy="1520198"/>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1" name="Google Shape;261;p8"/>
            <p:cNvSpPr txBox="1"/>
            <p:nvPr/>
          </p:nvSpPr>
          <p:spPr>
            <a:xfrm>
              <a:off x="268347" y="635942"/>
              <a:ext cx="983502" cy="248302"/>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MATERIALES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9"/>
          <p:cNvSpPr txBox="1"/>
          <p:nvPr>
            <p:ph idx="4294967295" type="sldNum"/>
          </p:nvPr>
        </p:nvSpPr>
        <p:spPr>
          <a:xfrm>
            <a:off x="442488" y="6881800"/>
            <a:ext cx="266352" cy="317114"/>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267" name="Google Shape;267;p9"/>
          <p:cNvGrpSpPr/>
          <p:nvPr/>
        </p:nvGrpSpPr>
        <p:grpSpPr>
          <a:xfrm>
            <a:off x="3812593" y="1720486"/>
            <a:ext cx="5285692" cy="2288063"/>
            <a:chOff x="-2" y="-1"/>
            <a:chExt cx="5285690" cy="2288061"/>
          </a:xfrm>
        </p:grpSpPr>
        <p:sp>
          <p:nvSpPr>
            <p:cNvPr id="268" name="Google Shape;268;p9"/>
            <p:cNvSpPr/>
            <p:nvPr/>
          </p:nvSpPr>
          <p:spPr>
            <a:xfrm>
              <a:off x="-2" y="8052"/>
              <a:ext cx="5285690" cy="2271963"/>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269" name="Google Shape;269;p9"/>
            <p:cNvSpPr txBox="1"/>
            <p:nvPr/>
          </p:nvSpPr>
          <p:spPr>
            <a:xfrm>
              <a:off x="67586" y="-1"/>
              <a:ext cx="5150514" cy="2288061"/>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Los recursos financieros son el efectivo y el conjunto de activos financieros que tienen un grado de liquidez. Es decir, que los recursos financieros pueden estar compuestos por:</a:t>
              </a:r>
              <a:endParaRPr/>
            </a:p>
            <a:p>
              <a:pPr indent="914400" lvl="0" marL="0" marR="0" rtl="0" algn="l">
                <a:lnSpc>
                  <a:spcPct val="90000"/>
                </a:lnSpc>
                <a:spcBef>
                  <a:spcPts val="10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 Dinero en efectivo</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 Préstamos a terceros</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 Depósitos en entidades financieras</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 Tenencias de bonos y acciones</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 Tenencias de divisas</a:t>
              </a:r>
              <a:endParaRPr/>
            </a:p>
            <a:p>
              <a:pPr indent="0" lvl="0" marL="0" marR="0" rtl="0" algn="l">
                <a:lnSpc>
                  <a:spcPct val="90000"/>
                </a:lnSpc>
                <a:spcBef>
                  <a:spcPts val="10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La gestión de los recursos financieros planifica el flujo de fondos para evitar situaciones de liquidez y para minimizar los costos de los recursos financieros, que pueden ser el costo de oportunidad de mantener un stock de activos financieros y los costos de obtención de recursos financieros, como intereses.</a:t>
              </a:r>
              <a:endParaRPr/>
            </a:p>
          </p:txBody>
        </p:sp>
      </p:grpSp>
      <p:sp>
        <p:nvSpPr>
          <p:cNvPr id="270" name="Google Shape;270;p9"/>
          <p:cNvSpPr txBox="1"/>
          <p:nvPr/>
        </p:nvSpPr>
        <p:spPr>
          <a:xfrm>
            <a:off x="452172" y="1269909"/>
            <a:ext cx="8950506" cy="536165"/>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TIPOS DE </a:t>
            </a:r>
            <a:r>
              <a:rPr b="1" i="0" lang="en-US" sz="2800" u="none" cap="none" strike="noStrike">
                <a:solidFill>
                  <a:srgbClr val="C64033"/>
                </a:solidFill>
                <a:latin typeface="Calibri"/>
                <a:ea typeface="Calibri"/>
                <a:cs typeface="Calibri"/>
                <a:sym typeface="Calibri"/>
              </a:rPr>
              <a:t>RECURSOS</a:t>
            </a:r>
            <a:endParaRPr/>
          </a:p>
        </p:txBody>
      </p:sp>
      <p:pic>
        <p:nvPicPr>
          <p:cNvPr descr="Imagen 8" id="271" name="Google Shape;271;p9"/>
          <p:cNvPicPr preferRelativeResize="0"/>
          <p:nvPr/>
        </p:nvPicPr>
        <p:blipFill rotWithShape="1">
          <a:blip r:embed="rId3">
            <a:alphaModFix/>
          </a:blip>
          <a:srcRect b="0" l="0" r="0" t="0"/>
          <a:stretch/>
        </p:blipFill>
        <p:spPr>
          <a:xfrm>
            <a:off x="3167221" y="2590201"/>
            <a:ext cx="368303" cy="228601"/>
          </a:xfrm>
          <a:prstGeom prst="rect">
            <a:avLst/>
          </a:prstGeom>
          <a:noFill/>
          <a:ln>
            <a:noFill/>
          </a:ln>
        </p:spPr>
      </p:pic>
      <p:pic>
        <p:nvPicPr>
          <p:cNvPr descr="Imagen 10" id="272" name="Google Shape;272;p9"/>
          <p:cNvPicPr preferRelativeResize="0"/>
          <p:nvPr/>
        </p:nvPicPr>
        <p:blipFill rotWithShape="1">
          <a:blip r:embed="rId3">
            <a:alphaModFix/>
          </a:blip>
          <a:srcRect b="0" l="0" r="0" t="0"/>
          <a:stretch/>
        </p:blipFill>
        <p:spPr>
          <a:xfrm>
            <a:off x="3167221" y="5219100"/>
            <a:ext cx="368303" cy="228603"/>
          </a:xfrm>
          <a:prstGeom prst="rect">
            <a:avLst/>
          </a:prstGeom>
          <a:noFill/>
          <a:ln>
            <a:noFill/>
          </a:ln>
        </p:spPr>
      </p:pic>
      <p:grpSp>
        <p:nvGrpSpPr>
          <p:cNvPr id="273" name="Google Shape;273;p9"/>
          <p:cNvGrpSpPr/>
          <p:nvPr/>
        </p:nvGrpSpPr>
        <p:grpSpPr>
          <a:xfrm>
            <a:off x="3812590" y="4551753"/>
            <a:ext cx="5285693" cy="2271964"/>
            <a:chOff x="-2" y="0"/>
            <a:chExt cx="5285692" cy="2271962"/>
          </a:xfrm>
        </p:grpSpPr>
        <p:sp>
          <p:nvSpPr>
            <p:cNvPr id="274" name="Google Shape;274;p9"/>
            <p:cNvSpPr/>
            <p:nvPr/>
          </p:nvSpPr>
          <p:spPr>
            <a:xfrm>
              <a:off x="-2" y="0"/>
              <a:ext cx="5285692" cy="2271962"/>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75" name="Google Shape;275;p9"/>
            <p:cNvSpPr txBox="1"/>
            <p:nvPr/>
          </p:nvSpPr>
          <p:spPr>
            <a:xfrm>
              <a:off x="67585" y="166760"/>
              <a:ext cx="5150516" cy="1938433"/>
            </a:xfrm>
            <a:prstGeom prst="rect">
              <a:avLst/>
            </a:prstGeom>
            <a:noFill/>
            <a:ln>
              <a:noFill/>
            </a:ln>
          </p:spPr>
          <p:txBody>
            <a:bodyPr anchorCtr="0" anchor="ctr" bIns="91400" lIns="91400" spcFirstLastPara="1" rIns="91400" wrap="square" tIns="91400">
              <a:spAutoFit/>
            </a:bodyPr>
            <a:lstStyle/>
            <a:p>
              <a:pPr indent="-114300" lvl="1" marL="114300" marR="0" rtl="0" algn="l">
                <a:lnSpc>
                  <a:spcPct val="9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Los recursos intangibles son aquellos recursos distintos de los financieros, que no pueden ser percibidos físicamente (vistos, tocados, medidos).</a:t>
              </a:r>
              <a:endParaRPr/>
            </a:p>
            <a:p>
              <a:pPr indent="-114300" lvl="1" marL="114300" marR="0" rtl="0" algn="l">
                <a:lnSpc>
                  <a:spcPct val="90000"/>
                </a:lnSpc>
                <a:spcBef>
                  <a:spcPts val="10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Los recursos intangibles se pueden clasificar en legales y competitivos. Los recursos intangibles legales incluyen a derechos de marca, derechos de autor, patentes, permisos, etc. Los recursos intangibles competitivos se refieren al conocimiento acumulado por la empresa (know-how entre otros tipos de conocimientos).</a:t>
              </a:r>
              <a:endParaRPr/>
            </a:p>
            <a:p>
              <a:pPr indent="-114300" lvl="1" marL="114300" marR="0" rtl="0" algn="l">
                <a:lnSpc>
                  <a:spcPct val="90000"/>
                </a:lnSpc>
                <a:spcBef>
                  <a:spcPts val="10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En muchas organizaciones, los recursos intangibles pueden tener un enorme impacto en su rentabilidad. Por ejemplo, para Coca-Cola, la fórmula secreta ha sido un recurso intangible que prácticamente definió el éxito de la empresa.</a:t>
              </a:r>
              <a:endParaRPr/>
            </a:p>
          </p:txBody>
        </p:sp>
      </p:grpSp>
      <p:grpSp>
        <p:nvGrpSpPr>
          <p:cNvPr id="276" name="Google Shape;276;p9"/>
          <p:cNvGrpSpPr/>
          <p:nvPr/>
        </p:nvGrpSpPr>
        <p:grpSpPr>
          <a:xfrm>
            <a:off x="857244" y="1938230"/>
            <a:ext cx="1520200" cy="1520199"/>
            <a:chOff x="-2" y="-2"/>
            <a:chExt cx="1520199" cy="1520198"/>
          </a:xfrm>
        </p:grpSpPr>
        <p:sp>
          <p:nvSpPr>
            <p:cNvPr id="277" name="Google Shape;277;p9"/>
            <p:cNvSpPr/>
            <p:nvPr/>
          </p:nvSpPr>
          <p:spPr>
            <a:xfrm>
              <a:off x="-2" y="-2"/>
              <a:ext cx="1520199" cy="1520198"/>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8" name="Google Shape;278;p9"/>
            <p:cNvSpPr txBox="1"/>
            <p:nvPr/>
          </p:nvSpPr>
          <p:spPr>
            <a:xfrm>
              <a:off x="268347" y="635942"/>
              <a:ext cx="983502" cy="248302"/>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FINANCIEROS</a:t>
              </a:r>
              <a:endParaRPr/>
            </a:p>
          </p:txBody>
        </p:sp>
      </p:grpSp>
      <p:grpSp>
        <p:nvGrpSpPr>
          <p:cNvPr id="279" name="Google Shape;279;p9"/>
          <p:cNvGrpSpPr/>
          <p:nvPr/>
        </p:nvGrpSpPr>
        <p:grpSpPr>
          <a:xfrm>
            <a:off x="902964" y="4555698"/>
            <a:ext cx="1520200" cy="1520200"/>
            <a:chOff x="-2" y="-2"/>
            <a:chExt cx="1520199" cy="1520198"/>
          </a:xfrm>
        </p:grpSpPr>
        <p:sp>
          <p:nvSpPr>
            <p:cNvPr id="280" name="Google Shape;280;p9"/>
            <p:cNvSpPr/>
            <p:nvPr/>
          </p:nvSpPr>
          <p:spPr>
            <a:xfrm>
              <a:off x="-2" y="-2"/>
              <a:ext cx="1520199" cy="1520198"/>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1" name="Google Shape;281;p9"/>
            <p:cNvSpPr txBox="1"/>
            <p:nvPr/>
          </p:nvSpPr>
          <p:spPr>
            <a:xfrm>
              <a:off x="268347" y="635942"/>
              <a:ext cx="983502" cy="248302"/>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INTANGIBLE</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