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guide id="3" orient="horz" pos="4761">
          <p15:clr>
            <a:srgbClr val="A4A3A4"/>
          </p15:clr>
        </p15:guide>
        <p15:guide id="4" pos="512">
          <p15:clr>
            <a:srgbClr val="A4A3A4"/>
          </p15:clr>
        </p15:guide>
      </p15:sldGuideLst>
    </p:ext>
    <p:ext uri="http://customooxmlschemas.google.com/">
      <go:slidesCustomData xmlns:go="http://customooxmlschemas.google.com/" r:id="rId26" roundtripDataSignature="AMtx7mgxCe7f5whYJkeDE3MPUgYDqtCY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3F3BE50-5739-4B32-8BFE-14987B5B4B3C}">
  <a:tblStyle styleId="{F3F3BE50-5739-4B32-8BFE-14987B5B4B3C}"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1E8"/>
          </a:solidFill>
        </a:fill>
      </a:tcStyle>
    </a:wholeTbl>
    <a:band1H>
      <a:tcTxStyle/>
      <a:tcStyle>
        <a:fill>
          <a:solidFill>
            <a:srgbClr val="FFE2CD"/>
          </a:solidFill>
        </a:fill>
      </a:tcStyle>
    </a:band1H>
    <a:band2H>
      <a:tcTxStyle/>
    </a:band2H>
    <a:band1V>
      <a:tcTxStyle/>
      <a:tcStyle>
        <a:fill>
          <a:solidFill>
            <a:srgbClr val="FFE2C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 pos="4761" orient="horz"/>
        <p:guide pos="51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6" name="Google Shape;286;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7" name="Google Shape;317;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1" name="Google Shape;331;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b="0" l="0" r="0" t="0"/>
          <a:stretch/>
        </p:blipFill>
        <p:spPr>
          <a:xfrm>
            <a:off x="8527725" y="6464000"/>
            <a:ext cx="747675" cy="680475"/>
          </a:xfrm>
          <a:prstGeom prst="rect">
            <a:avLst/>
          </a:prstGeom>
          <a:noFill/>
          <a:ln>
            <a:noFill/>
          </a:ln>
        </p:spPr>
      </p:pic>
      <p:sp>
        <p:nvSpPr>
          <p:cNvPr id="10" name="Google Shape;10;p23"/>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b="0" l="0" r="0" t="0"/>
          <a:stretch/>
        </p:blipFill>
        <p:spPr>
          <a:xfrm>
            <a:off x="433441" y="6462797"/>
            <a:ext cx="690482" cy="680475"/>
          </a:xfrm>
          <a:prstGeom prst="rect">
            <a:avLst/>
          </a:prstGeom>
          <a:noFill/>
          <a:ln>
            <a:noFill/>
          </a:ln>
        </p:spPr>
      </p:pic>
      <p:pic>
        <p:nvPicPr>
          <p:cNvPr id="12" name="Google Shape;12;p23"/>
          <p:cNvPicPr preferRelativeResize="0"/>
          <p:nvPr/>
        </p:nvPicPr>
        <p:blipFill rotWithShape="1">
          <a:blip r:embed="rId5">
            <a:alphaModFix/>
          </a:blip>
          <a:srcRect b="0" l="0" r="0" t="0"/>
          <a:stretch/>
        </p:blipFill>
        <p:spPr>
          <a:xfrm>
            <a:off x="8272365" y="1222172"/>
            <a:ext cx="1080000" cy="241875"/>
          </a:xfrm>
          <a:prstGeom prst="rect">
            <a:avLst/>
          </a:prstGeom>
          <a:noFill/>
          <a:ln>
            <a:noFill/>
          </a:ln>
        </p:spPr>
      </p:pic>
      <p:pic>
        <p:nvPicPr>
          <p:cNvPr id="13" name="Google Shape;13;p23"/>
          <p:cNvPicPr preferRelativeResize="0"/>
          <p:nvPr/>
        </p:nvPicPr>
        <p:blipFill rotWithShape="1">
          <a:blip r:embed="rId6">
            <a:alphaModFix/>
          </a:blip>
          <a:srcRect b="0" l="0" r="0" t="0"/>
          <a:stretch/>
        </p:blipFill>
        <p:spPr>
          <a:xfrm>
            <a:off x="8272365" y="418596"/>
            <a:ext cx="1080000" cy="66477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4"/>
          <p:cNvSpPr/>
          <p:nvPr/>
        </p:nvSpPr>
        <p:spPr>
          <a:xfrm>
            <a:off x="259789" y="1739619"/>
            <a:ext cx="9240327" cy="5608419"/>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pic>
        <p:nvPicPr>
          <p:cNvPr id="17" name="Google Shape;17;p24"/>
          <p:cNvPicPr preferRelativeResize="0"/>
          <p:nvPr/>
        </p:nvPicPr>
        <p:blipFill rotWithShape="1">
          <a:blip r:embed="rId3">
            <a:alphaModFix/>
          </a:blip>
          <a:srcRect b="0" l="0" r="0" t="0"/>
          <a:stretch/>
        </p:blipFill>
        <p:spPr>
          <a:xfrm>
            <a:off x="8272365" y="1222172"/>
            <a:ext cx="1080000" cy="241875"/>
          </a:xfrm>
          <a:prstGeom prst="rect">
            <a:avLst/>
          </a:prstGeom>
          <a:noFill/>
          <a:ln>
            <a:noFill/>
          </a:ln>
        </p:spPr>
      </p:pic>
      <p:pic>
        <p:nvPicPr>
          <p:cNvPr id="18" name="Google Shape;18;p24"/>
          <p:cNvPicPr preferRelativeResize="0"/>
          <p:nvPr/>
        </p:nvPicPr>
        <p:blipFill rotWithShape="1">
          <a:blip r:embed="rId4">
            <a:alphaModFix/>
          </a:blip>
          <a:srcRect b="0" l="0" r="0" t="0"/>
          <a:stretch/>
        </p:blipFill>
        <p:spPr>
          <a:xfrm>
            <a:off x="8272365" y="418596"/>
            <a:ext cx="1080000" cy="66477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50"/>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5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5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50"/>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2|</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24" name="Google Shape;24;p5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5" name="Google Shape;25;p5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LOGÍSTICA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26" name="Google Shape;26;p50"/>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 </a:t>
            </a:r>
            <a:r>
              <a:rPr b="0" i="0" lang="en-US" sz="1400" u="none" cap="none" strike="noStrike">
                <a:solidFill>
                  <a:srgbClr val="FFFFFF"/>
                </a:solidFill>
                <a:latin typeface="Calibri"/>
                <a:ea typeface="Calibri"/>
                <a:cs typeface="Calibri"/>
                <a:sym typeface="Calibri"/>
              </a:rPr>
              <a:t>Legislación Laboral</a:t>
            </a:r>
            <a:endParaRPr b="0" i="0" sz="14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33" name="Google Shape;33;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4" name="Google Shape;34;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2|</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35" name="Google Shape;35;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1" i="0" lang="en-US" sz="1400" u="none" cap="none" strike="noStrike">
                <a:solidFill>
                  <a:srgbClr val="FFFFFF"/>
                </a:solidFill>
                <a:latin typeface="Calibri"/>
                <a:ea typeface="Calibri"/>
                <a:cs typeface="Calibri"/>
                <a:sym typeface="Calibri"/>
              </a:rPr>
              <a:t> </a:t>
            </a:r>
            <a:r>
              <a:rPr b="0" i="0" lang="en-US" sz="1400" u="none" cap="none" strike="noStrike">
                <a:solidFill>
                  <a:srgbClr val="FFFFFF"/>
                </a:solidFill>
                <a:latin typeface="Calibri"/>
                <a:ea typeface="Calibri"/>
                <a:cs typeface="Calibri"/>
                <a:sym typeface="Calibri"/>
              </a:rPr>
              <a:t>Legislación Laboral</a:t>
            </a:r>
            <a:endParaRPr b="0" i="0" sz="14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2" name="Google Shape;42;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43" name="Google Shape;43;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2|</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44" name="Google Shape;44;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1" i="0" lang="en-US" sz="1400" u="none" cap="none" strike="noStrike">
                <a:solidFill>
                  <a:srgbClr val="FFFFFF"/>
                </a:solidFill>
                <a:latin typeface="Calibri"/>
                <a:ea typeface="Calibri"/>
                <a:cs typeface="Calibri"/>
                <a:sym typeface="Calibri"/>
              </a:rPr>
              <a:t> </a:t>
            </a:r>
            <a:r>
              <a:rPr b="0" i="0" lang="en-US" sz="1400" u="none" cap="none" strike="noStrike">
                <a:solidFill>
                  <a:srgbClr val="FFFFFF"/>
                </a:solidFill>
                <a:latin typeface="Calibri"/>
                <a:ea typeface="Calibri"/>
                <a:cs typeface="Calibri"/>
                <a:sym typeface="Calibri"/>
              </a:rPr>
              <a:t>Legislación Laboral</a:t>
            </a:r>
            <a:endParaRPr b="0" i="0" sz="14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28"/>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8"/>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 name="Google Shape;50;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51" name="Google Shape;51;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2" name="Google Shape;52;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2|</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53" name="Google Shape;53;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1" i="0" lang="en-US" sz="1400" u="none" cap="none" strike="noStrike">
                <a:solidFill>
                  <a:srgbClr val="FFFFFF"/>
                </a:solidFill>
                <a:latin typeface="Calibri"/>
                <a:ea typeface="Calibri"/>
                <a:cs typeface="Calibri"/>
                <a:sym typeface="Calibri"/>
              </a:rPr>
              <a:t> </a:t>
            </a:r>
            <a:r>
              <a:rPr b="0" i="0" lang="en-US" sz="1400" u="none" cap="none" strike="noStrike">
                <a:solidFill>
                  <a:srgbClr val="FFFFFF"/>
                </a:solidFill>
                <a:latin typeface="Calibri"/>
                <a:ea typeface="Calibri"/>
                <a:cs typeface="Calibri"/>
                <a:sym typeface="Calibri"/>
              </a:rPr>
              <a:t>Legislación Laboral</a:t>
            </a:r>
            <a:endParaRPr b="0" i="0" sz="14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4" name="Shape 54"/>
        <p:cNvGrpSpPr/>
        <p:nvPr/>
      </p:nvGrpSpPr>
      <p:grpSpPr>
        <a:xfrm>
          <a:off x="0" y="0"/>
          <a:ext cx="0" cy="0"/>
          <a:chOff x="0" y="0"/>
          <a:chExt cx="0" cy="0"/>
        </a:xfrm>
      </p:grpSpPr>
      <p:sp>
        <p:nvSpPr>
          <p:cNvPr id="55" name="Google Shape;55;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7" name="Google Shape;57;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 name="Google Shape;58;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60" name="Google Shape;60;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mc:Choice Requires="p14">
      <p:transition spd="slow" p14:dur="1250">
        <p14:reveal dir="l"/>
      </p:transition>
    </mc:Choice>
    <mc:Fallback>
      <p:transition spd="med">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24.png"/><Relationship Id="rId5"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29.png"/><Relationship Id="rId5"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7.png"/><Relationship Id="rId7"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hyperlink" Target="http://drive.google.com/file/d/10CMetFiSTurOVwSb-xH-6at6-obFjGro/view" TargetMode="External"/><Relationship Id="rId5"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6" name="Google Shape;66;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7" name="Google Shape;67;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RECURSOS HUMANOS</a:t>
            </a:r>
            <a:r>
              <a:rPr b="0" i="0" lang="en-US" sz="1200" u="none" cap="none" strike="noStrike">
                <a:solidFill>
                  <a:srgbClr val="ED6B00"/>
                </a:solidFill>
                <a:latin typeface="Calibri"/>
                <a:ea typeface="Calibri"/>
                <a:cs typeface="Calibri"/>
                <a:sym typeface="Calibri"/>
              </a:rPr>
              <a:t>| NIVEL 4° MEDIO</a:t>
            </a:r>
            <a:endParaRPr b="0" i="0" sz="1200" u="none" cap="none" strike="noStrike">
              <a:solidFill>
                <a:srgbClr val="ED6B00"/>
              </a:solidFill>
              <a:latin typeface="Calibri"/>
              <a:ea typeface="Calibri"/>
              <a:cs typeface="Calibri"/>
              <a:sym typeface="Calibri"/>
            </a:endParaRPr>
          </a:p>
        </p:txBody>
      </p:sp>
      <p:sp>
        <p:nvSpPr>
          <p:cNvPr id="68" name="Google Shape;68;p1"/>
          <p:cNvSpPr txBox="1"/>
          <p:nvPr/>
        </p:nvSpPr>
        <p:spPr>
          <a:xfrm>
            <a:off x="365424" y="2391871"/>
            <a:ext cx="4749501"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800" u="none" cap="none" strike="noStrike">
                <a:solidFill>
                  <a:srgbClr val="ED6B00"/>
                </a:solidFill>
                <a:latin typeface="Calibri"/>
                <a:ea typeface="Calibri"/>
                <a:cs typeface="Calibri"/>
                <a:sym typeface="Calibri"/>
              </a:rPr>
              <a:t>LEGISLACIÓN </a:t>
            </a:r>
            <a:endParaRPr b="1" i="0" sz="38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rPr b="1" i="0" lang="en-US" sz="3800" u="none" cap="none" strike="noStrike">
                <a:solidFill>
                  <a:srgbClr val="ED6B00"/>
                </a:solidFill>
                <a:latin typeface="Calibri"/>
                <a:ea typeface="Calibri"/>
                <a:cs typeface="Calibri"/>
                <a:sym typeface="Calibri"/>
              </a:rPr>
              <a:t>LABORAL</a:t>
            </a:r>
            <a:endParaRPr b="1" i="0" sz="38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3600" u="none" cap="none" strike="noStrike">
              <a:solidFill>
                <a:srgbClr val="ED6B00"/>
              </a:solidFill>
              <a:latin typeface="Calibri"/>
              <a:ea typeface="Calibri"/>
              <a:cs typeface="Calibri"/>
              <a:sym typeface="Calibri"/>
            </a:endParaRPr>
          </a:p>
        </p:txBody>
      </p:sp>
      <p:pic>
        <p:nvPicPr>
          <p:cNvPr id="69" name="Google Shape;69;p1"/>
          <p:cNvPicPr preferRelativeResize="0"/>
          <p:nvPr/>
        </p:nvPicPr>
        <p:blipFill rotWithShape="1">
          <a:blip r:embed="rId3">
            <a:alphaModFix/>
          </a:blip>
          <a:srcRect b="0" l="0" r="0" t="0"/>
          <a:stretch/>
        </p:blipFill>
        <p:spPr>
          <a:xfrm>
            <a:off x="3142059" y="2082508"/>
            <a:ext cx="6202095" cy="4119302"/>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4"/>
          <p:cNvSpPr/>
          <p:nvPr/>
        </p:nvSpPr>
        <p:spPr>
          <a:xfrm>
            <a:off x="6358121" y="4902200"/>
            <a:ext cx="194721" cy="53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3" name="Google Shape;213;p44"/>
          <p:cNvSpPr/>
          <p:nvPr/>
        </p:nvSpPr>
        <p:spPr>
          <a:xfrm rot="-5400000">
            <a:off x="7112330" y="4275694"/>
            <a:ext cx="481857" cy="15993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4" name="Google Shape;214;p44"/>
          <p:cNvSpPr/>
          <p:nvPr/>
        </p:nvSpPr>
        <p:spPr>
          <a:xfrm>
            <a:off x="436563" y="1111806"/>
            <a:ext cx="6966560" cy="452432"/>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2600" u="none" cap="none" strike="noStrike">
                <a:solidFill>
                  <a:srgbClr val="ED6B00"/>
                </a:solidFill>
                <a:latin typeface="Calibri"/>
                <a:ea typeface="Calibri"/>
                <a:cs typeface="Calibri"/>
                <a:sym typeface="Calibri"/>
              </a:rPr>
              <a:t>MODIFICACIONES AL CONTRATO DE TRABAJO</a:t>
            </a:r>
            <a:endParaRPr b="1" i="0" sz="2600" u="none" cap="none" strike="noStrike">
              <a:solidFill>
                <a:srgbClr val="ED6B00"/>
              </a:solidFill>
              <a:latin typeface="Calibri"/>
              <a:ea typeface="Calibri"/>
              <a:cs typeface="Calibri"/>
              <a:sym typeface="Calibri"/>
            </a:endParaRPr>
          </a:p>
        </p:txBody>
      </p:sp>
      <p:graphicFrame>
        <p:nvGraphicFramePr>
          <p:cNvPr id="215" name="Google Shape;215;p44"/>
          <p:cNvGraphicFramePr/>
          <p:nvPr/>
        </p:nvGraphicFramePr>
        <p:xfrm>
          <a:off x="529919" y="1619779"/>
          <a:ext cx="3000000" cy="3000000"/>
        </p:xfrm>
        <a:graphic>
          <a:graphicData uri="http://schemas.openxmlformats.org/drawingml/2006/table">
            <a:tbl>
              <a:tblPr bandRow="1" firstRow="1">
                <a:noFill/>
                <a:tableStyleId>{F3F3BE50-5739-4B32-8BFE-14987B5B4B3C}</a:tableStyleId>
              </a:tblPr>
              <a:tblGrid>
                <a:gridCol w="2886800"/>
                <a:gridCol w="2886800"/>
                <a:gridCol w="2886800"/>
              </a:tblGrid>
              <a:tr h="370850">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latin typeface="Calibri"/>
                          <a:ea typeface="Calibri"/>
                          <a:cs typeface="Calibri"/>
                          <a:sym typeface="Calibri"/>
                        </a:rPr>
                        <a:t>Por cambio en la legislación vigente</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latin typeface="Calibri"/>
                          <a:ea typeface="Calibri"/>
                          <a:cs typeface="Calibri"/>
                          <a:sym typeface="Calibri"/>
                        </a:rPr>
                        <a:t>Modificaciones de mutuo acuerdo</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latin typeface="Calibri"/>
                          <a:ea typeface="Calibri"/>
                          <a:cs typeface="Calibri"/>
                          <a:sym typeface="Calibri"/>
                        </a:rPr>
                        <a:t>Modificación unilateral por el empleador</a:t>
                      </a:r>
                      <a:endParaRPr sz="1600" u="none" cap="none" strike="noStrike">
                        <a:latin typeface="Calibri"/>
                        <a:ea typeface="Calibri"/>
                        <a:cs typeface="Calibri"/>
                        <a:sym typeface="Calibri"/>
                      </a:endParaRPr>
                    </a:p>
                  </a:txBody>
                  <a:tcPr marT="45725" marB="45725" marR="91450" marL="91450" anchor="ctr"/>
                </a:tc>
              </a:tr>
              <a:tr h="370850">
                <a:tc>
                  <a:txBody>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La modificación al contrato de trabajo se produce automáticamente al generarse un cambio en la legislación vigente, la cual se entiende incorporada al contrato de pleno derecho, piénsese por ejemplo en la variación de la jornada laboral.</a:t>
                      </a:r>
                      <a:endParaRPr b="0" i="0" sz="1600" u="none" cap="none" strike="noStrike">
                        <a:solidFill>
                          <a:schemeClr val="dk1"/>
                        </a:solidFill>
                        <a:latin typeface="Calibri"/>
                        <a:ea typeface="Calibri"/>
                        <a:cs typeface="Calibri"/>
                        <a:sym typeface="Calibri"/>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lang="en-US" sz="1600" u="none" cap="none" strike="noStrike">
                          <a:latin typeface="Calibri"/>
                          <a:ea typeface="Calibri"/>
                          <a:cs typeface="Calibri"/>
                          <a:sym typeface="Calibri"/>
                        </a:rPr>
                        <a:t>Cambio de Jornada máxima.</a:t>
                      </a:r>
                      <a:endParaRPr/>
                    </a:p>
                    <a:p>
                      <a:pPr indent="-184150" lvl="0" marL="285750" marR="0" rtl="0" algn="l">
                        <a:lnSpc>
                          <a:spcPct val="100000"/>
                        </a:lnSpc>
                        <a:spcBef>
                          <a:spcPts val="0"/>
                        </a:spcBef>
                        <a:spcAft>
                          <a:spcPts val="0"/>
                        </a:spcAft>
                        <a:buClr>
                          <a:srgbClr val="000000"/>
                        </a:buClr>
                        <a:buSzPts val="1600"/>
                        <a:buFont typeface="Arial"/>
                        <a:buNone/>
                      </a:pPr>
                      <a:r>
                        <a:t/>
                      </a:r>
                      <a:endParaRPr sz="1600" u="none" cap="none" strike="noStrike">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lang="en-US" sz="1600" u="none" cap="none" strike="noStrike">
                          <a:latin typeface="Calibri"/>
                          <a:ea typeface="Calibri"/>
                          <a:cs typeface="Calibri"/>
                          <a:sym typeface="Calibri"/>
                        </a:rPr>
                        <a:t>Todo cambio que realice la legislación vigente. </a:t>
                      </a:r>
                      <a:endParaRPr/>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600"/>
                        <a:buFont typeface="Arial"/>
                        <a:buChar char="•"/>
                      </a:pPr>
                      <a:r>
                        <a:rPr lang="en-US" sz="1600" u="none" cap="none" strike="noStrike">
                          <a:latin typeface="Calibri"/>
                          <a:ea typeface="Calibri"/>
                          <a:cs typeface="Calibri"/>
                          <a:sym typeface="Calibri"/>
                        </a:rPr>
                        <a:t>El contrato individual de trabajo, tal como lo define el Artículo 7 del Código del Trabajo, es </a:t>
                      </a:r>
                      <a:r>
                        <a:rPr b="1" lang="en-US" sz="1600" u="none" cap="none" strike="noStrike">
                          <a:latin typeface="Calibri"/>
                          <a:ea typeface="Calibri"/>
                          <a:cs typeface="Calibri"/>
                          <a:sym typeface="Calibri"/>
                        </a:rPr>
                        <a:t>“una convención por la cual el empleador y el trabajador se obligan recíprocamente, éste a prestar servicios personales bajo dependencia y subordinación del primero, y aquél a pagar por estos servicios una remuneración determinada”. </a:t>
                      </a:r>
                      <a:endParaRPr/>
                    </a:p>
                    <a:p>
                      <a:pPr indent="-184150" lvl="0" marL="285750" marR="0" rtl="0" algn="l">
                        <a:lnSpc>
                          <a:spcPct val="100000"/>
                        </a:lnSpc>
                        <a:spcBef>
                          <a:spcPts val="0"/>
                        </a:spcBef>
                        <a:spcAft>
                          <a:spcPts val="0"/>
                        </a:spcAft>
                        <a:buClr>
                          <a:srgbClr val="000000"/>
                        </a:buClr>
                        <a:buSzPts val="1600"/>
                        <a:buFont typeface="Arial"/>
                        <a:buNone/>
                      </a:pPr>
                      <a:r>
                        <a:t/>
                      </a:r>
                      <a:endParaRPr b="1" sz="1600" u="none" cap="none" strike="noStrike">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lang="en-US" sz="1600" u="none" cap="none" strike="noStrike">
                          <a:latin typeface="Calibri"/>
                          <a:ea typeface="Calibri"/>
                          <a:cs typeface="Calibri"/>
                          <a:sym typeface="Calibri"/>
                        </a:rPr>
                        <a:t>Esta referido a toda modificación que acuerden entre el trabajador y empleador en lo pactado en el Contrato de Trabajo. </a:t>
                      </a:r>
                      <a:endParaRPr sz="1600" u="none" cap="none" strike="noStrike">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600"/>
                        <a:buFont typeface="Arial"/>
                        <a:buChar char="•"/>
                      </a:pPr>
                      <a:r>
                        <a:rPr lang="en-US" sz="1600" u="none" cap="none" strike="noStrike">
                          <a:latin typeface="Calibri"/>
                          <a:ea typeface="Calibri"/>
                          <a:cs typeface="Calibri"/>
                          <a:sym typeface="Calibri"/>
                        </a:rPr>
                        <a:t>Se trata de la aplicación del Ius Variandi, que se analizará más adelante, y que por de pronto cabe adelantar que según la Dirección del Trabajo, esta institución “(…) rompe la consensualidad del contrato de trabajo, al permitir al empleador, modificar bajo las modalidades previstas por el legislador, las condiciones acordadas por ambos contratantes”</a:t>
                      </a:r>
                      <a:endParaRPr sz="1600" u="none" cap="none" strike="noStrike">
                        <a:latin typeface="Calibri"/>
                        <a:ea typeface="Calibri"/>
                        <a:cs typeface="Calibri"/>
                        <a:sym typeface="Calibri"/>
                      </a:endParaRPr>
                    </a:p>
                  </a:txBody>
                  <a:tcPr marT="45725" marB="45725" marR="91450" marL="9145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5"/>
          <p:cNvSpPr/>
          <p:nvPr/>
        </p:nvSpPr>
        <p:spPr>
          <a:xfrm>
            <a:off x="6358121" y="4902200"/>
            <a:ext cx="194721" cy="53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1" name="Google Shape;221;p45"/>
          <p:cNvSpPr/>
          <p:nvPr/>
        </p:nvSpPr>
        <p:spPr>
          <a:xfrm rot="-5400000">
            <a:off x="7112330" y="4275694"/>
            <a:ext cx="481857" cy="15993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2" name="Google Shape;222;p45"/>
          <p:cNvSpPr/>
          <p:nvPr/>
        </p:nvSpPr>
        <p:spPr>
          <a:xfrm>
            <a:off x="436563" y="1111806"/>
            <a:ext cx="6966560" cy="81253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600" u="none" cap="none" strike="noStrike">
                <a:solidFill>
                  <a:srgbClr val="ED6B00"/>
                </a:solidFill>
                <a:latin typeface="Calibri"/>
                <a:ea typeface="Calibri"/>
                <a:cs typeface="Calibri"/>
                <a:sym typeface="Calibri"/>
              </a:rPr>
              <a:t>CLASIFICACIÓN DE LAS MODIFICACIONES AL CONTRATO DE TRABAJO</a:t>
            </a:r>
            <a:endParaRPr b="1" i="0" sz="2600" u="none" cap="none" strike="noStrike">
              <a:solidFill>
                <a:srgbClr val="ED6B00"/>
              </a:solidFill>
              <a:latin typeface="Calibri"/>
              <a:ea typeface="Calibri"/>
              <a:cs typeface="Calibri"/>
              <a:sym typeface="Calibri"/>
            </a:endParaRPr>
          </a:p>
        </p:txBody>
      </p:sp>
      <p:sp>
        <p:nvSpPr>
          <p:cNvPr id="223" name="Google Shape;223;p45"/>
          <p:cNvSpPr/>
          <p:nvPr/>
        </p:nvSpPr>
        <p:spPr>
          <a:xfrm>
            <a:off x="436563" y="2152139"/>
            <a:ext cx="5216985" cy="2682323"/>
          </a:xfrm>
          <a:prstGeom prst="roundRect">
            <a:avLst>
              <a:gd fmla="val 6317" name="adj"/>
            </a:avLst>
          </a:prstGeom>
          <a:solidFill>
            <a:srgbClr val="F3F3F3"/>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24" name="Google Shape;224;p45"/>
          <p:cNvSpPr txBox="1"/>
          <p:nvPr/>
        </p:nvSpPr>
        <p:spPr>
          <a:xfrm>
            <a:off x="985410" y="2569973"/>
            <a:ext cx="4119290" cy="1846653"/>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Para entrar en  esta materia recurriremos a diversos criterios de clasificación. Así</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distinguiremos según los elementos sobre los cuales recaen las modificaciones, así</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como también respecto de su duración y su propósito. </a:t>
            </a:r>
            <a:endParaRPr b="0" i="0" sz="1800" u="none" cap="none" strike="noStrike">
              <a:solidFill>
                <a:srgbClr val="000000"/>
              </a:solidFill>
              <a:latin typeface="Calibri"/>
              <a:ea typeface="Calibri"/>
              <a:cs typeface="Calibri"/>
              <a:sym typeface="Calibri"/>
            </a:endParaRPr>
          </a:p>
        </p:txBody>
      </p:sp>
      <p:pic>
        <p:nvPicPr>
          <p:cNvPr id="225" name="Google Shape;225;p45"/>
          <p:cNvPicPr preferRelativeResize="0"/>
          <p:nvPr/>
        </p:nvPicPr>
        <p:blipFill rotWithShape="1">
          <a:blip r:embed="rId3">
            <a:alphaModFix/>
          </a:blip>
          <a:srcRect b="0" l="0" r="0" t="0"/>
          <a:stretch/>
        </p:blipFill>
        <p:spPr>
          <a:xfrm>
            <a:off x="5367415" y="4060723"/>
            <a:ext cx="3914674" cy="3055997"/>
          </a:xfrm>
          <a:prstGeom prst="rect">
            <a:avLst/>
          </a:prstGeom>
          <a:noFill/>
          <a:ln>
            <a:noFill/>
          </a:ln>
        </p:spPr>
      </p:pic>
      <p:sp>
        <p:nvSpPr>
          <p:cNvPr id="226" name="Google Shape;226;p45"/>
          <p:cNvSpPr/>
          <p:nvPr/>
        </p:nvSpPr>
        <p:spPr>
          <a:xfrm flipH="1" rot="7028957">
            <a:off x="5657735" y="3770905"/>
            <a:ext cx="441984" cy="1078084"/>
          </a:xfrm>
          <a:prstGeom prst="triangle">
            <a:avLst>
              <a:gd fmla="val 50000" name="adj"/>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6"/>
          <p:cNvSpPr/>
          <p:nvPr/>
        </p:nvSpPr>
        <p:spPr>
          <a:xfrm>
            <a:off x="6358121" y="4902200"/>
            <a:ext cx="194721" cy="53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2" name="Google Shape;232;p46"/>
          <p:cNvSpPr/>
          <p:nvPr/>
        </p:nvSpPr>
        <p:spPr>
          <a:xfrm rot="-5400000">
            <a:off x="7112330" y="4275694"/>
            <a:ext cx="481857" cy="15993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3" name="Google Shape;233;p46"/>
          <p:cNvSpPr/>
          <p:nvPr/>
        </p:nvSpPr>
        <p:spPr>
          <a:xfrm>
            <a:off x="436562" y="1111806"/>
            <a:ext cx="9050337" cy="4247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400" u="none" cap="none" strike="noStrike">
                <a:solidFill>
                  <a:srgbClr val="ED6B00"/>
                </a:solidFill>
                <a:latin typeface="Calibri"/>
                <a:ea typeface="Calibri"/>
                <a:cs typeface="Calibri"/>
                <a:sym typeface="Calibri"/>
              </a:rPr>
              <a:t>CLASIFICACIÓN DE LAS MODIFICACIONES AL CONTRATO DE TRABAJO</a:t>
            </a:r>
            <a:endParaRPr b="1" i="0" sz="2400" u="none" cap="none" strike="noStrike">
              <a:solidFill>
                <a:srgbClr val="ED6B00"/>
              </a:solidFill>
              <a:latin typeface="Calibri"/>
              <a:ea typeface="Calibri"/>
              <a:cs typeface="Calibri"/>
              <a:sym typeface="Calibri"/>
            </a:endParaRPr>
          </a:p>
        </p:txBody>
      </p:sp>
      <p:graphicFrame>
        <p:nvGraphicFramePr>
          <p:cNvPr id="234" name="Google Shape;234;p46"/>
          <p:cNvGraphicFramePr/>
          <p:nvPr/>
        </p:nvGraphicFramePr>
        <p:xfrm>
          <a:off x="123091" y="1560782"/>
          <a:ext cx="3000000" cy="3000000"/>
        </p:xfrm>
        <a:graphic>
          <a:graphicData uri="http://schemas.openxmlformats.org/drawingml/2006/table">
            <a:tbl>
              <a:tblPr bandRow="1" firstRow="1">
                <a:noFill/>
                <a:tableStyleId>{F3F3BE50-5739-4B32-8BFE-14987B5B4B3C}</a:tableStyleId>
              </a:tblPr>
              <a:tblGrid>
                <a:gridCol w="2369525"/>
                <a:gridCol w="2369525"/>
                <a:gridCol w="2369525"/>
                <a:gridCol w="2369525"/>
              </a:tblGrid>
              <a:tr h="402025">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Según los elementos sobre los cuales recae la modificación</a:t>
                      </a:r>
                      <a:endParaRPr sz="12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Según temporalidad, duración o extensión en el tiempo</a:t>
                      </a:r>
                      <a:endParaRPr sz="12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Según su propósito</a:t>
                      </a:r>
                      <a:endParaRPr sz="12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Naturaleza jurídica del lus variandi</a:t>
                      </a:r>
                      <a:endParaRPr/>
                    </a:p>
                  </a:txBody>
                  <a:tcPr marT="45725" marB="45725" marR="91450" marL="91450" anchor="ctr"/>
                </a:tc>
              </a:tr>
              <a:tr h="4774925">
                <a:tc>
                  <a:txBody>
                    <a:bodyPr/>
                    <a:lstStyle/>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latin typeface="Calibri"/>
                          <a:ea typeface="Calibri"/>
                          <a:cs typeface="Calibri"/>
                          <a:sym typeface="Calibri"/>
                        </a:rPr>
                        <a:t>Si los elementos a variar son determinantes o sustanciales nos encontraríamos en la primera hipótesis. Como elementos esenciales debemos entender la remuneración, la duración de la jornada de trabajo, lugar de trabajo, modificaciones en funciones del  cargo y en lo general, modificaciones estructurales del contrato.</a:t>
                      </a:r>
                      <a:endParaRPr sz="1200" u="none" cap="none" strike="noStrike">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latin typeface="Calibri"/>
                          <a:ea typeface="Calibri"/>
                          <a:cs typeface="Calibri"/>
                          <a:sym typeface="Calibri"/>
                        </a:rPr>
                        <a:t>Son las modificaciones al contrato de trabajo respecto a los tiempo que rige el contrato o cambios de funciones, lugar de trabajo, etc.,  que pueden ser provisorias o derechamente definitivas. </a:t>
                      </a:r>
                      <a:endParaRPr sz="1200" u="none" cap="none" strike="noStrike">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latin typeface="Calibri"/>
                          <a:ea typeface="Calibri"/>
                          <a:cs typeface="Calibri"/>
                          <a:sym typeface="Calibri"/>
                        </a:rPr>
                        <a:t>Esta modificación se refiere lo que requiere el empleador y persigue el interés objetivo de la empresa o si lo que se busca es la imposición de una regla disciplinaria. </a:t>
                      </a:r>
                      <a:endParaRPr sz="1200" u="none" cap="none" strike="noStrike">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latin typeface="Calibri"/>
                          <a:ea typeface="Calibri"/>
                          <a:cs typeface="Calibri"/>
                          <a:sym typeface="Calibri"/>
                        </a:rPr>
                        <a:t>En el primer caso, el empleador busca la manera de servir los intereses de la empresa, adecuando o modificando la prestación del trabajo por razones de organización de la labor o persiguiendo un mayor rendimiento económico. En el segundo caso, el empleador modificaría las condiciones de trabajo como medio de sanción.</a:t>
                      </a:r>
                      <a:endParaRPr/>
                    </a:p>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latin typeface="Calibri"/>
                          <a:ea typeface="Calibri"/>
                          <a:cs typeface="Calibri"/>
                          <a:sym typeface="Calibri"/>
                        </a:rPr>
                        <a:t>Lo anterior no debe puede ser si se da un menoscabo al trabajador, ya sea en su integridad física, como en lo económico y debe estar basado en el ejercicio regular del Ius Variandi.</a:t>
                      </a:r>
                      <a:endParaRPr sz="1200" u="none" cap="none" strike="noStrike">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latin typeface="Calibri"/>
                          <a:ea typeface="Calibri"/>
                          <a:cs typeface="Calibri"/>
                          <a:sym typeface="Calibri"/>
                        </a:rPr>
                        <a:t>El empleador podrá alterar la naturaleza de los servicios o el sitio o recinto en que ellos deban prestarse, a condición de que se trate de labores similares, que el nuevo sitio o recinto quede dentro del mismo lugar o ciudad, sin que ello importe menoscabo para el trabajador. (dictamen N°2703/42, de 19.05.2016)</a:t>
                      </a:r>
                      <a:endParaRPr sz="1200" u="none" cap="none" strike="noStrike">
                        <a:latin typeface="Calibri"/>
                        <a:ea typeface="Calibri"/>
                        <a:cs typeface="Calibri"/>
                        <a:sym typeface="Calibri"/>
                      </a:endParaRPr>
                    </a:p>
                  </a:txBody>
                  <a:tcPr marT="45725" marB="45725" marR="91450" marL="9145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7"/>
          <p:cNvSpPr/>
          <p:nvPr/>
        </p:nvSpPr>
        <p:spPr>
          <a:xfrm>
            <a:off x="6358121" y="4902200"/>
            <a:ext cx="194721" cy="53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0" name="Google Shape;240;p47"/>
          <p:cNvSpPr/>
          <p:nvPr/>
        </p:nvSpPr>
        <p:spPr>
          <a:xfrm rot="-5400000">
            <a:off x="7112330" y="4275694"/>
            <a:ext cx="481857" cy="15993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1" name="Google Shape;241;p47"/>
          <p:cNvSpPr/>
          <p:nvPr/>
        </p:nvSpPr>
        <p:spPr>
          <a:xfrm>
            <a:off x="436563" y="1111806"/>
            <a:ext cx="6966560" cy="81253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600" u="none" cap="none" strike="noStrike">
                <a:solidFill>
                  <a:srgbClr val="ED6B00"/>
                </a:solidFill>
                <a:latin typeface="Calibri"/>
                <a:ea typeface="Calibri"/>
                <a:cs typeface="Calibri"/>
                <a:sym typeface="Calibri"/>
              </a:rPr>
              <a:t>CLÁUSULAS TÁCITAS</a:t>
            </a:r>
            <a:endParaRPr b="1" i="0" sz="26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2600" u="none" cap="none" strike="noStrike">
              <a:solidFill>
                <a:srgbClr val="ED6B00"/>
              </a:solidFill>
              <a:latin typeface="Calibri"/>
              <a:ea typeface="Calibri"/>
              <a:cs typeface="Calibri"/>
              <a:sym typeface="Calibri"/>
            </a:endParaRPr>
          </a:p>
        </p:txBody>
      </p:sp>
      <p:sp>
        <p:nvSpPr>
          <p:cNvPr id="242" name="Google Shape;242;p47"/>
          <p:cNvSpPr/>
          <p:nvPr/>
        </p:nvSpPr>
        <p:spPr>
          <a:xfrm>
            <a:off x="466559" y="2625213"/>
            <a:ext cx="6465183" cy="3293806"/>
          </a:xfrm>
          <a:prstGeom prst="roundRect">
            <a:avLst>
              <a:gd fmla="val 5926" name="adj"/>
            </a:avLst>
          </a:prstGeom>
          <a:solidFill>
            <a:srgbClr val="F3F3F3"/>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43" name="Google Shape;243;p47"/>
          <p:cNvSpPr txBox="1"/>
          <p:nvPr/>
        </p:nvSpPr>
        <p:spPr>
          <a:xfrm>
            <a:off x="649354" y="2844419"/>
            <a:ext cx="5785259" cy="2646872"/>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Cuando en un contrato las partes reiteradamente en el tiempo, han establecido y dado cumplimiento a obligaciones no consignadas de manera expresa, es decir, cuando se configuran situaciones no contempladas originalmente, estamos frente a una cláusula tácita.</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La cláusula tácita es igual que cualquier otra cláusula del contrato individual de trabajo, por ende, puede recaer sobre todas las materias que son objeto de regulación de dicho contrato (beneficios, remuneraciones, jornada, condiciones de trabajo, etc.</a:t>
            </a:r>
            <a:endParaRPr b="0" i="0" sz="1600" u="none" cap="none" strike="noStrike">
              <a:solidFill>
                <a:srgbClr val="000000"/>
              </a:solidFill>
              <a:latin typeface="Calibri"/>
              <a:ea typeface="Calibri"/>
              <a:cs typeface="Calibri"/>
              <a:sym typeface="Calibri"/>
            </a:endParaRPr>
          </a:p>
        </p:txBody>
      </p:sp>
      <p:pic>
        <p:nvPicPr>
          <p:cNvPr descr="Google Shape;315;p19" id="244" name="Google Shape;244;p47"/>
          <p:cNvPicPr preferRelativeResize="0"/>
          <p:nvPr/>
        </p:nvPicPr>
        <p:blipFill rotWithShape="1">
          <a:blip r:embed="rId3">
            <a:alphaModFix/>
          </a:blip>
          <a:srcRect b="0" l="0" r="0" t="0"/>
          <a:stretch/>
        </p:blipFill>
        <p:spPr>
          <a:xfrm>
            <a:off x="6435332" y="2452958"/>
            <a:ext cx="3284931" cy="7322135"/>
          </a:xfrm>
          <a:prstGeom prst="rect">
            <a:avLst/>
          </a:prstGeom>
          <a:noFill/>
          <a:ln>
            <a:noFill/>
          </a:ln>
        </p:spPr>
      </p:pic>
      <p:sp>
        <p:nvSpPr>
          <p:cNvPr id="245" name="Google Shape;245;p47"/>
          <p:cNvSpPr/>
          <p:nvPr/>
        </p:nvSpPr>
        <p:spPr>
          <a:xfrm flipH="1" rot="5400000">
            <a:off x="6946699" y="2666976"/>
            <a:ext cx="441984" cy="1078084"/>
          </a:xfrm>
          <a:prstGeom prst="triangle">
            <a:avLst>
              <a:gd fmla="val 50000" name="adj"/>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8"/>
          <p:cNvSpPr/>
          <p:nvPr/>
        </p:nvSpPr>
        <p:spPr>
          <a:xfrm>
            <a:off x="6358121" y="4902200"/>
            <a:ext cx="194721" cy="53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1" name="Google Shape;251;p48"/>
          <p:cNvSpPr/>
          <p:nvPr/>
        </p:nvSpPr>
        <p:spPr>
          <a:xfrm rot="-5400000">
            <a:off x="7112330" y="4275694"/>
            <a:ext cx="481857" cy="15993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2" name="Google Shape;252;p48"/>
          <p:cNvSpPr/>
          <p:nvPr/>
        </p:nvSpPr>
        <p:spPr>
          <a:xfrm>
            <a:off x="436563" y="1111806"/>
            <a:ext cx="6966560" cy="4524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600" u="none" cap="none" strike="noStrike">
                <a:solidFill>
                  <a:srgbClr val="ED6B00"/>
                </a:solidFill>
                <a:latin typeface="Calibri"/>
                <a:ea typeface="Calibri"/>
                <a:cs typeface="Calibri"/>
                <a:sym typeface="Calibri"/>
              </a:rPr>
              <a:t>CLÁUSULAS TÁCITAS</a:t>
            </a:r>
            <a:endParaRPr b="1" i="0" sz="2600" u="none" cap="none" strike="noStrike">
              <a:solidFill>
                <a:srgbClr val="ED6B00"/>
              </a:solidFill>
              <a:latin typeface="Calibri"/>
              <a:ea typeface="Calibri"/>
              <a:cs typeface="Calibri"/>
              <a:sym typeface="Calibri"/>
            </a:endParaRPr>
          </a:p>
        </p:txBody>
      </p:sp>
      <p:sp>
        <p:nvSpPr>
          <p:cNvPr id="253" name="Google Shape;253;p48"/>
          <p:cNvSpPr/>
          <p:nvPr/>
        </p:nvSpPr>
        <p:spPr>
          <a:xfrm>
            <a:off x="436563" y="1732678"/>
            <a:ext cx="6593502" cy="4569800"/>
          </a:xfrm>
          <a:prstGeom prst="roundRect">
            <a:avLst>
              <a:gd fmla="val 5926" name="adj"/>
            </a:avLst>
          </a:prstGeom>
          <a:solidFill>
            <a:srgbClr val="F3F3F3"/>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54" name="Google Shape;254;p48"/>
          <p:cNvSpPr txBox="1"/>
          <p:nvPr/>
        </p:nvSpPr>
        <p:spPr>
          <a:xfrm>
            <a:off x="845590" y="1917250"/>
            <a:ext cx="5830514" cy="41242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En general se tiende a pensar que las cláusulas o “condiciones” del contrato son sólo aquellas que se han escriturado en el documento que firman empleador y trabajador, de modo que si en la práctica el contrato de trabajo se ha modificado o practicado de otra forma distinta no tendrá ningún valor, puesto que solo vale “lo escrito”.</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Pero aquello en realidad no es tan así, y por una razón muy sencilla, y esta razón es que en derecho laboral la ley le da una gran importancia a la forma en que las mismas partes del contrato (trabajadora o trabajadora y empresa), lo han llevado a la práctica.</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Así, se puede entender que estas cláusulas del contrato de trabajo son aquellas que las partes han acordado de manera tácita, esto es, por medio de acuerdos no explícitos sobre diversos aspectos de la relación de trabajo, que se manifiestan principalmente a través de la conducta reiterada de las partes.</a:t>
            </a:r>
            <a:endParaRPr b="0" i="0" sz="1600" u="none" cap="none" strike="noStrike">
              <a:solidFill>
                <a:srgbClr val="000000"/>
              </a:solidFill>
              <a:latin typeface="Calibri"/>
              <a:ea typeface="Calibri"/>
              <a:cs typeface="Calibri"/>
              <a:sym typeface="Calibri"/>
            </a:endParaRPr>
          </a:p>
        </p:txBody>
      </p:sp>
      <p:pic>
        <p:nvPicPr>
          <p:cNvPr id="255" name="Google Shape;255;p48"/>
          <p:cNvPicPr preferRelativeResize="0"/>
          <p:nvPr/>
        </p:nvPicPr>
        <p:blipFill rotWithShape="1">
          <a:blip r:embed="rId3">
            <a:alphaModFix/>
          </a:blip>
          <a:srcRect b="0" l="0" r="0" t="0"/>
          <a:stretch/>
        </p:blipFill>
        <p:spPr>
          <a:xfrm>
            <a:off x="5367415" y="4060723"/>
            <a:ext cx="3914674" cy="3055997"/>
          </a:xfrm>
          <a:prstGeom prst="rect">
            <a:avLst/>
          </a:prstGeom>
          <a:noFill/>
          <a:ln>
            <a:noFill/>
          </a:ln>
        </p:spPr>
      </p:pic>
      <p:sp>
        <p:nvSpPr>
          <p:cNvPr id="256" name="Google Shape;256;p48"/>
          <p:cNvSpPr/>
          <p:nvPr/>
        </p:nvSpPr>
        <p:spPr>
          <a:xfrm flipH="1" rot="8237830">
            <a:off x="6879127" y="2932528"/>
            <a:ext cx="441984" cy="1078084"/>
          </a:xfrm>
          <a:prstGeom prst="triangle">
            <a:avLst>
              <a:gd fmla="val 50000" name="adj"/>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9"/>
          <p:cNvSpPr/>
          <p:nvPr/>
        </p:nvSpPr>
        <p:spPr>
          <a:xfrm>
            <a:off x="5060477" y="4549598"/>
            <a:ext cx="194721" cy="53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2" name="Google Shape;262;p49"/>
          <p:cNvSpPr/>
          <p:nvPr/>
        </p:nvSpPr>
        <p:spPr>
          <a:xfrm rot="-5400000">
            <a:off x="5814686" y="3923092"/>
            <a:ext cx="481857" cy="15993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3" name="Google Shape;263;p49"/>
          <p:cNvSpPr/>
          <p:nvPr/>
        </p:nvSpPr>
        <p:spPr>
          <a:xfrm>
            <a:off x="436563" y="1111806"/>
            <a:ext cx="6966560" cy="4524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600" u="none" cap="none" strike="noStrike">
                <a:solidFill>
                  <a:srgbClr val="ED6B00"/>
                </a:solidFill>
                <a:latin typeface="Calibri"/>
                <a:ea typeface="Calibri"/>
                <a:cs typeface="Calibri"/>
                <a:sym typeface="Calibri"/>
              </a:rPr>
              <a:t>RESUMEN</a:t>
            </a:r>
            <a:endParaRPr b="1" i="0" sz="2600" u="none" cap="none" strike="noStrike">
              <a:solidFill>
                <a:srgbClr val="ED6B00"/>
              </a:solidFill>
              <a:latin typeface="Calibri"/>
              <a:ea typeface="Calibri"/>
              <a:cs typeface="Calibri"/>
              <a:sym typeface="Calibri"/>
            </a:endParaRPr>
          </a:p>
        </p:txBody>
      </p:sp>
      <p:sp>
        <p:nvSpPr>
          <p:cNvPr id="264" name="Google Shape;264;p49"/>
          <p:cNvSpPr/>
          <p:nvPr/>
        </p:nvSpPr>
        <p:spPr>
          <a:xfrm>
            <a:off x="436563" y="1651819"/>
            <a:ext cx="6593502" cy="5139667"/>
          </a:xfrm>
          <a:prstGeom prst="roundRect">
            <a:avLst>
              <a:gd fmla="val 5926" name="adj"/>
            </a:avLst>
          </a:prstGeom>
          <a:solidFill>
            <a:srgbClr val="F3F3F3"/>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65" name="Google Shape;265;p49"/>
          <p:cNvSpPr txBox="1"/>
          <p:nvPr/>
        </p:nvSpPr>
        <p:spPr>
          <a:xfrm>
            <a:off x="845590" y="1746430"/>
            <a:ext cx="6009724" cy="4862864"/>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Para que sea posible la modificación del contrato de trabajo, en cualquiera de las cláusulas que la ley laboral permite convenir, se requiere necesariamente que el trabajador dé su consentimiento. En el evento de existir tal acuerdo entre trabajador y empleador las modificaciones del contrato deben consignarse por escrito y ser firmadas por las partes al dorso del contrato o en un documento anexo.</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De conformidad con lo previsto en el inciso 3° del artículo 5° del Código del Trabajo, el contrato de trabajo se puede modificar, de común acuerdo, en todas aquellas materias en que las partes hayan podido convenir libremente. De esta forma, para que sea posible la modificación del contrato de trabajo, en cualquiera de sus cláusulas que la ley laboral haya permitido convenir, se requiere necesariamente que el trabajador dé su consentimiento. En el evento de existir tal acuerdo las modificaciones del contrato deben consignarse por escrito y ser firmadas por las partes al dorso del contrato o en un documento anexo.</a:t>
            </a:r>
            <a:endParaRPr/>
          </a:p>
          <a:p>
            <a:pPr indent="0" lvl="0" marL="0" marR="0" rtl="0" algn="l">
              <a:lnSpc>
                <a:spcPct val="100000"/>
              </a:lnSpc>
              <a:spcBef>
                <a:spcPts val="0"/>
              </a:spcBef>
              <a:spcAft>
                <a:spcPts val="0"/>
              </a:spcAft>
              <a:buNone/>
            </a:pPr>
            <a:r>
              <a:rPr b="0" i="1" lang="en-US" sz="1600" u="none" cap="none" strike="noStrike">
                <a:solidFill>
                  <a:srgbClr val="000000"/>
                </a:solidFill>
                <a:latin typeface="Calibri"/>
                <a:ea typeface="Calibri"/>
                <a:cs typeface="Calibri"/>
                <a:sym typeface="Calibri"/>
              </a:rPr>
              <a:t>(VER: Código del Trabajo, artículos 11 y 5, inciso 3)</a:t>
            </a:r>
            <a:endParaRPr b="0" i="1" sz="1600" u="none" cap="none" strike="noStrike">
              <a:solidFill>
                <a:srgbClr val="000000"/>
              </a:solidFill>
              <a:latin typeface="Calibri"/>
              <a:ea typeface="Calibri"/>
              <a:cs typeface="Calibri"/>
              <a:sym typeface="Calibri"/>
            </a:endParaRPr>
          </a:p>
        </p:txBody>
      </p:sp>
      <p:sp>
        <p:nvSpPr>
          <p:cNvPr id="266" name="Google Shape;266;p49"/>
          <p:cNvSpPr txBox="1"/>
          <p:nvPr/>
        </p:nvSpPr>
        <p:spPr>
          <a:xfrm>
            <a:off x="-1749972" y="4177862"/>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 name="Google Shape;267;p49"/>
          <p:cNvSpPr txBox="1"/>
          <p:nvPr/>
        </p:nvSpPr>
        <p:spPr>
          <a:xfrm>
            <a:off x="11083159" y="2475186"/>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oogle Shape;315;p19" id="268" name="Google Shape;268;p49"/>
          <p:cNvPicPr preferRelativeResize="0"/>
          <p:nvPr/>
        </p:nvPicPr>
        <p:blipFill rotWithShape="1">
          <a:blip r:embed="rId3">
            <a:alphaModFix/>
          </a:blip>
          <a:srcRect b="0" l="0" r="0" t="0"/>
          <a:stretch/>
        </p:blipFill>
        <p:spPr>
          <a:xfrm>
            <a:off x="6435332" y="2452958"/>
            <a:ext cx="3284931" cy="7322135"/>
          </a:xfrm>
          <a:prstGeom prst="rect">
            <a:avLst/>
          </a:prstGeom>
          <a:noFill/>
          <a:ln>
            <a:noFill/>
          </a:ln>
        </p:spPr>
      </p:pic>
      <p:sp>
        <p:nvSpPr>
          <p:cNvPr id="269" name="Google Shape;269;p49"/>
          <p:cNvSpPr/>
          <p:nvPr/>
        </p:nvSpPr>
        <p:spPr>
          <a:xfrm flipH="1" rot="5782009">
            <a:off x="7182131" y="2575105"/>
            <a:ext cx="441984" cy="1078084"/>
          </a:xfrm>
          <a:prstGeom prst="triangle">
            <a:avLst>
              <a:gd fmla="val 50000" name="adj"/>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8"/>
          <p:cNvSpPr/>
          <p:nvPr/>
        </p:nvSpPr>
        <p:spPr>
          <a:xfrm>
            <a:off x="2058483" y="1880456"/>
            <a:ext cx="6999671" cy="4695005"/>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5" name="Google Shape;275;p18"/>
          <p:cNvSpPr txBox="1"/>
          <p:nvPr/>
        </p:nvSpPr>
        <p:spPr>
          <a:xfrm>
            <a:off x="3431867" y="2292298"/>
            <a:ext cx="5161934" cy="5381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2200" u="none" cap="none" strike="noStrike">
                <a:solidFill>
                  <a:srgbClr val="ED6B00"/>
                </a:solidFill>
                <a:latin typeface="Calibri"/>
                <a:ea typeface="Calibri"/>
                <a:cs typeface="Calibri"/>
                <a:sym typeface="Calibri"/>
              </a:rPr>
              <a:t>MODIFICACIÓN Y ANEXOS DE </a:t>
            </a:r>
            <a:r>
              <a:rPr b="0" i="0" lang="en-US" sz="2200" u="none" cap="none" strike="noStrike">
                <a:solidFill>
                  <a:srgbClr val="ED6B00"/>
                </a:solidFill>
                <a:latin typeface="Calibri"/>
                <a:ea typeface="Calibri"/>
                <a:cs typeface="Calibri"/>
                <a:sym typeface="Calibri"/>
              </a:rPr>
              <a:t>CONTRATOS DE TRABAJO</a:t>
            </a:r>
            <a:endParaRPr b="0" i="0" sz="22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276" name="Google Shape;276;p18"/>
          <p:cNvSpPr txBox="1"/>
          <p:nvPr/>
        </p:nvSpPr>
        <p:spPr>
          <a:xfrm>
            <a:off x="375975" y="14245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¿CUÁNTO APRENDIMOS?</a:t>
            </a:r>
            <a:endParaRPr b="1" i="0" sz="3100" u="none" cap="none" strike="noStrike">
              <a:solidFill>
                <a:srgbClr val="ED6B00"/>
              </a:solidFill>
              <a:latin typeface="Calibri"/>
              <a:ea typeface="Calibri"/>
              <a:cs typeface="Calibri"/>
              <a:sym typeface="Calibri"/>
            </a:endParaRPr>
          </a:p>
        </p:txBody>
      </p:sp>
      <p:sp>
        <p:nvSpPr>
          <p:cNvPr id="277" name="Google Shape;277;p18"/>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78" name="Google Shape;278;p18"/>
          <p:cNvSpPr txBox="1"/>
          <p:nvPr/>
        </p:nvSpPr>
        <p:spPr>
          <a:xfrm>
            <a:off x="3935503" y="1298318"/>
            <a:ext cx="99280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2</a:t>
            </a:r>
            <a:endParaRPr b="0" i="0" sz="6000" u="none" cap="none" strike="noStrike">
              <a:solidFill>
                <a:srgbClr val="FFB375"/>
              </a:solidFill>
              <a:latin typeface="Calibri"/>
              <a:ea typeface="Calibri"/>
              <a:cs typeface="Calibri"/>
              <a:sym typeface="Calibri"/>
            </a:endParaRPr>
          </a:p>
        </p:txBody>
      </p:sp>
      <p:pic>
        <p:nvPicPr>
          <p:cNvPr id="279" name="Google Shape;279;p18"/>
          <p:cNvPicPr preferRelativeResize="0"/>
          <p:nvPr/>
        </p:nvPicPr>
        <p:blipFill rotWithShape="1">
          <a:blip r:embed="rId3">
            <a:alphaModFix/>
          </a:blip>
          <a:srcRect b="0" l="0" r="0" t="0"/>
          <a:stretch/>
        </p:blipFill>
        <p:spPr>
          <a:xfrm>
            <a:off x="530942" y="2715213"/>
            <a:ext cx="2812026" cy="3182572"/>
          </a:xfrm>
          <a:prstGeom prst="rect">
            <a:avLst/>
          </a:prstGeom>
          <a:noFill/>
          <a:ln>
            <a:noFill/>
          </a:ln>
        </p:spPr>
      </p:pic>
      <p:pic>
        <p:nvPicPr>
          <p:cNvPr id="280" name="Google Shape;280;p18"/>
          <p:cNvPicPr preferRelativeResize="0"/>
          <p:nvPr/>
        </p:nvPicPr>
        <p:blipFill rotWithShape="1">
          <a:blip r:embed="rId4">
            <a:alphaModFix/>
          </a:blip>
          <a:srcRect b="0" l="0" r="0" t="0"/>
          <a:stretch/>
        </p:blipFill>
        <p:spPr>
          <a:xfrm>
            <a:off x="7228123" y="6169150"/>
            <a:ext cx="1705019" cy="1272246"/>
          </a:xfrm>
          <a:prstGeom prst="rect">
            <a:avLst/>
          </a:prstGeom>
          <a:noFill/>
          <a:ln>
            <a:noFill/>
          </a:ln>
        </p:spPr>
      </p:pic>
      <p:pic>
        <p:nvPicPr>
          <p:cNvPr id="281" name="Google Shape;281;p18"/>
          <p:cNvPicPr preferRelativeResize="0"/>
          <p:nvPr/>
        </p:nvPicPr>
        <p:blipFill rotWithShape="1">
          <a:blip r:embed="rId5">
            <a:alphaModFix/>
          </a:blip>
          <a:srcRect b="0" l="0" r="0" t="0"/>
          <a:stretch/>
        </p:blipFill>
        <p:spPr>
          <a:xfrm>
            <a:off x="5474444" y="6494560"/>
            <a:ext cx="1651873" cy="884514"/>
          </a:xfrm>
          <a:prstGeom prst="rect">
            <a:avLst/>
          </a:prstGeom>
          <a:noFill/>
          <a:ln>
            <a:noFill/>
          </a:ln>
        </p:spPr>
      </p:pic>
      <p:sp>
        <p:nvSpPr>
          <p:cNvPr id="282" name="Google Shape;282;p18"/>
          <p:cNvSpPr txBox="1"/>
          <p:nvPr/>
        </p:nvSpPr>
        <p:spPr>
          <a:xfrm>
            <a:off x="6718300" y="1771894"/>
            <a:ext cx="10515600" cy="4351338"/>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sp>
        <p:nvSpPr>
          <p:cNvPr id="283" name="Google Shape;283;p18"/>
          <p:cNvSpPr/>
          <p:nvPr/>
        </p:nvSpPr>
        <p:spPr>
          <a:xfrm>
            <a:off x="3413124" y="2876316"/>
            <a:ext cx="5361006"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Reúnete en grupos no mas de tres, y utilizando sus apuntes respondan la siguiente pregunta. </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¿Cuál de las siguientes afirmaciones corresponde a Modificaciones de contrato de trabajo?</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 Por cambio en la legislación vigente</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B) Por asignación de aguinaldo por parte del empleador</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 Por Modificaciones de mutuo acuerdo entre empleadores</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D) Por modificantes unilaterales (lus Variandi)  por el Trabajador. </a:t>
            </a:r>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ED6B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ED6B00"/>
                </a:solidFill>
                <a:latin typeface="Calibri"/>
                <a:ea typeface="Calibri"/>
                <a:cs typeface="Calibri"/>
                <a:sym typeface="Calibri"/>
              </a:rPr>
              <a:t>¡Muy Bien!</a:t>
            </a:r>
            <a:r>
              <a:rPr b="0" i="0" lang="en-US" sz="1600" u="none" cap="none" strike="noStrike">
                <a:solidFill>
                  <a:srgbClr val="ED6B00"/>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ahora te invito a poner en práctica lo revisado en la presentación. </a:t>
            </a:r>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500"/>
                                        <p:tgtEl>
                                          <p:spTgt spid="27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89" name="Google Shape;289;p19"/>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pic>
        <p:nvPicPr>
          <p:cNvPr id="290" name="Google Shape;290;p19"/>
          <p:cNvPicPr preferRelativeResize="0"/>
          <p:nvPr/>
        </p:nvPicPr>
        <p:blipFill rotWithShape="1">
          <a:blip r:embed="rId3">
            <a:alphaModFix/>
          </a:blip>
          <a:srcRect b="0" l="0" r="0" t="0"/>
          <a:stretch/>
        </p:blipFill>
        <p:spPr>
          <a:xfrm>
            <a:off x="5639333" y="1565094"/>
            <a:ext cx="3816532" cy="6006178"/>
          </a:xfrm>
          <a:prstGeom prst="rect">
            <a:avLst/>
          </a:prstGeom>
          <a:noFill/>
          <a:ln>
            <a:noFill/>
          </a:ln>
        </p:spPr>
      </p:pic>
      <p:grpSp>
        <p:nvGrpSpPr>
          <p:cNvPr id="291" name="Google Shape;291;p19"/>
          <p:cNvGrpSpPr/>
          <p:nvPr/>
        </p:nvGrpSpPr>
        <p:grpSpPr>
          <a:xfrm>
            <a:off x="-4655" y="4568183"/>
            <a:ext cx="9154909" cy="783005"/>
            <a:chOff x="-4655" y="4568183"/>
            <a:chExt cx="9154909" cy="783005"/>
          </a:xfrm>
        </p:grpSpPr>
        <p:sp>
          <p:nvSpPr>
            <p:cNvPr id="292" name="Google Shape;292;p19"/>
            <p:cNvSpPr txBox="1"/>
            <p:nvPr/>
          </p:nvSpPr>
          <p:spPr>
            <a:xfrm>
              <a:off x="1284454" y="4701528"/>
              <a:ext cx="7865800" cy="44110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Calibri"/>
                  <a:ea typeface="Calibri"/>
                  <a:cs typeface="Calibri"/>
                  <a:sym typeface="Calibri"/>
                </a:rPr>
                <a:t>Revisar la </a:t>
              </a:r>
              <a:r>
                <a:rPr b="1" i="0" lang="en-US" sz="1600" u="none" cap="none" strike="noStrike">
                  <a:solidFill>
                    <a:srgbClr val="FF6600"/>
                  </a:solidFill>
                  <a:latin typeface="Calibri"/>
                  <a:ea typeface="Calibri"/>
                  <a:cs typeface="Calibri"/>
                  <a:sym typeface="Calibri"/>
                </a:rPr>
                <a:t>Ley Nº 19.631</a:t>
              </a:r>
              <a:endParaRPr b="0" i="0" sz="1600" u="none" cap="none" strike="noStrike">
                <a:solidFill>
                  <a:srgbClr val="000000"/>
                </a:solidFill>
                <a:latin typeface="Calibri"/>
                <a:ea typeface="Calibri"/>
                <a:cs typeface="Calibri"/>
                <a:sym typeface="Calibri"/>
              </a:endParaRPr>
            </a:p>
          </p:txBody>
        </p:sp>
        <p:grpSp>
          <p:nvGrpSpPr>
            <p:cNvPr id="293" name="Google Shape;293;p19"/>
            <p:cNvGrpSpPr/>
            <p:nvPr/>
          </p:nvGrpSpPr>
          <p:grpSpPr>
            <a:xfrm>
              <a:off x="-4655" y="4568183"/>
              <a:ext cx="1135367" cy="783005"/>
              <a:chOff x="-4655" y="4568183"/>
              <a:chExt cx="1135367" cy="783005"/>
            </a:xfrm>
          </p:grpSpPr>
          <p:sp>
            <p:nvSpPr>
              <p:cNvPr id="294" name="Google Shape;294;p19"/>
              <p:cNvSpPr/>
              <p:nvPr/>
            </p:nvSpPr>
            <p:spPr>
              <a:xfrm rot="5400000">
                <a:off x="171526" y="439200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MonoLeyes RRHH.png" id="295" name="Google Shape;295;p19"/>
              <p:cNvPicPr preferRelativeResize="0"/>
              <p:nvPr/>
            </p:nvPicPr>
            <p:blipFill rotWithShape="1">
              <a:blip r:embed="rId4">
                <a:alphaModFix/>
              </a:blip>
              <a:srcRect b="56896" l="0" r="56603" t="0"/>
              <a:stretch/>
            </p:blipFill>
            <p:spPr>
              <a:xfrm>
                <a:off x="431776" y="4690532"/>
                <a:ext cx="558771" cy="562602"/>
              </a:xfrm>
              <a:prstGeom prst="rect">
                <a:avLst/>
              </a:prstGeom>
              <a:noFill/>
              <a:ln>
                <a:noFill/>
              </a:ln>
            </p:spPr>
          </p:pic>
        </p:grpSp>
      </p:grpSp>
      <p:grpSp>
        <p:nvGrpSpPr>
          <p:cNvPr id="296" name="Google Shape;296;p19"/>
          <p:cNvGrpSpPr/>
          <p:nvPr/>
        </p:nvGrpSpPr>
        <p:grpSpPr>
          <a:xfrm>
            <a:off x="-4655" y="2826713"/>
            <a:ext cx="8958264" cy="783005"/>
            <a:chOff x="-4655" y="2826713"/>
            <a:chExt cx="8958264" cy="783005"/>
          </a:xfrm>
        </p:grpSpPr>
        <p:sp>
          <p:nvSpPr>
            <p:cNvPr id="297" name="Google Shape;297;p19"/>
            <p:cNvSpPr txBox="1"/>
            <p:nvPr/>
          </p:nvSpPr>
          <p:spPr>
            <a:xfrm>
              <a:off x="1284454" y="3048958"/>
              <a:ext cx="7669155"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Revisar la </a:t>
              </a:r>
              <a:r>
                <a:rPr b="1" i="0" lang="en-US" sz="1600" u="none" cap="none" strike="noStrike">
                  <a:solidFill>
                    <a:srgbClr val="FF6600"/>
                  </a:solidFill>
                  <a:latin typeface="Calibri"/>
                  <a:ea typeface="Calibri"/>
                  <a:cs typeface="Calibri"/>
                  <a:sym typeface="Calibri"/>
                </a:rPr>
                <a:t>Dirección del Trabajo</a:t>
              </a:r>
              <a:r>
                <a:rPr b="0" i="0" lang="en-US" sz="1600" u="none" cap="none" strike="noStrike">
                  <a:solidFill>
                    <a:srgbClr val="000000"/>
                  </a:solidFill>
                  <a:latin typeface="Calibri"/>
                  <a:ea typeface="Calibri"/>
                  <a:cs typeface="Calibri"/>
                  <a:sym typeface="Calibri"/>
                </a:rPr>
                <a:t>.</a:t>
              </a:r>
              <a:endParaRPr b="0" i="0" sz="1600" u="none" cap="none" strike="noStrike">
                <a:solidFill>
                  <a:schemeClr val="dk1"/>
                </a:solidFill>
                <a:latin typeface="Calibri"/>
                <a:ea typeface="Calibri"/>
                <a:cs typeface="Calibri"/>
                <a:sym typeface="Calibri"/>
              </a:endParaRPr>
            </a:p>
          </p:txBody>
        </p:sp>
        <p:sp>
          <p:nvSpPr>
            <p:cNvPr id="298" name="Google Shape;298;p19"/>
            <p:cNvSpPr/>
            <p:nvPr/>
          </p:nvSpPr>
          <p:spPr>
            <a:xfrm rot="5400000">
              <a:off x="171526" y="265053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MonoLeyes RRHH.png" id="299" name="Google Shape;299;p19"/>
            <p:cNvPicPr preferRelativeResize="0"/>
            <p:nvPr/>
          </p:nvPicPr>
          <p:blipFill rotWithShape="1">
            <a:blip r:embed="rId4">
              <a:alphaModFix/>
            </a:blip>
            <a:srcRect b="45365" l="53240" r="0" t="7899"/>
            <a:stretch/>
          </p:blipFill>
          <p:spPr>
            <a:xfrm>
              <a:off x="389445" y="2938599"/>
              <a:ext cx="592644" cy="600467"/>
            </a:xfrm>
            <a:prstGeom prst="rect">
              <a:avLst/>
            </a:prstGeom>
            <a:noFill/>
            <a:ln>
              <a:noFill/>
            </a:ln>
          </p:spPr>
        </p:pic>
      </p:grpSp>
      <p:grpSp>
        <p:nvGrpSpPr>
          <p:cNvPr id="300" name="Google Shape;300;p19"/>
          <p:cNvGrpSpPr/>
          <p:nvPr/>
        </p:nvGrpSpPr>
        <p:grpSpPr>
          <a:xfrm>
            <a:off x="-4655" y="3697448"/>
            <a:ext cx="6661094" cy="783005"/>
            <a:chOff x="-4655" y="3697448"/>
            <a:chExt cx="6661094" cy="783005"/>
          </a:xfrm>
        </p:grpSpPr>
        <p:sp>
          <p:nvSpPr>
            <p:cNvPr id="301" name="Google Shape;301;p19"/>
            <p:cNvSpPr txBox="1"/>
            <p:nvPr/>
          </p:nvSpPr>
          <p:spPr>
            <a:xfrm>
              <a:off x="1284454" y="3791876"/>
              <a:ext cx="5371985" cy="44110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Calibri"/>
                  <a:ea typeface="Calibri"/>
                  <a:cs typeface="Calibri"/>
                  <a:sym typeface="Calibri"/>
                </a:rPr>
                <a:t>Revisar la </a:t>
              </a:r>
              <a:r>
                <a:rPr b="1" i="0" lang="en-US" sz="1600" u="none" cap="none" strike="noStrike">
                  <a:solidFill>
                    <a:srgbClr val="FF6600"/>
                  </a:solidFill>
                  <a:latin typeface="Calibri"/>
                  <a:ea typeface="Calibri"/>
                  <a:cs typeface="Calibri"/>
                  <a:sym typeface="Calibri"/>
                </a:rPr>
                <a:t>DL.3500</a:t>
              </a:r>
              <a:endParaRPr b="1" i="0" sz="1600" u="none" cap="none" strike="noStrike">
                <a:solidFill>
                  <a:srgbClr val="FF6600"/>
                </a:solidFill>
                <a:latin typeface="Calibri"/>
                <a:ea typeface="Calibri"/>
                <a:cs typeface="Calibri"/>
                <a:sym typeface="Calibri"/>
              </a:endParaRPr>
            </a:p>
          </p:txBody>
        </p:sp>
        <p:grpSp>
          <p:nvGrpSpPr>
            <p:cNvPr id="302" name="Google Shape;302;p19"/>
            <p:cNvGrpSpPr/>
            <p:nvPr/>
          </p:nvGrpSpPr>
          <p:grpSpPr>
            <a:xfrm>
              <a:off x="-4655" y="3697448"/>
              <a:ext cx="1135367" cy="783005"/>
              <a:chOff x="-4655" y="3697448"/>
              <a:chExt cx="1135367" cy="783005"/>
            </a:xfrm>
          </p:grpSpPr>
          <p:sp>
            <p:nvSpPr>
              <p:cNvPr id="303" name="Google Shape;303;p19"/>
              <p:cNvSpPr/>
              <p:nvPr/>
            </p:nvSpPr>
            <p:spPr>
              <a:xfrm rot="5400000">
                <a:off x="171526" y="3521267"/>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MonoLeyes RRHH.png" id="304" name="Google Shape;304;p19"/>
              <p:cNvPicPr preferRelativeResize="0"/>
              <p:nvPr/>
            </p:nvPicPr>
            <p:blipFill rotWithShape="1">
              <a:blip r:embed="rId4">
                <a:alphaModFix/>
              </a:blip>
              <a:srcRect b="0" l="0" r="53528" t="52206"/>
              <a:stretch/>
            </p:blipFill>
            <p:spPr>
              <a:xfrm>
                <a:off x="399455" y="3784599"/>
                <a:ext cx="582624" cy="607394"/>
              </a:xfrm>
              <a:prstGeom prst="rect">
                <a:avLst/>
              </a:prstGeom>
              <a:noFill/>
              <a:ln>
                <a:noFill/>
              </a:ln>
            </p:spPr>
          </p:pic>
        </p:grpSp>
      </p:grpSp>
      <p:grpSp>
        <p:nvGrpSpPr>
          <p:cNvPr id="305" name="Google Shape;305;p19"/>
          <p:cNvGrpSpPr/>
          <p:nvPr/>
        </p:nvGrpSpPr>
        <p:grpSpPr>
          <a:xfrm>
            <a:off x="-4655" y="1955978"/>
            <a:ext cx="9223735" cy="783005"/>
            <a:chOff x="-4655" y="1955978"/>
            <a:chExt cx="9223735" cy="783005"/>
          </a:xfrm>
        </p:grpSpPr>
        <p:sp>
          <p:nvSpPr>
            <p:cNvPr id="306" name="Google Shape;306;p19"/>
            <p:cNvSpPr txBox="1"/>
            <p:nvPr/>
          </p:nvSpPr>
          <p:spPr>
            <a:xfrm>
              <a:off x="1284454" y="2178223"/>
              <a:ext cx="793462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Revisar el </a:t>
              </a:r>
              <a:r>
                <a:rPr b="1" i="0" lang="en-US" sz="1600" u="none" cap="none" strike="noStrike">
                  <a:solidFill>
                    <a:srgbClr val="FF6600"/>
                  </a:solidFill>
                  <a:latin typeface="Calibri"/>
                  <a:ea typeface="Calibri"/>
                  <a:cs typeface="Calibri"/>
                  <a:sym typeface="Calibri"/>
                </a:rPr>
                <a:t>Código del Trabajo</a:t>
              </a:r>
              <a:r>
                <a:rPr b="0" i="0" lang="en-US" sz="1600" u="none" cap="none" strike="noStrike">
                  <a:solidFill>
                    <a:srgbClr val="000000"/>
                  </a:solidFill>
                  <a:latin typeface="Calibri"/>
                  <a:ea typeface="Calibri"/>
                  <a:cs typeface="Calibri"/>
                  <a:sym typeface="Calibri"/>
                </a:rPr>
                <a:t>.</a:t>
              </a:r>
              <a:endParaRPr/>
            </a:p>
          </p:txBody>
        </p:sp>
        <p:grpSp>
          <p:nvGrpSpPr>
            <p:cNvPr id="307" name="Google Shape;307;p19"/>
            <p:cNvGrpSpPr/>
            <p:nvPr/>
          </p:nvGrpSpPr>
          <p:grpSpPr>
            <a:xfrm>
              <a:off x="-4655" y="1955978"/>
              <a:ext cx="1135367" cy="783005"/>
              <a:chOff x="-4655" y="1955978"/>
              <a:chExt cx="1135367" cy="783005"/>
            </a:xfrm>
          </p:grpSpPr>
          <p:sp>
            <p:nvSpPr>
              <p:cNvPr id="308" name="Google Shape;308;p19"/>
              <p:cNvSpPr/>
              <p:nvPr/>
            </p:nvSpPr>
            <p:spPr>
              <a:xfrm rot="5400000">
                <a:off x="171526" y="1779797"/>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MonoLeyes RRHH.png" id="309" name="Google Shape;309;p19"/>
              <p:cNvPicPr preferRelativeResize="0"/>
              <p:nvPr/>
            </p:nvPicPr>
            <p:blipFill rotWithShape="1">
              <a:blip r:embed="rId4">
                <a:alphaModFix/>
              </a:blip>
              <a:srcRect b="0" l="54470" r="0" t="58277"/>
              <a:stretch/>
            </p:blipFill>
            <p:spPr>
              <a:xfrm>
                <a:off x="309970" y="2065865"/>
                <a:ext cx="601542" cy="558800"/>
              </a:xfrm>
              <a:prstGeom prst="rect">
                <a:avLst/>
              </a:prstGeom>
              <a:noFill/>
              <a:ln>
                <a:noFill/>
              </a:ln>
            </p:spPr>
          </p:pic>
        </p:grpSp>
      </p:grpSp>
      <p:grpSp>
        <p:nvGrpSpPr>
          <p:cNvPr id="310" name="Google Shape;310;p19"/>
          <p:cNvGrpSpPr/>
          <p:nvPr/>
        </p:nvGrpSpPr>
        <p:grpSpPr>
          <a:xfrm>
            <a:off x="-4655" y="5438917"/>
            <a:ext cx="6906899" cy="783005"/>
            <a:chOff x="-4655" y="5438917"/>
            <a:chExt cx="6906899" cy="783005"/>
          </a:xfrm>
        </p:grpSpPr>
        <p:sp>
          <p:nvSpPr>
            <p:cNvPr id="311" name="Google Shape;311;p19"/>
            <p:cNvSpPr txBox="1"/>
            <p:nvPr/>
          </p:nvSpPr>
          <p:spPr>
            <a:xfrm>
              <a:off x="1284453" y="5562841"/>
              <a:ext cx="5617791"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Ser </a:t>
              </a:r>
              <a:r>
                <a:rPr b="1" i="0" lang="en-US" sz="1600" u="none" cap="none" strike="noStrike">
                  <a:solidFill>
                    <a:srgbClr val="FF6600"/>
                  </a:solidFill>
                  <a:latin typeface="Calibri"/>
                  <a:ea typeface="Calibri"/>
                  <a:cs typeface="Calibri"/>
                  <a:sym typeface="Calibri"/>
                </a:rPr>
                <a:t>cuidadoso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FF6600"/>
                  </a:solidFill>
                  <a:latin typeface="Calibri"/>
                  <a:ea typeface="Calibri"/>
                  <a:cs typeface="Calibri"/>
                  <a:sym typeface="Calibri"/>
                </a:rPr>
                <a:t>respetuoso</a:t>
              </a:r>
              <a:r>
                <a:rPr b="0" i="0" lang="en-US" sz="1600" u="none" cap="none" strike="noStrike">
                  <a:solidFill>
                    <a:srgbClr val="000000"/>
                  </a:solidFill>
                  <a:latin typeface="Calibri"/>
                  <a:ea typeface="Calibri"/>
                  <a:cs typeface="Calibri"/>
                  <a:sym typeface="Calibri"/>
                </a:rPr>
                <a:t> con los integrantes de tu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equipo de trabajo. </a:t>
              </a:r>
              <a:endParaRPr/>
            </a:p>
          </p:txBody>
        </p:sp>
        <p:grpSp>
          <p:nvGrpSpPr>
            <p:cNvPr id="312" name="Google Shape;312;p19"/>
            <p:cNvGrpSpPr/>
            <p:nvPr/>
          </p:nvGrpSpPr>
          <p:grpSpPr>
            <a:xfrm>
              <a:off x="-4655" y="5438917"/>
              <a:ext cx="1135367" cy="783005"/>
              <a:chOff x="-4655" y="5438917"/>
              <a:chExt cx="1135367" cy="783005"/>
            </a:xfrm>
          </p:grpSpPr>
          <p:sp>
            <p:nvSpPr>
              <p:cNvPr id="313" name="Google Shape;313;p19"/>
              <p:cNvSpPr/>
              <p:nvPr/>
            </p:nvSpPr>
            <p:spPr>
              <a:xfrm rot="5400000">
                <a:off x="171526" y="5262736"/>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Equipo.png" id="314" name="Google Shape;314;p19"/>
              <p:cNvPicPr preferRelativeResize="0"/>
              <p:nvPr/>
            </p:nvPicPr>
            <p:blipFill rotWithShape="1">
              <a:blip r:embed="rId5">
                <a:alphaModFix/>
              </a:blip>
              <a:srcRect b="0" l="0" r="0" t="0"/>
              <a:stretch/>
            </p:blipFill>
            <p:spPr>
              <a:xfrm>
                <a:off x="279400" y="5537801"/>
                <a:ext cx="685823" cy="585236"/>
              </a:xfrm>
              <a:prstGeom prst="rect">
                <a:avLst/>
              </a:prstGeom>
              <a:noFill/>
              <a:ln>
                <a:noFill/>
              </a:ln>
            </p:spPr>
          </p:pic>
        </p:grpSp>
      </p:gr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1000"/>
                                        <p:tgtEl>
                                          <p:spTgt spid="29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1000"/>
                                        <p:tgtEl>
                                          <p:spTgt spid="30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1000"/>
                                        <p:tgtEl>
                                          <p:spTgt spid="29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1000"/>
                                        <p:tgtEl>
                                          <p:spTgt spid="31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0"/>
          <p:cNvSpPr/>
          <p:nvPr/>
        </p:nvSpPr>
        <p:spPr>
          <a:xfrm>
            <a:off x="717755" y="6931742"/>
            <a:ext cx="2861187" cy="216310"/>
          </a:xfrm>
          <a:prstGeom prst="rect">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0" name="Google Shape;320;p2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321" name="Google Shape;321;p20"/>
          <p:cNvSpPr/>
          <p:nvPr/>
        </p:nvSpPr>
        <p:spPr>
          <a:xfrm>
            <a:off x="375975" y="2370247"/>
            <a:ext cx="8839201" cy="3238192"/>
          </a:xfrm>
          <a:prstGeom prst="roundRect">
            <a:avLst>
              <a:gd fmla="val 1313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2" name="Google Shape;322;p20"/>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3" name="Google Shape;323;p20"/>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324" name="Google Shape;324;p20"/>
          <p:cNvPicPr preferRelativeResize="0"/>
          <p:nvPr/>
        </p:nvPicPr>
        <p:blipFill rotWithShape="1">
          <a:blip r:embed="rId3">
            <a:alphaModFix/>
          </a:blip>
          <a:srcRect b="2633" l="0" r="0" t="-1"/>
          <a:stretch/>
        </p:blipFill>
        <p:spPr>
          <a:xfrm>
            <a:off x="2716056" y="3689939"/>
            <a:ext cx="6899892" cy="3869736"/>
          </a:xfrm>
          <a:prstGeom prst="rect">
            <a:avLst/>
          </a:prstGeom>
          <a:noFill/>
          <a:ln>
            <a:noFill/>
          </a:ln>
        </p:spPr>
      </p:pic>
      <p:sp>
        <p:nvSpPr>
          <p:cNvPr id="325" name="Google Shape;325;p20"/>
          <p:cNvSpPr/>
          <p:nvPr/>
        </p:nvSpPr>
        <p:spPr>
          <a:xfrm>
            <a:off x="6443663" y="1411566"/>
            <a:ext cx="48577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326" name="Google Shape;326;p20"/>
          <p:cNvSpPr/>
          <p:nvPr/>
        </p:nvSpPr>
        <p:spPr>
          <a:xfrm>
            <a:off x="792162" y="3214930"/>
            <a:ext cx="5189537" cy="222009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600" u="none" cap="none" strike="noStrike">
                <a:solidFill>
                  <a:srgbClr val="000000"/>
                </a:solidFill>
                <a:latin typeface="Calibri"/>
                <a:ea typeface="Calibri"/>
                <a:cs typeface="Calibri"/>
                <a:sym typeface="Calibri"/>
              </a:rPr>
              <a:t>Ahora realizaremos una actividad práctica con todo lo que hemos conocido. </a:t>
            </a:r>
            <a:endParaRPr/>
          </a:p>
          <a:p>
            <a:pPr indent="0" lvl="0" marL="0" marR="0" rtl="0" algn="l">
              <a:lnSpc>
                <a:spcPct val="9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Para realizar la siguiente actividad,  descarga el archivo</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ED6B00"/>
                </a:solidFill>
                <a:latin typeface="Calibri"/>
                <a:ea typeface="Calibri"/>
                <a:cs typeface="Calibri"/>
                <a:sym typeface="Calibri"/>
              </a:rPr>
              <a:t>2_Modificaciones y anexos de contrato</a:t>
            </a:r>
            <a:r>
              <a:rPr b="0" i="0" lang="en-US" sz="1600" u="none" cap="none" strike="noStrike">
                <a:solidFill>
                  <a:srgbClr val="000000"/>
                </a:solidFill>
                <a:latin typeface="Calibri"/>
                <a:ea typeface="Calibri"/>
                <a:cs typeface="Calibri"/>
                <a:sym typeface="Calibri"/>
              </a:rPr>
              <a:t>,  y sigue las instrucciones señaladas.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None/>
            </a:pPr>
            <a:r>
              <a:rPr b="1" i="0" lang="en-US" sz="2000" u="none" cap="none" strike="noStrike">
                <a:solidFill>
                  <a:srgbClr val="ED6B00"/>
                </a:solidFill>
                <a:latin typeface="Calibri"/>
                <a:ea typeface="Calibri"/>
                <a:cs typeface="Calibri"/>
                <a:sym typeface="Calibri"/>
              </a:rPr>
              <a:t>¡Éxito!</a:t>
            </a:r>
            <a:endParaRPr b="1" i="0" sz="20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sp>
        <p:nvSpPr>
          <p:cNvPr id="327" name="Google Shape;327;p20"/>
          <p:cNvSpPr txBox="1"/>
          <p:nvPr/>
        </p:nvSpPr>
        <p:spPr>
          <a:xfrm>
            <a:off x="815666" y="2751201"/>
            <a:ext cx="6918633" cy="5381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2200" u="none" cap="none" strike="noStrike">
                <a:solidFill>
                  <a:srgbClr val="ED6B00"/>
                </a:solidFill>
                <a:latin typeface="Calibri"/>
                <a:ea typeface="Calibri"/>
                <a:cs typeface="Calibri"/>
                <a:sym typeface="Calibri"/>
              </a:rPr>
              <a:t>MODIFICACIÓN Y ANEXOS DE </a:t>
            </a:r>
            <a:r>
              <a:rPr b="0" i="0" lang="en-US" sz="2200" u="none" cap="none" strike="noStrike">
                <a:solidFill>
                  <a:srgbClr val="ED6B00"/>
                </a:solidFill>
                <a:latin typeface="Calibri"/>
                <a:ea typeface="Calibri"/>
                <a:cs typeface="Calibri"/>
                <a:sym typeface="Calibri"/>
              </a:rPr>
              <a:t>CONTRATOS DE TRABAJO</a:t>
            </a:r>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328" name="Google Shape;328;p20"/>
          <p:cNvSpPr txBox="1"/>
          <p:nvPr/>
        </p:nvSpPr>
        <p:spPr>
          <a:xfrm>
            <a:off x="3424223" y="1229493"/>
            <a:ext cx="99280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2</a:t>
            </a:r>
            <a:endParaRPr b="0" i="0" sz="6000" u="none" cap="none" strike="noStrike">
              <a:solidFill>
                <a:srgbClr val="FFB375"/>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1000"/>
                                        <p:tgtEl>
                                          <p:spTgt spid="32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1"/>
          <p:cNvSpPr/>
          <p:nvPr/>
        </p:nvSpPr>
        <p:spPr>
          <a:xfrm>
            <a:off x="431624" y="2372800"/>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34" name="Google Shape;334;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5" name="Google Shape;335;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336" name="Google Shape;336;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337" name="Google Shape;337;p21"/>
          <p:cNvPicPr preferRelativeResize="0"/>
          <p:nvPr/>
        </p:nvPicPr>
        <p:blipFill rotWithShape="1">
          <a:blip r:embed="rId3">
            <a:alphaModFix/>
          </a:blip>
          <a:srcRect b="0" l="0" r="0" t="0"/>
          <a:stretch/>
        </p:blipFill>
        <p:spPr>
          <a:xfrm>
            <a:off x="5830531" y="2890682"/>
            <a:ext cx="2963594" cy="4629223"/>
          </a:xfrm>
          <a:prstGeom prst="rect">
            <a:avLst/>
          </a:prstGeom>
          <a:noFill/>
          <a:ln>
            <a:noFill/>
          </a:ln>
        </p:spPr>
      </p:pic>
      <p:sp>
        <p:nvSpPr>
          <p:cNvPr id="338" name="Google Shape;338;p21"/>
          <p:cNvSpPr txBox="1"/>
          <p:nvPr/>
        </p:nvSpPr>
        <p:spPr>
          <a:xfrm>
            <a:off x="958646" y="3755713"/>
            <a:ext cx="5886653" cy="7745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2200" u="none" cap="none" strike="noStrike">
                <a:solidFill>
                  <a:srgbClr val="ED6B00"/>
                </a:solidFill>
                <a:latin typeface="Calibri"/>
                <a:ea typeface="Calibri"/>
                <a:cs typeface="Calibri"/>
                <a:sym typeface="Calibri"/>
              </a:rPr>
              <a:t>MODIFICACIÓN Y ANEXOS DE </a:t>
            </a:r>
            <a:r>
              <a:rPr b="0" i="0" lang="en-US" sz="2200" u="none" cap="none" strike="noStrike">
                <a:solidFill>
                  <a:srgbClr val="ED6B00"/>
                </a:solidFill>
                <a:latin typeface="Calibri"/>
                <a:ea typeface="Calibri"/>
                <a:cs typeface="Calibri"/>
                <a:sym typeface="Calibri"/>
              </a:rPr>
              <a:t>CONTRATOS DE TRABAJO</a:t>
            </a:r>
            <a:endParaRPr b="1" i="0" sz="22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la Autoevaluación y entregar el</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339" name="Google Shape;339;p21"/>
          <p:cNvPicPr preferRelativeResize="0"/>
          <p:nvPr/>
        </p:nvPicPr>
        <p:blipFill rotWithShape="1">
          <a:blip r:embed="rId4">
            <a:alphaModFix/>
          </a:blip>
          <a:srcRect b="0" l="0" r="0" t="0"/>
          <a:stretch/>
        </p:blipFill>
        <p:spPr>
          <a:xfrm>
            <a:off x="3220624" y="4228383"/>
            <a:ext cx="673176" cy="603721"/>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367"/>
                                        <p:tgtEl>
                                          <p:spTgt spid="337"/>
                                        </p:tgtEl>
                                      </p:cBhvr>
                                    </p:animEffect>
                                  </p:childTnLst>
                                </p:cTn>
                              </p:par>
                            </p:childTnLst>
                          </p:cTn>
                        </p:par>
                        <p:par>
                          <p:cTn fill="hold">
                            <p:stCondLst>
                              <p:cond delay="1367"/>
                            </p:stCondLst>
                            <p:childTnLst>
                              <p:par>
                                <p:cTn fill="hold" nodeType="afterEffect" presetClass="entr" presetID="23" presetSubtype="16">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ppt_w</p:attrName>
                                        </p:attrNameLst>
                                      </p:cBhvr>
                                      <p:tavLst>
                                        <p:tav fmla="" tm="0">
                                          <p:val>
                                            <p:strVal val="0"/>
                                          </p:val>
                                        </p:tav>
                                        <p:tav fmla="" tm="100000">
                                          <p:val>
                                            <p:strVal val="#ppt_w"/>
                                          </p:val>
                                        </p:tav>
                                      </p:tavLst>
                                    </p:anim>
                                    <p:anim calcmode="lin" valueType="num">
                                      <p:cBhvr additive="base">
                                        <p:cTn dur="500"/>
                                        <p:tgtEl>
                                          <p:spTgt spid="33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7"/>
          <p:cNvSpPr txBox="1"/>
          <p:nvPr/>
        </p:nvSpPr>
        <p:spPr>
          <a:xfrm>
            <a:off x="390823"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5" name="Google Shape;75;p37"/>
          <p:cNvSpPr txBox="1"/>
          <p:nvPr/>
        </p:nvSpPr>
        <p:spPr>
          <a:xfrm>
            <a:off x="352339" y="2090335"/>
            <a:ext cx="6107727"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MODIFICACIÓN Y ANEXOS DE CONTRATOS DE TRABAJO</a:t>
            </a:r>
            <a:endParaRPr b="1" i="0" sz="3600" u="none" cap="none" strike="noStrike">
              <a:solidFill>
                <a:srgbClr val="ED6B00"/>
              </a:solidFill>
              <a:latin typeface="Calibri"/>
              <a:ea typeface="Calibri"/>
              <a:cs typeface="Calibri"/>
              <a:sym typeface="Calibri"/>
            </a:endParaRPr>
          </a:p>
        </p:txBody>
      </p:sp>
      <p:pic>
        <p:nvPicPr>
          <p:cNvPr id="76" name="Google Shape;76;p37"/>
          <p:cNvPicPr preferRelativeResize="0"/>
          <p:nvPr/>
        </p:nvPicPr>
        <p:blipFill rotWithShape="1">
          <a:blip r:embed="rId3">
            <a:alphaModFix/>
          </a:blip>
          <a:srcRect b="0" l="0" r="0" t="0"/>
          <a:stretch/>
        </p:blipFill>
        <p:spPr>
          <a:xfrm>
            <a:off x="1928470" y="3337674"/>
            <a:ext cx="5863323" cy="4004957"/>
          </a:xfrm>
          <a:prstGeom prst="rect">
            <a:avLst/>
          </a:prstGeom>
          <a:noFill/>
          <a:ln>
            <a:noFill/>
          </a:ln>
        </p:spPr>
      </p:pic>
      <p:sp>
        <p:nvSpPr>
          <p:cNvPr id="77" name="Google Shape;77;p37"/>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MÓDULO 1 </a:t>
            </a:r>
            <a:r>
              <a:rPr b="0" i="0" lang="en-US" sz="1200" u="none" cap="none" strike="noStrike">
                <a:solidFill>
                  <a:srgbClr val="ED6B00"/>
                </a:solidFill>
                <a:latin typeface="Calibri"/>
                <a:ea typeface="Calibri"/>
                <a:cs typeface="Calibri"/>
                <a:sym typeface="Calibri"/>
              </a:rPr>
              <a:t>| LEGISLACIÓN LABORAL</a:t>
            </a:r>
            <a:endParaRPr b="0" i="0" sz="12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38"/>
          <p:cNvSpPr txBox="1"/>
          <p:nvPr/>
        </p:nvSpPr>
        <p:spPr>
          <a:xfrm>
            <a:off x="462115" y="2499449"/>
            <a:ext cx="2760221" cy="249199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400" u="none" cap="none" strike="noStrike">
                <a:solidFill>
                  <a:schemeClr val="dk1"/>
                </a:solidFill>
                <a:latin typeface="Calibri"/>
                <a:ea typeface="Calibri"/>
                <a:cs typeface="Calibri"/>
                <a:sym typeface="Calibri"/>
              </a:rPr>
              <a:t>OA 1</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Realizar llenado y tramitación de contratos de trabajo, remuneraciones y finiquitos, de acuerdo a la normativa legal vigente.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B – C – F</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1" i="0" sz="1400" u="none" cap="none" strike="noStrike">
              <a:solidFill>
                <a:srgbClr val="76384D"/>
              </a:solidFill>
              <a:latin typeface="Calibri"/>
              <a:ea typeface="Calibri"/>
              <a:cs typeface="Calibri"/>
              <a:sym typeface="Calibri"/>
            </a:endParaRPr>
          </a:p>
        </p:txBody>
      </p:sp>
      <p:sp>
        <p:nvSpPr>
          <p:cNvPr id="83" name="Google Shape;83;p38"/>
          <p:cNvSpPr/>
          <p:nvPr/>
        </p:nvSpPr>
        <p:spPr>
          <a:xfrm>
            <a:off x="252573" y="1472660"/>
            <a:ext cx="2980513" cy="4543828"/>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4" name="Google Shape;84;p38"/>
          <p:cNvSpPr txBox="1"/>
          <p:nvPr/>
        </p:nvSpPr>
        <p:spPr>
          <a:xfrm>
            <a:off x="358671" y="2041003"/>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85" name="Google Shape;85;p38"/>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86" name="Google Shape;86;p38"/>
          <p:cNvSpPr/>
          <p:nvPr/>
        </p:nvSpPr>
        <p:spPr>
          <a:xfrm>
            <a:off x="3362219"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7" name="Google Shape;87;p38"/>
          <p:cNvSpPr txBox="1"/>
          <p:nvPr/>
        </p:nvSpPr>
        <p:spPr>
          <a:xfrm>
            <a:off x="3561634" y="2499449"/>
            <a:ext cx="2781097"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1 </a:t>
            </a:r>
            <a:r>
              <a:rPr b="0" i="0" lang="en-US" sz="1400" u="none" cap="none" strike="noStrike">
                <a:solidFill>
                  <a:srgbClr val="000000"/>
                </a:solidFill>
                <a:latin typeface="Calibri"/>
                <a:ea typeface="Calibri"/>
                <a:cs typeface="Calibri"/>
                <a:sym typeface="Calibri"/>
              </a:rPr>
              <a:t>Elabora  distintos tipos de contratos de trabajo, considera las cláusulas que deben contemplar de acuerdo a las instrucciones de la jefatura y la legislación vigente.</a:t>
            </a:r>
            <a:endParaRPr/>
          </a:p>
        </p:txBody>
      </p:sp>
      <p:sp>
        <p:nvSpPr>
          <p:cNvPr id="88" name="Google Shape;88;p38"/>
          <p:cNvSpPr txBox="1"/>
          <p:nvPr/>
        </p:nvSpPr>
        <p:spPr>
          <a:xfrm>
            <a:off x="3561636" y="2041003"/>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89" name="Google Shape;89;p38"/>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90" name="Google Shape;90;p38"/>
          <p:cNvSpPr/>
          <p:nvPr/>
        </p:nvSpPr>
        <p:spPr>
          <a:xfrm>
            <a:off x="6473043"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1" name="Google Shape;91;p38"/>
          <p:cNvSpPr txBox="1"/>
          <p:nvPr/>
        </p:nvSpPr>
        <p:spPr>
          <a:xfrm>
            <a:off x="6656439" y="2499449"/>
            <a:ext cx="2684206" cy="125827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1.2 </a:t>
            </a:r>
            <a:r>
              <a:rPr b="0" i="0" lang="en-US" sz="1400" u="none" cap="none" strike="noStrike">
                <a:solidFill>
                  <a:srgbClr val="000000"/>
                </a:solidFill>
                <a:latin typeface="Calibri"/>
                <a:ea typeface="Calibri"/>
                <a:cs typeface="Calibri"/>
                <a:sym typeface="Calibri"/>
              </a:rPr>
              <a:t>Modifica los contratos de trabajo de acuerdo a las indicaciones de la jefatura, considerando el marco  legal vigente. </a:t>
            </a:r>
            <a:br>
              <a:rPr b="0" i="0" lang="en-US" sz="1400" u="none" cap="none" strike="noStrike">
                <a:solidFill>
                  <a:srgbClr val="000000"/>
                </a:solidFill>
                <a:latin typeface="Calibri"/>
                <a:ea typeface="Calibri"/>
                <a:cs typeface="Calibri"/>
                <a:sym typeface="Calibri"/>
              </a:rPr>
            </a:br>
            <a:endParaRPr b="1" i="0" sz="1400" u="none" cap="none" strike="noStrike">
              <a:solidFill>
                <a:srgbClr val="76384D"/>
              </a:solidFill>
              <a:latin typeface="Calibri"/>
              <a:ea typeface="Calibri"/>
              <a:cs typeface="Calibri"/>
              <a:sym typeface="Calibri"/>
            </a:endParaRPr>
          </a:p>
        </p:txBody>
      </p:sp>
      <p:sp>
        <p:nvSpPr>
          <p:cNvPr id="92" name="Google Shape;92;p38"/>
          <p:cNvSpPr txBox="1"/>
          <p:nvPr/>
        </p:nvSpPr>
        <p:spPr>
          <a:xfrm>
            <a:off x="6554516" y="2041003"/>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3" name="Google Shape;93;p38"/>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pic>
        <p:nvPicPr>
          <p:cNvPr id="94" name="Google Shape;94;p38"/>
          <p:cNvPicPr preferRelativeResize="0"/>
          <p:nvPr/>
        </p:nvPicPr>
        <p:blipFill rotWithShape="1">
          <a:blip r:embed="rId6">
            <a:alphaModFix/>
          </a:blip>
          <a:srcRect b="0" l="0" r="0" t="0"/>
          <a:stretch/>
        </p:blipFill>
        <p:spPr>
          <a:xfrm flipH="1">
            <a:off x="3588297" y="3757726"/>
            <a:ext cx="3025211" cy="4082383"/>
          </a:xfrm>
          <a:prstGeom prst="rect">
            <a:avLst/>
          </a:prstGeom>
          <a:noFill/>
          <a:ln>
            <a:noFill/>
          </a:ln>
        </p:spPr>
      </p:pic>
      <p:pic>
        <p:nvPicPr>
          <p:cNvPr id="95" name="Google Shape;95;p38"/>
          <p:cNvPicPr preferRelativeResize="0"/>
          <p:nvPr/>
        </p:nvPicPr>
        <p:blipFill rotWithShape="1">
          <a:blip r:embed="rId7">
            <a:alphaModFix/>
          </a:blip>
          <a:srcRect b="0" l="0" r="0" t="0"/>
          <a:stretch/>
        </p:blipFill>
        <p:spPr>
          <a:xfrm flipH="1">
            <a:off x="511864" y="4448534"/>
            <a:ext cx="3103843" cy="24662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39"/>
          <p:cNvPicPr preferRelativeResize="0"/>
          <p:nvPr/>
        </p:nvPicPr>
        <p:blipFill rotWithShape="1">
          <a:blip r:embed="rId3">
            <a:alphaModFix/>
          </a:blip>
          <a:srcRect b="0" l="0" r="0" t="0"/>
          <a:stretch/>
        </p:blipFill>
        <p:spPr>
          <a:xfrm>
            <a:off x="4870518" y="2513152"/>
            <a:ext cx="4828328" cy="4574478"/>
          </a:xfrm>
          <a:prstGeom prst="rect">
            <a:avLst/>
          </a:prstGeom>
          <a:noFill/>
          <a:ln>
            <a:noFill/>
          </a:ln>
        </p:spPr>
      </p:pic>
      <p:sp>
        <p:nvSpPr>
          <p:cNvPr id="101" name="Google Shape;101;p39"/>
          <p:cNvSpPr/>
          <p:nvPr/>
        </p:nvSpPr>
        <p:spPr>
          <a:xfrm>
            <a:off x="4984955" y="3451498"/>
            <a:ext cx="914194" cy="10825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2" name="Google Shape;102;p39"/>
          <p:cNvSpPr/>
          <p:nvPr/>
        </p:nvSpPr>
        <p:spPr>
          <a:xfrm>
            <a:off x="564075" y="2843143"/>
            <a:ext cx="5335074" cy="486316"/>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3" name="Google Shape;103;p39"/>
          <p:cNvGrpSpPr/>
          <p:nvPr/>
        </p:nvGrpSpPr>
        <p:grpSpPr>
          <a:xfrm>
            <a:off x="375975" y="2880118"/>
            <a:ext cx="376200" cy="395325"/>
            <a:chOff x="375767" y="3229898"/>
            <a:chExt cx="376200" cy="395325"/>
          </a:xfrm>
        </p:grpSpPr>
        <p:sp>
          <p:nvSpPr>
            <p:cNvPr id="104" name="Google Shape;104;p39"/>
            <p:cNvSpPr/>
            <p:nvPr/>
          </p:nvSpPr>
          <p:spPr>
            <a:xfrm>
              <a:off x="375767" y="3239423"/>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9"/>
            <p:cNvSpPr txBox="1"/>
            <p:nvPr/>
          </p:nvSpPr>
          <p:spPr>
            <a:xfrm>
              <a:off x="385292" y="3229898"/>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sp>
        <p:nvSpPr>
          <p:cNvPr id="106" name="Google Shape;106;p39"/>
          <p:cNvSpPr txBox="1"/>
          <p:nvPr/>
        </p:nvSpPr>
        <p:spPr>
          <a:xfrm>
            <a:off x="938775" y="2821601"/>
            <a:ext cx="4960374"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Definimos el Contrato de Trabajo.</a:t>
            </a:r>
            <a:endParaRPr b="0" i="0" sz="1600" u="none" cap="none" strike="noStrike">
              <a:solidFill>
                <a:srgbClr val="000000"/>
              </a:solidFill>
              <a:latin typeface="Calibri"/>
              <a:ea typeface="Calibri"/>
              <a:cs typeface="Calibri"/>
              <a:sym typeface="Calibri"/>
            </a:endParaRPr>
          </a:p>
        </p:txBody>
      </p:sp>
      <p:sp>
        <p:nvSpPr>
          <p:cNvPr id="107" name="Google Shape;107;p3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08" name="Google Shape;108;p3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sp>
        <p:nvSpPr>
          <p:cNvPr id="109" name="Google Shape;109;p39"/>
          <p:cNvSpPr txBox="1"/>
          <p:nvPr/>
        </p:nvSpPr>
        <p:spPr>
          <a:xfrm>
            <a:off x="371450" y="2146829"/>
            <a:ext cx="5527699"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LEGISLACIÓN LABORAL Y CONTRATO DE TRABAJO:</a:t>
            </a:r>
            <a:endParaRPr b="0" i="0" sz="1800" u="none" cap="none" strike="noStrike">
              <a:solidFill>
                <a:srgbClr val="ED6B00"/>
              </a:solidFill>
              <a:latin typeface="Calibri"/>
              <a:ea typeface="Calibri"/>
              <a:cs typeface="Calibri"/>
              <a:sym typeface="Calibri"/>
            </a:endParaRPr>
          </a:p>
        </p:txBody>
      </p:sp>
      <p:sp>
        <p:nvSpPr>
          <p:cNvPr id="110" name="Google Shape;110;p39"/>
          <p:cNvSpPr/>
          <p:nvPr/>
        </p:nvSpPr>
        <p:spPr>
          <a:xfrm>
            <a:off x="564075" y="3473040"/>
            <a:ext cx="5335074" cy="486316"/>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11" name="Google Shape;111;p39"/>
          <p:cNvGrpSpPr/>
          <p:nvPr/>
        </p:nvGrpSpPr>
        <p:grpSpPr>
          <a:xfrm>
            <a:off x="375975" y="3510015"/>
            <a:ext cx="376200" cy="395325"/>
            <a:chOff x="375767" y="3229898"/>
            <a:chExt cx="376200" cy="395325"/>
          </a:xfrm>
        </p:grpSpPr>
        <p:sp>
          <p:nvSpPr>
            <p:cNvPr id="112" name="Google Shape;112;p39"/>
            <p:cNvSpPr/>
            <p:nvPr/>
          </p:nvSpPr>
          <p:spPr>
            <a:xfrm>
              <a:off x="375767" y="3239423"/>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9"/>
            <p:cNvSpPr txBox="1"/>
            <p:nvPr/>
          </p:nvSpPr>
          <p:spPr>
            <a:xfrm>
              <a:off x="385292" y="3229898"/>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14" name="Google Shape;114;p39"/>
          <p:cNvSpPr txBox="1"/>
          <p:nvPr/>
        </p:nvSpPr>
        <p:spPr>
          <a:xfrm>
            <a:off x="938775" y="3451498"/>
            <a:ext cx="4960374"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Conocimos las características de un Contrato de Trabajo.</a:t>
            </a:r>
            <a:endParaRPr b="0" i="0" sz="1600" u="none" cap="none" strike="noStrike">
              <a:solidFill>
                <a:srgbClr val="000000"/>
              </a:solidFill>
              <a:latin typeface="Calibri"/>
              <a:ea typeface="Calibri"/>
              <a:cs typeface="Calibri"/>
              <a:sym typeface="Calibri"/>
            </a:endParaRPr>
          </a:p>
        </p:txBody>
      </p:sp>
      <p:sp>
        <p:nvSpPr>
          <p:cNvPr id="115" name="Google Shape;115;p39"/>
          <p:cNvSpPr/>
          <p:nvPr/>
        </p:nvSpPr>
        <p:spPr>
          <a:xfrm>
            <a:off x="564075" y="4111234"/>
            <a:ext cx="5335074" cy="486316"/>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16" name="Google Shape;116;p39"/>
          <p:cNvGrpSpPr/>
          <p:nvPr/>
        </p:nvGrpSpPr>
        <p:grpSpPr>
          <a:xfrm>
            <a:off x="375975" y="4148209"/>
            <a:ext cx="376200" cy="395325"/>
            <a:chOff x="375767" y="3229898"/>
            <a:chExt cx="376200" cy="395325"/>
          </a:xfrm>
        </p:grpSpPr>
        <p:sp>
          <p:nvSpPr>
            <p:cNvPr id="117" name="Google Shape;117;p39"/>
            <p:cNvSpPr/>
            <p:nvPr/>
          </p:nvSpPr>
          <p:spPr>
            <a:xfrm>
              <a:off x="375767" y="3239423"/>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9"/>
            <p:cNvSpPr txBox="1"/>
            <p:nvPr/>
          </p:nvSpPr>
          <p:spPr>
            <a:xfrm>
              <a:off x="385292" y="3229898"/>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sp>
        <p:nvSpPr>
          <p:cNvPr id="119" name="Google Shape;119;p39"/>
          <p:cNvSpPr txBox="1"/>
          <p:nvPr/>
        </p:nvSpPr>
        <p:spPr>
          <a:xfrm>
            <a:off x="938775" y="4089692"/>
            <a:ext cx="4960374"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Revisamos los Requisitos de un Contrato de Trabajo</a:t>
            </a:r>
            <a:r>
              <a:rPr b="0" i="0" lang="en-US" sz="1600" u="none" cap="none" strike="noStrike">
                <a:solidFill>
                  <a:srgbClr val="000000"/>
                </a:solidFill>
                <a:latin typeface="Arial"/>
                <a:ea typeface="Arial"/>
                <a:cs typeface="Arial"/>
                <a:sym typeface="Arial"/>
              </a:rPr>
              <a:t>.</a:t>
            </a:r>
            <a:endParaRPr b="0" i="0" sz="1600" u="none" cap="none" strike="noStrike">
              <a:solidFill>
                <a:srgbClr val="000000"/>
              </a:solidFill>
              <a:latin typeface="Calibri"/>
              <a:ea typeface="Calibri"/>
              <a:cs typeface="Calibri"/>
              <a:sym typeface="Calibri"/>
            </a:endParaRPr>
          </a:p>
        </p:txBody>
      </p:sp>
      <p:sp>
        <p:nvSpPr>
          <p:cNvPr id="120" name="Google Shape;120;p39"/>
          <p:cNvSpPr/>
          <p:nvPr/>
        </p:nvSpPr>
        <p:spPr>
          <a:xfrm>
            <a:off x="564075" y="4754797"/>
            <a:ext cx="5335074" cy="486316"/>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21" name="Google Shape;121;p39"/>
          <p:cNvGrpSpPr/>
          <p:nvPr/>
        </p:nvGrpSpPr>
        <p:grpSpPr>
          <a:xfrm>
            <a:off x="375975" y="4791772"/>
            <a:ext cx="376200" cy="395325"/>
            <a:chOff x="375767" y="3229898"/>
            <a:chExt cx="376200" cy="395325"/>
          </a:xfrm>
        </p:grpSpPr>
        <p:sp>
          <p:nvSpPr>
            <p:cNvPr id="122" name="Google Shape;122;p39"/>
            <p:cNvSpPr/>
            <p:nvPr/>
          </p:nvSpPr>
          <p:spPr>
            <a:xfrm>
              <a:off x="375767" y="3239423"/>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9"/>
            <p:cNvSpPr txBox="1"/>
            <p:nvPr/>
          </p:nvSpPr>
          <p:spPr>
            <a:xfrm>
              <a:off x="385292" y="3229898"/>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4</a:t>
              </a:r>
              <a:endParaRPr b="1" i="0" sz="2800" u="none" cap="none" strike="noStrike">
                <a:solidFill>
                  <a:srgbClr val="FFFFFF"/>
                </a:solidFill>
                <a:latin typeface="Calibri"/>
                <a:ea typeface="Calibri"/>
                <a:cs typeface="Calibri"/>
                <a:sym typeface="Calibri"/>
              </a:endParaRPr>
            </a:p>
          </p:txBody>
        </p:sp>
      </p:grpSp>
      <p:sp>
        <p:nvSpPr>
          <p:cNvPr id="124" name="Google Shape;124;p39"/>
          <p:cNvSpPr txBox="1"/>
          <p:nvPr/>
        </p:nvSpPr>
        <p:spPr>
          <a:xfrm>
            <a:off x="938775" y="4733255"/>
            <a:ext cx="4960374"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Revisamos las cláusulas mínimas del Contrato de Trabajo.</a:t>
            </a:r>
            <a:endParaRPr b="0" i="0" sz="1600" u="none" cap="none" strike="noStrike">
              <a:solidFill>
                <a:srgbClr val="000000"/>
              </a:solidFill>
              <a:latin typeface="Calibri"/>
              <a:ea typeface="Calibri"/>
              <a:cs typeface="Calibri"/>
              <a:sym typeface="Calibri"/>
            </a:endParaRPr>
          </a:p>
        </p:txBody>
      </p:sp>
      <p:sp>
        <p:nvSpPr>
          <p:cNvPr id="125" name="Google Shape;125;p39"/>
          <p:cNvSpPr/>
          <p:nvPr/>
        </p:nvSpPr>
        <p:spPr>
          <a:xfrm>
            <a:off x="564075" y="5390368"/>
            <a:ext cx="5335074" cy="486316"/>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26" name="Google Shape;126;p39"/>
          <p:cNvGrpSpPr/>
          <p:nvPr/>
        </p:nvGrpSpPr>
        <p:grpSpPr>
          <a:xfrm>
            <a:off x="375975" y="5427343"/>
            <a:ext cx="376200" cy="395325"/>
            <a:chOff x="375767" y="3229898"/>
            <a:chExt cx="376200" cy="395325"/>
          </a:xfrm>
        </p:grpSpPr>
        <p:sp>
          <p:nvSpPr>
            <p:cNvPr id="127" name="Google Shape;127;p39"/>
            <p:cNvSpPr/>
            <p:nvPr/>
          </p:nvSpPr>
          <p:spPr>
            <a:xfrm>
              <a:off x="375767" y="3239423"/>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39"/>
            <p:cNvSpPr txBox="1"/>
            <p:nvPr/>
          </p:nvSpPr>
          <p:spPr>
            <a:xfrm>
              <a:off x="385292" y="3229898"/>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5</a:t>
              </a:r>
              <a:endParaRPr b="1" i="0" sz="2800" u="none" cap="none" strike="noStrike">
                <a:solidFill>
                  <a:srgbClr val="FFFFFF"/>
                </a:solidFill>
                <a:latin typeface="Calibri"/>
                <a:ea typeface="Calibri"/>
                <a:cs typeface="Calibri"/>
                <a:sym typeface="Calibri"/>
              </a:endParaRPr>
            </a:p>
          </p:txBody>
        </p:sp>
      </p:grpSp>
      <p:sp>
        <p:nvSpPr>
          <p:cNvPr id="129" name="Google Shape;129;p39"/>
          <p:cNvSpPr txBox="1"/>
          <p:nvPr/>
        </p:nvSpPr>
        <p:spPr>
          <a:xfrm>
            <a:off x="938775" y="5368826"/>
            <a:ext cx="4960374"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Conocimos las Obligación del empleador y del empleado.</a:t>
            </a:r>
            <a:endParaRPr/>
          </a:p>
        </p:txBody>
      </p:sp>
      <p:sp>
        <p:nvSpPr>
          <p:cNvPr id="130" name="Google Shape;130;p39"/>
          <p:cNvSpPr/>
          <p:nvPr/>
        </p:nvSpPr>
        <p:spPr>
          <a:xfrm>
            <a:off x="564075" y="6026940"/>
            <a:ext cx="5335074" cy="486316"/>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31" name="Google Shape;131;p39"/>
          <p:cNvGrpSpPr/>
          <p:nvPr/>
        </p:nvGrpSpPr>
        <p:grpSpPr>
          <a:xfrm>
            <a:off x="375975" y="6063915"/>
            <a:ext cx="376200" cy="395325"/>
            <a:chOff x="375767" y="3229898"/>
            <a:chExt cx="376200" cy="395325"/>
          </a:xfrm>
        </p:grpSpPr>
        <p:sp>
          <p:nvSpPr>
            <p:cNvPr id="132" name="Google Shape;132;p39"/>
            <p:cNvSpPr/>
            <p:nvPr/>
          </p:nvSpPr>
          <p:spPr>
            <a:xfrm>
              <a:off x="375767" y="3239423"/>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9"/>
            <p:cNvSpPr txBox="1"/>
            <p:nvPr/>
          </p:nvSpPr>
          <p:spPr>
            <a:xfrm>
              <a:off x="385292" y="3229898"/>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6</a:t>
              </a:r>
              <a:endParaRPr b="1" i="0" sz="2800" u="none" cap="none" strike="noStrike">
                <a:solidFill>
                  <a:srgbClr val="FFFFFF"/>
                </a:solidFill>
                <a:latin typeface="Calibri"/>
                <a:ea typeface="Calibri"/>
                <a:cs typeface="Calibri"/>
                <a:sym typeface="Calibri"/>
              </a:endParaRPr>
            </a:p>
          </p:txBody>
        </p:sp>
      </p:grpSp>
      <p:sp>
        <p:nvSpPr>
          <p:cNvPr id="134" name="Google Shape;134;p39"/>
          <p:cNvSpPr txBox="1"/>
          <p:nvPr/>
        </p:nvSpPr>
        <p:spPr>
          <a:xfrm>
            <a:off x="938775" y="6005398"/>
            <a:ext cx="4960374"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Diferenciamos los Tipos de Contrato de Trabajo.</a:t>
            </a:r>
            <a:endParaRPr b="0" i="0" sz="16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40"/>
          <p:cNvPicPr preferRelativeResize="0"/>
          <p:nvPr/>
        </p:nvPicPr>
        <p:blipFill rotWithShape="1">
          <a:blip r:embed="rId3">
            <a:alphaModFix/>
          </a:blip>
          <a:srcRect b="0" l="0" r="0" t="0"/>
          <a:stretch/>
        </p:blipFill>
        <p:spPr>
          <a:xfrm>
            <a:off x="5135674" y="3333134"/>
            <a:ext cx="4585614" cy="4344525"/>
          </a:xfrm>
          <a:prstGeom prst="rect">
            <a:avLst/>
          </a:prstGeom>
          <a:noFill/>
          <a:ln>
            <a:noFill/>
          </a:ln>
        </p:spPr>
      </p:pic>
      <p:grpSp>
        <p:nvGrpSpPr>
          <p:cNvPr id="140" name="Google Shape;140;p40"/>
          <p:cNvGrpSpPr/>
          <p:nvPr/>
        </p:nvGrpSpPr>
        <p:grpSpPr>
          <a:xfrm flipH="1">
            <a:off x="600462" y="2543486"/>
            <a:ext cx="5552928" cy="3244652"/>
            <a:chOff x="3774221" y="3221683"/>
            <a:chExt cx="5266934" cy="2412201"/>
          </a:xfrm>
        </p:grpSpPr>
        <p:sp>
          <p:nvSpPr>
            <p:cNvPr id="141" name="Google Shape;141;p40"/>
            <p:cNvSpPr/>
            <p:nvPr/>
          </p:nvSpPr>
          <p:spPr>
            <a:xfrm>
              <a:off x="4417773" y="3221683"/>
              <a:ext cx="4623382" cy="2412201"/>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2" name="Google Shape;142;p40"/>
            <p:cNvSpPr/>
            <p:nvPr/>
          </p:nvSpPr>
          <p:spPr>
            <a:xfrm rot="-7028957">
              <a:off x="4111561" y="4473675"/>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43" name="Google Shape;143;p4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44" name="Google Shape;144;p40"/>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sp>
        <p:nvSpPr>
          <p:cNvPr id="145" name="Google Shape;145;p40"/>
          <p:cNvSpPr txBox="1"/>
          <p:nvPr/>
        </p:nvSpPr>
        <p:spPr>
          <a:xfrm>
            <a:off x="989800" y="2640113"/>
            <a:ext cx="4099800" cy="2772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700" u="none" cap="none" strike="noStrike">
                <a:solidFill>
                  <a:srgbClr val="000000"/>
                </a:solidFill>
                <a:latin typeface="Calibri"/>
                <a:ea typeface="Calibri"/>
                <a:cs typeface="Calibri"/>
                <a:sym typeface="Calibri"/>
              </a:rPr>
              <a:t>Para revisar los aprendizajes trabajados en actividad anterior, revisa la siguiente </a:t>
            </a:r>
            <a:r>
              <a:rPr b="1" i="0" lang="en-US" sz="1700" u="none" cap="none" strike="noStrike">
                <a:solidFill>
                  <a:srgbClr val="ED6B00"/>
                </a:solidFill>
                <a:latin typeface="Calibri"/>
                <a:ea typeface="Calibri"/>
                <a:cs typeface="Calibri"/>
                <a:sym typeface="Calibri"/>
              </a:rPr>
              <a:t>ANIMACIÓN</a:t>
            </a:r>
            <a:r>
              <a:rPr b="0" i="0" lang="en-US" sz="1700" u="none" cap="none" strike="noStrike">
                <a:solidFill>
                  <a:srgbClr val="000000"/>
                </a:solidFill>
                <a:latin typeface="Calibri"/>
                <a:ea typeface="Calibri"/>
                <a:cs typeface="Calibri"/>
                <a:sym typeface="Calibri"/>
              </a:rPr>
              <a:t>:</a:t>
            </a:r>
            <a:endParaRPr/>
          </a:p>
          <a:p>
            <a:pPr indent="0" lvl="0" marL="0" marR="0" rtl="0" algn="l">
              <a:lnSpc>
                <a:spcPct val="70000"/>
              </a:lnSpc>
              <a:spcBef>
                <a:spcPts val="0"/>
              </a:spcBef>
              <a:spcAft>
                <a:spcPts val="0"/>
              </a:spcAft>
              <a:buNone/>
            </a:pPr>
            <a:r>
              <a:t/>
            </a:r>
            <a:endParaRPr sz="1700">
              <a:latin typeface="Calibri"/>
              <a:ea typeface="Calibri"/>
              <a:cs typeface="Calibri"/>
              <a:sym typeface="Calibri"/>
            </a:endParaRPr>
          </a:p>
          <a:p>
            <a:pPr indent="0" lvl="0" marL="0" marR="0" rtl="0" algn="l">
              <a:lnSpc>
                <a:spcPct val="70000"/>
              </a:lnSpc>
              <a:spcBef>
                <a:spcPts val="0"/>
              </a:spcBef>
              <a:spcAft>
                <a:spcPts val="0"/>
              </a:spcAft>
              <a:buNone/>
            </a:pPr>
            <a:r>
              <a:t/>
            </a:r>
            <a:endParaRPr sz="1700">
              <a:latin typeface="Calibri"/>
              <a:ea typeface="Calibri"/>
              <a:cs typeface="Calibri"/>
              <a:sym typeface="Calibri"/>
            </a:endParaRPr>
          </a:p>
          <a:p>
            <a:pPr indent="0" lvl="0" marL="0" marR="0" rtl="0" algn="l">
              <a:lnSpc>
                <a:spcPct val="70000"/>
              </a:lnSpc>
              <a:spcBef>
                <a:spcPts val="0"/>
              </a:spcBef>
              <a:spcAft>
                <a:spcPts val="0"/>
              </a:spcAft>
              <a:buNone/>
            </a:pPr>
            <a:r>
              <a:t/>
            </a:r>
            <a:endParaRPr sz="1700">
              <a:latin typeface="Calibri"/>
              <a:ea typeface="Calibri"/>
              <a:cs typeface="Calibri"/>
              <a:sym typeface="Calibri"/>
            </a:endParaRPr>
          </a:p>
          <a:p>
            <a:pPr indent="0" lvl="0" marL="0" marR="0" rtl="0" algn="l">
              <a:lnSpc>
                <a:spcPct val="70000"/>
              </a:lnSpc>
              <a:spcBef>
                <a:spcPts val="0"/>
              </a:spcBef>
              <a:spcAft>
                <a:spcPts val="0"/>
              </a:spcAft>
              <a:buNone/>
            </a:pPr>
            <a:r>
              <a:t/>
            </a:r>
            <a:endParaRPr sz="1700">
              <a:latin typeface="Calibri"/>
              <a:ea typeface="Calibri"/>
              <a:cs typeface="Calibri"/>
              <a:sym typeface="Calibri"/>
            </a:endParaRPr>
          </a:p>
          <a:p>
            <a:pPr indent="0" lvl="0" marL="0" marR="0" rtl="0" algn="l">
              <a:lnSpc>
                <a:spcPct val="70000"/>
              </a:lnSpc>
              <a:spcBef>
                <a:spcPts val="0"/>
              </a:spcBef>
              <a:spcAft>
                <a:spcPts val="0"/>
              </a:spcAft>
              <a:buNone/>
            </a:pPr>
            <a:r>
              <a:t/>
            </a:r>
            <a:endParaRPr sz="1700">
              <a:latin typeface="Calibri"/>
              <a:ea typeface="Calibri"/>
              <a:cs typeface="Calibri"/>
              <a:sym typeface="Calibri"/>
            </a:endParaRPr>
          </a:p>
          <a:p>
            <a:pPr indent="0" lvl="0" marL="0" marR="0" rtl="0" algn="l">
              <a:lnSpc>
                <a:spcPct val="70000"/>
              </a:lnSpc>
              <a:spcBef>
                <a:spcPts val="0"/>
              </a:spcBef>
              <a:spcAft>
                <a:spcPts val="0"/>
              </a:spcAft>
              <a:buNone/>
            </a:pPr>
            <a:r>
              <a:t/>
            </a:r>
            <a:endParaRPr sz="1700">
              <a:latin typeface="Calibri"/>
              <a:ea typeface="Calibri"/>
              <a:cs typeface="Calibri"/>
              <a:sym typeface="Calibri"/>
            </a:endParaRPr>
          </a:p>
          <a:p>
            <a:pPr indent="0" lvl="0" marL="0" marR="0" rtl="0" algn="l">
              <a:lnSpc>
                <a:spcPct val="100000"/>
              </a:lnSpc>
              <a:spcBef>
                <a:spcPts val="0"/>
              </a:spcBef>
              <a:spcAft>
                <a:spcPts val="0"/>
              </a:spcAft>
              <a:buNone/>
            </a:pPr>
            <a:r>
              <a:t/>
            </a:r>
            <a:endParaRPr sz="1700">
              <a:latin typeface="Calibri"/>
              <a:ea typeface="Calibri"/>
              <a:cs typeface="Calibri"/>
              <a:sym typeface="Calibri"/>
            </a:endParaRPr>
          </a:p>
          <a:p>
            <a:pPr indent="0" lvl="0" marL="0" marR="0" rtl="0" algn="l">
              <a:lnSpc>
                <a:spcPct val="100000"/>
              </a:lnSpc>
              <a:spcBef>
                <a:spcPts val="0"/>
              </a:spcBef>
              <a:spcAft>
                <a:spcPts val="0"/>
              </a:spcAft>
              <a:buNone/>
            </a:pPr>
            <a:r>
              <a:rPr b="0" i="0" lang="en-US" sz="1700" u="none" cap="none" strike="noStrike">
                <a:solidFill>
                  <a:srgbClr val="000000"/>
                </a:solidFill>
                <a:latin typeface="Calibri"/>
                <a:ea typeface="Calibri"/>
                <a:cs typeface="Calibri"/>
                <a:sym typeface="Calibri"/>
              </a:rPr>
              <a:t>Te invito a compartir tus opiniones y conceptos aprendidos, para que tu docente pueda confeccionar un mapa mental.</a:t>
            </a:r>
            <a:endParaRPr b="0" i="0" sz="1700" u="none" cap="none" strike="noStrike">
              <a:solidFill>
                <a:srgbClr val="000000"/>
              </a:solidFill>
              <a:latin typeface="Calibri"/>
              <a:ea typeface="Calibri"/>
              <a:cs typeface="Calibri"/>
              <a:sym typeface="Calibri"/>
            </a:endParaRPr>
          </a:p>
        </p:txBody>
      </p:sp>
      <p:sp>
        <p:nvSpPr>
          <p:cNvPr id="146" name="Google Shape;146;p40"/>
          <p:cNvSpPr txBox="1"/>
          <p:nvPr/>
        </p:nvSpPr>
        <p:spPr>
          <a:xfrm>
            <a:off x="366462" y="5693547"/>
            <a:ext cx="4997700" cy="1155000"/>
          </a:xfrm>
          <a:prstGeom prst="rect">
            <a:avLst/>
          </a:prstGeom>
          <a:noFill/>
          <a:ln>
            <a:noFill/>
          </a:ln>
        </p:spPr>
        <p:txBody>
          <a:bodyPr anchorCtr="0" anchor="ctr" bIns="91450" lIns="91450" spcFirstLastPara="1" rIns="91450" wrap="square" tIns="91450">
            <a:spAutoFit/>
          </a:bodyPr>
          <a:lstStyle/>
          <a:p>
            <a:pPr indent="0" lvl="0" marL="0" marR="0" rtl="0" algn="ctr">
              <a:lnSpc>
                <a:spcPct val="100000"/>
              </a:lnSpc>
              <a:spcBef>
                <a:spcPts val="0"/>
              </a:spcBef>
              <a:spcAft>
                <a:spcPts val="0"/>
              </a:spcAft>
              <a:buNone/>
            </a:pPr>
            <a:r>
              <a:rPr b="1" i="0" lang="en-US" sz="2101" u="none" cap="none" strike="noStrike">
                <a:solidFill>
                  <a:srgbClr val="ED6B00"/>
                </a:solidFill>
                <a:latin typeface="Calibri"/>
                <a:ea typeface="Calibri"/>
                <a:cs typeface="Calibri"/>
                <a:sym typeface="Calibri"/>
              </a:rPr>
              <a:t>¡Muy bien!</a:t>
            </a:r>
            <a:endParaRPr b="0" i="0" sz="2101"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2101" u="none" cap="none" strike="noStrike">
                <a:solidFill>
                  <a:srgbClr val="ED6B00"/>
                </a:solidFill>
                <a:latin typeface="Calibri"/>
                <a:ea typeface="Calibri"/>
                <a:cs typeface="Calibri"/>
                <a:sym typeface="Calibri"/>
              </a:rPr>
              <a:t>Te invitamos a profundizar revisando</a:t>
            </a:r>
            <a:endParaRPr/>
          </a:p>
          <a:p>
            <a:pPr indent="0" lvl="0" marL="0" marR="0" rtl="0" algn="ctr">
              <a:lnSpc>
                <a:spcPct val="100000"/>
              </a:lnSpc>
              <a:spcBef>
                <a:spcPts val="0"/>
              </a:spcBef>
              <a:spcAft>
                <a:spcPts val="0"/>
              </a:spcAft>
              <a:buNone/>
            </a:pPr>
            <a:r>
              <a:rPr b="0" i="0" lang="en-US" sz="2101" u="none" cap="none" strike="noStrike">
                <a:solidFill>
                  <a:srgbClr val="A93501"/>
                </a:solidFill>
                <a:latin typeface="Calibri"/>
                <a:ea typeface="Calibri"/>
                <a:cs typeface="Calibri"/>
                <a:sym typeface="Calibri"/>
              </a:rPr>
              <a:t>la siguiente presentación</a:t>
            </a:r>
            <a:endParaRPr/>
          </a:p>
        </p:txBody>
      </p:sp>
      <p:sp>
        <p:nvSpPr>
          <p:cNvPr id="147" name="Google Shape;147;p40"/>
          <p:cNvSpPr txBox="1"/>
          <p:nvPr/>
        </p:nvSpPr>
        <p:spPr>
          <a:xfrm>
            <a:off x="366450" y="2043641"/>
            <a:ext cx="55278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LEGISLACIÓN LABORAL Y CONTRATO DE TRABAJO:</a:t>
            </a:r>
            <a:endParaRPr b="0" i="0" sz="1800" u="none" cap="none" strike="noStrike">
              <a:solidFill>
                <a:srgbClr val="ED6B00"/>
              </a:solidFill>
              <a:latin typeface="Calibri"/>
              <a:ea typeface="Calibri"/>
              <a:cs typeface="Calibri"/>
              <a:sym typeface="Calibri"/>
            </a:endParaRPr>
          </a:p>
        </p:txBody>
      </p:sp>
      <p:pic>
        <p:nvPicPr>
          <p:cNvPr id="148" name="Google Shape;148;p40" title="Modificaciones y anexo de contrato_SUB.mp4">
            <a:hlinkClick r:id="rId4"/>
          </p:cNvPr>
          <p:cNvPicPr preferRelativeResize="0"/>
          <p:nvPr/>
        </p:nvPicPr>
        <p:blipFill>
          <a:blip r:embed="rId5">
            <a:alphaModFix/>
          </a:blip>
          <a:stretch>
            <a:fillRect/>
          </a:stretch>
        </p:blipFill>
        <p:spPr>
          <a:xfrm>
            <a:off x="2329213" y="3232861"/>
            <a:ext cx="2356373" cy="1325476"/>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500"/>
                                        <p:tgtEl>
                                          <p:spTgt spid="13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5"/>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sp>
        <p:nvSpPr>
          <p:cNvPr id="154" name="Google Shape;154;p5"/>
          <p:cNvSpPr txBox="1"/>
          <p:nvPr/>
        </p:nvSpPr>
        <p:spPr>
          <a:xfrm>
            <a:off x="4063852" y="2239649"/>
            <a:ext cx="49975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2000" u="none" cap="none" strike="noStrike">
                <a:solidFill>
                  <a:srgbClr val="ED6B00"/>
                </a:solidFill>
                <a:latin typeface="Calibri"/>
                <a:ea typeface="Calibri"/>
                <a:cs typeface="Calibri"/>
                <a:sym typeface="Calibri"/>
              </a:rPr>
              <a:t>MODIFICACIONES Y ANEXOS </a:t>
            </a:r>
            <a:r>
              <a:rPr b="0" i="0" lang="en-US" sz="2000" u="none" cap="none" strike="noStrike">
                <a:solidFill>
                  <a:srgbClr val="A93501"/>
                </a:solidFill>
                <a:latin typeface="Calibri"/>
                <a:ea typeface="Calibri"/>
                <a:cs typeface="Calibri"/>
                <a:sym typeface="Calibri"/>
              </a:rPr>
              <a:t>DE CONTRATOS DE TRABAJO</a:t>
            </a:r>
            <a:endParaRPr b="0" i="0" sz="2000" u="none" cap="none" strike="noStrike">
              <a:solidFill>
                <a:srgbClr val="A93501"/>
              </a:solidFill>
              <a:latin typeface="Calibri"/>
              <a:ea typeface="Calibri"/>
              <a:cs typeface="Calibri"/>
              <a:sym typeface="Calibri"/>
            </a:endParaRPr>
          </a:p>
        </p:txBody>
      </p:sp>
      <p:sp>
        <p:nvSpPr>
          <p:cNvPr id="155" name="Google Shape;155;p5"/>
          <p:cNvSpPr txBox="1"/>
          <p:nvPr/>
        </p:nvSpPr>
        <p:spPr>
          <a:xfrm>
            <a:off x="3815943" y="1230977"/>
            <a:ext cx="1016148" cy="530482"/>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2</a:t>
            </a:r>
            <a:endParaRPr b="0" i="0" sz="6000" u="none" cap="none" strike="noStrike">
              <a:solidFill>
                <a:srgbClr val="FFB375"/>
              </a:solidFill>
              <a:latin typeface="Calibri"/>
              <a:ea typeface="Calibri"/>
              <a:cs typeface="Calibri"/>
              <a:sym typeface="Calibri"/>
            </a:endParaRPr>
          </a:p>
        </p:txBody>
      </p:sp>
      <p:sp>
        <p:nvSpPr>
          <p:cNvPr id="156" name="Google Shape;156;p5"/>
          <p:cNvSpPr txBox="1"/>
          <p:nvPr/>
        </p:nvSpPr>
        <p:spPr>
          <a:xfrm>
            <a:off x="7302297" y="633493"/>
            <a:ext cx="10515600" cy="4196441"/>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sp>
        <p:nvSpPr>
          <p:cNvPr id="157" name="Google Shape;157;p5"/>
          <p:cNvSpPr/>
          <p:nvPr/>
        </p:nvSpPr>
        <p:spPr>
          <a:xfrm>
            <a:off x="4063852" y="3185652"/>
            <a:ext cx="5081308" cy="3627039"/>
          </a:xfrm>
          <a:prstGeom prst="roundRect">
            <a:avLst>
              <a:gd fmla="val 674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58" name="Google Shape;158;p5"/>
          <p:cNvGrpSpPr/>
          <p:nvPr/>
        </p:nvGrpSpPr>
        <p:grpSpPr>
          <a:xfrm>
            <a:off x="3895220" y="3581324"/>
            <a:ext cx="375438" cy="2916953"/>
            <a:chOff x="8933845" y="4310612"/>
            <a:chExt cx="376200" cy="3107382"/>
          </a:xfrm>
        </p:grpSpPr>
        <p:sp>
          <p:nvSpPr>
            <p:cNvPr id="159" name="Google Shape;159;p5"/>
            <p:cNvSpPr/>
            <p:nvPr/>
          </p:nvSpPr>
          <p:spPr>
            <a:xfrm>
              <a:off x="8933845" y="4310612"/>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5"/>
            <p:cNvSpPr txBox="1"/>
            <p:nvPr/>
          </p:nvSpPr>
          <p:spPr>
            <a:xfrm>
              <a:off x="8943370" y="4310614"/>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sp>
          <p:nvSpPr>
            <p:cNvPr id="161" name="Google Shape;161;p5"/>
            <p:cNvSpPr/>
            <p:nvPr/>
          </p:nvSpPr>
          <p:spPr>
            <a:xfrm>
              <a:off x="8933845" y="497405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5"/>
            <p:cNvSpPr txBox="1"/>
            <p:nvPr/>
          </p:nvSpPr>
          <p:spPr>
            <a:xfrm>
              <a:off x="8943370" y="4974052"/>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sp>
          <p:nvSpPr>
            <p:cNvPr id="163" name="Google Shape;163;p5"/>
            <p:cNvSpPr/>
            <p:nvPr/>
          </p:nvSpPr>
          <p:spPr>
            <a:xfrm>
              <a:off x="8933845" y="5645967"/>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5"/>
            <p:cNvSpPr txBox="1"/>
            <p:nvPr/>
          </p:nvSpPr>
          <p:spPr>
            <a:xfrm>
              <a:off x="8943370" y="5645969"/>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sp>
          <p:nvSpPr>
            <p:cNvPr id="165" name="Google Shape;165;p5"/>
            <p:cNvSpPr/>
            <p:nvPr/>
          </p:nvSpPr>
          <p:spPr>
            <a:xfrm>
              <a:off x="8933845" y="6363489"/>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5"/>
            <p:cNvSpPr txBox="1"/>
            <p:nvPr/>
          </p:nvSpPr>
          <p:spPr>
            <a:xfrm>
              <a:off x="8943370" y="6363491"/>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4</a:t>
              </a:r>
              <a:endParaRPr b="1" i="0" sz="2800" u="none" cap="none" strike="noStrike">
                <a:solidFill>
                  <a:srgbClr val="FFFFFF"/>
                </a:solidFill>
                <a:latin typeface="Calibri"/>
                <a:ea typeface="Calibri"/>
                <a:cs typeface="Calibri"/>
                <a:sym typeface="Calibri"/>
              </a:endParaRPr>
            </a:p>
          </p:txBody>
        </p:sp>
        <p:sp>
          <p:nvSpPr>
            <p:cNvPr id="167" name="Google Shape;167;p5"/>
            <p:cNvSpPr/>
            <p:nvPr/>
          </p:nvSpPr>
          <p:spPr>
            <a:xfrm>
              <a:off x="8933845" y="7032192"/>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5"/>
            <p:cNvSpPr txBox="1"/>
            <p:nvPr/>
          </p:nvSpPr>
          <p:spPr>
            <a:xfrm>
              <a:off x="8943370" y="7032194"/>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5</a:t>
              </a:r>
              <a:endParaRPr b="1" i="0" sz="2800" u="none" cap="none" strike="noStrike">
                <a:solidFill>
                  <a:srgbClr val="FFFFFF"/>
                </a:solidFill>
                <a:latin typeface="Calibri"/>
                <a:ea typeface="Calibri"/>
                <a:cs typeface="Calibri"/>
                <a:sym typeface="Calibri"/>
              </a:endParaRPr>
            </a:p>
          </p:txBody>
        </p:sp>
      </p:grpSp>
      <p:pic>
        <p:nvPicPr>
          <p:cNvPr id="169" name="Google Shape;169;p5"/>
          <p:cNvPicPr preferRelativeResize="0"/>
          <p:nvPr/>
        </p:nvPicPr>
        <p:blipFill rotWithShape="1">
          <a:blip r:embed="rId3">
            <a:alphaModFix/>
          </a:blip>
          <a:srcRect b="0" l="0" r="0" t="0"/>
          <a:stretch/>
        </p:blipFill>
        <p:spPr>
          <a:xfrm>
            <a:off x="678383" y="2382979"/>
            <a:ext cx="2950556" cy="4313787"/>
          </a:xfrm>
          <a:prstGeom prst="rect">
            <a:avLst/>
          </a:prstGeom>
          <a:noFill/>
          <a:ln>
            <a:noFill/>
          </a:ln>
        </p:spPr>
      </p:pic>
      <p:sp>
        <p:nvSpPr>
          <p:cNvPr id="170" name="Google Shape;170;p5"/>
          <p:cNvSpPr txBox="1"/>
          <p:nvPr/>
        </p:nvSpPr>
        <p:spPr>
          <a:xfrm>
            <a:off x="4063852" y="2664933"/>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Al término de la actividad estarás en condiciones de:</a:t>
            </a:r>
            <a:endParaRPr b="1" i="0" sz="1400" u="none" cap="none" strike="noStrike">
              <a:solidFill>
                <a:schemeClr val="dk1"/>
              </a:solidFill>
              <a:latin typeface="Calibri"/>
              <a:ea typeface="Calibri"/>
              <a:cs typeface="Calibri"/>
              <a:sym typeface="Calibri"/>
            </a:endParaRPr>
          </a:p>
        </p:txBody>
      </p:sp>
      <p:sp>
        <p:nvSpPr>
          <p:cNvPr id="171" name="Google Shape;171;p5"/>
          <p:cNvSpPr txBox="1"/>
          <p:nvPr/>
        </p:nvSpPr>
        <p:spPr>
          <a:xfrm>
            <a:off x="4530811" y="3536840"/>
            <a:ext cx="4324865" cy="31085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Identificar las modificaciones que puede tener un contrato de trabajo, unilaterales.</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Reconocer los modelos de anexos de Contrato de Trabajo de acuerdo a la legislación vigente.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Elaborar anexos de contrato de trabajo de acuerdo la situación presentadas.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Identificar las modificaciones unilateral por el empleador.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Reconocer la clasificación de las modificaciones al contrato de trabajo</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41"/>
          <p:cNvSpPr/>
          <p:nvPr/>
        </p:nvSpPr>
        <p:spPr>
          <a:xfrm flipH="1" rot="7028957">
            <a:off x="5772174" y="4143490"/>
            <a:ext cx="441984" cy="1078084"/>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7" name="Google Shape;177;p41"/>
          <p:cNvSpPr/>
          <p:nvPr/>
        </p:nvSpPr>
        <p:spPr>
          <a:xfrm>
            <a:off x="486223" y="3909683"/>
            <a:ext cx="5455410" cy="2048665"/>
          </a:xfrm>
          <a:prstGeom prst="roundRect">
            <a:avLst>
              <a:gd fmla="val 6741" name="adj"/>
            </a:avLst>
          </a:prstGeom>
          <a:solidFill>
            <a:srgbClr val="F5E7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7E3D1"/>
                </a:solidFill>
                <a:latin typeface="Arial"/>
                <a:ea typeface="Arial"/>
                <a:cs typeface="Arial"/>
                <a:sym typeface="Arial"/>
              </a:rPr>
              <a:t>             </a:t>
            </a:r>
            <a:endParaRPr b="0" i="0" sz="1400" u="none" cap="none" strike="noStrike">
              <a:solidFill>
                <a:srgbClr val="F7E3D1"/>
              </a:solidFill>
              <a:latin typeface="Arial"/>
              <a:ea typeface="Arial"/>
              <a:cs typeface="Arial"/>
              <a:sym typeface="Arial"/>
            </a:endParaRPr>
          </a:p>
        </p:txBody>
      </p:sp>
      <p:sp>
        <p:nvSpPr>
          <p:cNvPr id="178" name="Google Shape;178;p41"/>
          <p:cNvSpPr txBox="1"/>
          <p:nvPr/>
        </p:nvSpPr>
        <p:spPr>
          <a:xfrm>
            <a:off x="190500" y="3692525"/>
            <a:ext cx="10515600" cy="1325563"/>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110000"/>
              </a:lnSpc>
              <a:spcBef>
                <a:spcPts val="0"/>
              </a:spcBef>
              <a:spcAft>
                <a:spcPts val="0"/>
              </a:spcAft>
              <a:buNone/>
            </a:pPr>
            <a:r>
              <a:t/>
            </a:r>
            <a:endParaRPr b="1" i="0" sz="2600" u="none" cap="none" strike="noStrike">
              <a:solidFill>
                <a:srgbClr val="ED6B00"/>
              </a:solidFill>
              <a:latin typeface="Calibri"/>
              <a:ea typeface="Calibri"/>
              <a:cs typeface="Calibri"/>
              <a:sym typeface="Calibri"/>
            </a:endParaRPr>
          </a:p>
        </p:txBody>
      </p:sp>
      <p:sp>
        <p:nvSpPr>
          <p:cNvPr id="179" name="Google Shape;179;p41"/>
          <p:cNvSpPr/>
          <p:nvPr/>
        </p:nvSpPr>
        <p:spPr>
          <a:xfrm>
            <a:off x="649354" y="4174571"/>
            <a:ext cx="4986337" cy="156966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600" u="none" cap="none" strike="noStrike">
                <a:solidFill>
                  <a:srgbClr val="ED6B00"/>
                </a:solidFill>
                <a:latin typeface="Arial"/>
                <a:ea typeface="Arial"/>
                <a:cs typeface="Arial"/>
                <a:sym typeface="Arial"/>
              </a:rPr>
              <a:t>“Las modificaciones del contrato de trabajo se consignarán por escrito y serán firmadas por las partes al dorso de los ejemplares del mismo o en documento anexo”</a:t>
            </a:r>
            <a:endParaRPr/>
          </a:p>
          <a:p>
            <a:pPr indent="0" lvl="0" marL="0" marR="0" rtl="0" algn="just">
              <a:lnSpc>
                <a:spcPct val="100000"/>
              </a:lnSpc>
              <a:spcBef>
                <a:spcPts val="0"/>
              </a:spcBef>
              <a:spcAft>
                <a:spcPts val="0"/>
              </a:spcAft>
              <a:buNone/>
            </a:pPr>
            <a:r>
              <a:t/>
            </a:r>
            <a:endParaRPr b="1" i="0" sz="1600" u="none" cap="none" strike="noStrike">
              <a:solidFill>
                <a:srgbClr val="ED6B00"/>
              </a:solidFill>
              <a:latin typeface="Arial"/>
              <a:ea typeface="Arial"/>
              <a:cs typeface="Arial"/>
              <a:sym typeface="Arial"/>
            </a:endParaRPr>
          </a:p>
          <a:p>
            <a:pPr indent="0" lvl="0" marL="0" marR="0" rtl="0" algn="just">
              <a:lnSpc>
                <a:spcPct val="100000"/>
              </a:lnSpc>
              <a:spcBef>
                <a:spcPts val="0"/>
              </a:spcBef>
              <a:spcAft>
                <a:spcPts val="0"/>
              </a:spcAft>
              <a:buNone/>
            </a:pPr>
            <a:r>
              <a:rPr b="0" i="1" lang="en-US" sz="1600" u="none" cap="none" strike="noStrike">
                <a:solidFill>
                  <a:srgbClr val="000000"/>
                </a:solidFill>
                <a:latin typeface="Calibri"/>
                <a:ea typeface="Calibri"/>
                <a:cs typeface="Calibri"/>
                <a:sym typeface="Calibri"/>
              </a:rPr>
              <a:t>Art. 11 Código del Trabajo. </a:t>
            </a:r>
            <a:endParaRPr b="0" i="1" sz="1600" u="none" cap="none" strike="noStrike">
              <a:solidFill>
                <a:srgbClr val="000000"/>
              </a:solidFill>
              <a:latin typeface="Calibri"/>
              <a:ea typeface="Calibri"/>
              <a:cs typeface="Calibri"/>
              <a:sym typeface="Calibri"/>
            </a:endParaRPr>
          </a:p>
        </p:txBody>
      </p:sp>
      <p:sp>
        <p:nvSpPr>
          <p:cNvPr id="180" name="Google Shape;180;p41"/>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MODIFICACIONES AL </a:t>
            </a:r>
            <a:r>
              <a:rPr b="0" i="0" lang="en-US" sz="2800" u="none" cap="none" strike="noStrike">
                <a:solidFill>
                  <a:srgbClr val="A93501"/>
                </a:solidFill>
                <a:latin typeface="Calibri"/>
                <a:ea typeface="Calibri"/>
                <a:cs typeface="Calibri"/>
                <a:sym typeface="Calibri"/>
              </a:rPr>
              <a:t>CONTRATO DE TRABAJO</a:t>
            </a:r>
            <a:endParaRPr b="0" i="0" sz="3100" u="none" cap="none" strike="noStrike">
              <a:solidFill>
                <a:srgbClr val="A93501"/>
              </a:solidFill>
              <a:latin typeface="Calibri"/>
              <a:ea typeface="Calibri"/>
              <a:cs typeface="Calibri"/>
              <a:sym typeface="Calibri"/>
            </a:endParaRPr>
          </a:p>
        </p:txBody>
      </p:sp>
      <p:sp>
        <p:nvSpPr>
          <p:cNvPr id="181" name="Google Shape;181;p41"/>
          <p:cNvSpPr txBox="1"/>
          <p:nvPr/>
        </p:nvSpPr>
        <p:spPr>
          <a:xfrm>
            <a:off x="454374"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FACULTADES DEL EMPLEADOR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grpSp>
        <p:nvGrpSpPr>
          <p:cNvPr id="182" name="Google Shape;182;p41"/>
          <p:cNvGrpSpPr/>
          <p:nvPr/>
        </p:nvGrpSpPr>
        <p:grpSpPr>
          <a:xfrm>
            <a:off x="466559" y="2145633"/>
            <a:ext cx="8517435" cy="1603818"/>
            <a:chOff x="0" y="0"/>
            <a:chExt cx="8513857" cy="2110750"/>
          </a:xfrm>
        </p:grpSpPr>
        <p:sp>
          <p:nvSpPr>
            <p:cNvPr id="183" name="Google Shape;183;p41"/>
            <p:cNvSpPr/>
            <p:nvPr/>
          </p:nvSpPr>
          <p:spPr>
            <a:xfrm>
              <a:off x="0" y="0"/>
              <a:ext cx="8513857" cy="2110750"/>
            </a:xfrm>
            <a:prstGeom prst="roundRect">
              <a:avLst>
                <a:gd fmla="val 10942" name="adj"/>
              </a:avLst>
            </a:prstGeom>
            <a:solidFill>
              <a:srgbClr val="F3F3F3"/>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84" name="Google Shape;184;p41"/>
            <p:cNvSpPr txBox="1"/>
            <p:nvPr/>
          </p:nvSpPr>
          <p:spPr>
            <a:xfrm>
              <a:off x="67643" y="855271"/>
              <a:ext cx="8378568" cy="400155"/>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b="0" i="0" lang="en-US" sz="1401" u="none" cap="none" strike="noStrike">
                  <a:solidFill>
                    <a:srgbClr val="000000"/>
                  </a:solidFill>
                  <a:latin typeface="Arial"/>
                  <a:ea typeface="Arial"/>
                  <a:cs typeface="Arial"/>
                  <a:sym typeface="Arial"/>
                </a:rPr>
                <a:t>    </a:t>
              </a:r>
              <a:endParaRPr/>
            </a:p>
          </p:txBody>
        </p:sp>
      </p:grpSp>
      <p:sp>
        <p:nvSpPr>
          <p:cNvPr id="185" name="Google Shape;185;p41"/>
          <p:cNvSpPr txBox="1"/>
          <p:nvPr/>
        </p:nvSpPr>
        <p:spPr>
          <a:xfrm>
            <a:off x="649354" y="2362748"/>
            <a:ext cx="7935883" cy="1169545"/>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En la medida en que la relación laboral se prolonga en el tiempo, ésta se ve expuesta a cambios y modificaciones, de mayor o menor significación, que se derivan de la alteración de las circunstancias existentes a la época de celebración del contrato de trabajo tanto de orden económico, como técnico, tecnológico, etc.</a:t>
            </a:r>
            <a:endParaRPr b="0" i="0" sz="1600" u="none" cap="none" strike="noStrike">
              <a:solidFill>
                <a:srgbClr val="000000"/>
              </a:solidFill>
              <a:latin typeface="Calibri"/>
              <a:ea typeface="Calibri"/>
              <a:cs typeface="Calibri"/>
              <a:sym typeface="Calibri"/>
            </a:endParaRPr>
          </a:p>
        </p:txBody>
      </p:sp>
      <p:pic>
        <p:nvPicPr>
          <p:cNvPr descr="Google Shape;156;p13" id="186" name="Google Shape;186;p41"/>
          <p:cNvPicPr preferRelativeResize="0"/>
          <p:nvPr/>
        </p:nvPicPr>
        <p:blipFill rotWithShape="1">
          <a:blip r:embed="rId3">
            <a:alphaModFix/>
          </a:blip>
          <a:srcRect b="0" l="0" r="0" t="0"/>
          <a:stretch/>
        </p:blipFill>
        <p:spPr>
          <a:xfrm>
            <a:off x="8648947" y="1979179"/>
            <a:ext cx="500588" cy="477304"/>
          </a:xfrm>
          <a:prstGeom prst="rect">
            <a:avLst/>
          </a:prstGeom>
          <a:noFill/>
          <a:ln>
            <a:noFill/>
          </a:ln>
        </p:spPr>
      </p:pic>
      <p:pic>
        <p:nvPicPr>
          <p:cNvPr descr="Google Shape;158;p13" id="187" name="Google Shape;187;p41"/>
          <p:cNvPicPr preferRelativeResize="0"/>
          <p:nvPr/>
        </p:nvPicPr>
        <p:blipFill rotWithShape="1">
          <a:blip r:embed="rId4">
            <a:alphaModFix/>
          </a:blip>
          <a:srcRect b="0" l="0" r="0" t="0"/>
          <a:stretch/>
        </p:blipFill>
        <p:spPr>
          <a:xfrm flipH="1">
            <a:off x="5921969" y="3345041"/>
            <a:ext cx="2663268" cy="43278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p:tgtEl>
                                          <p:spTgt spid="17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2"/>
          <p:cNvSpPr/>
          <p:nvPr/>
        </p:nvSpPr>
        <p:spPr>
          <a:xfrm>
            <a:off x="6358121" y="4902200"/>
            <a:ext cx="194721" cy="53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3" name="Google Shape;193;p42"/>
          <p:cNvSpPr/>
          <p:nvPr/>
        </p:nvSpPr>
        <p:spPr>
          <a:xfrm rot="-5400000">
            <a:off x="7112330" y="4275694"/>
            <a:ext cx="481857" cy="15993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4" name="Google Shape;194;p42"/>
          <p:cNvSpPr/>
          <p:nvPr/>
        </p:nvSpPr>
        <p:spPr>
          <a:xfrm>
            <a:off x="436563" y="1111806"/>
            <a:ext cx="6966560" cy="452432"/>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2600" u="none" cap="none" strike="noStrike">
                <a:solidFill>
                  <a:srgbClr val="ED6B00"/>
                </a:solidFill>
                <a:latin typeface="Calibri"/>
                <a:ea typeface="Calibri"/>
                <a:cs typeface="Calibri"/>
                <a:sym typeface="Calibri"/>
              </a:rPr>
              <a:t>MODIFICACIONES AL CONTRATO DE TRABAJO</a:t>
            </a:r>
            <a:endParaRPr b="1" i="0" sz="2600" u="none" cap="none" strike="noStrike">
              <a:solidFill>
                <a:srgbClr val="ED6B00"/>
              </a:solidFill>
              <a:latin typeface="Calibri"/>
              <a:ea typeface="Calibri"/>
              <a:cs typeface="Calibri"/>
              <a:sym typeface="Calibri"/>
            </a:endParaRPr>
          </a:p>
        </p:txBody>
      </p:sp>
      <p:sp>
        <p:nvSpPr>
          <p:cNvPr id="195" name="Google Shape;195;p42"/>
          <p:cNvSpPr/>
          <p:nvPr/>
        </p:nvSpPr>
        <p:spPr>
          <a:xfrm>
            <a:off x="466559" y="2145633"/>
            <a:ext cx="4949503" cy="4562898"/>
          </a:xfrm>
          <a:prstGeom prst="roundRect">
            <a:avLst>
              <a:gd fmla="val 6317" name="adj"/>
            </a:avLst>
          </a:prstGeom>
          <a:solidFill>
            <a:srgbClr val="F3F3F3"/>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96" name="Google Shape;196;p42"/>
          <p:cNvSpPr txBox="1"/>
          <p:nvPr/>
        </p:nvSpPr>
        <p:spPr>
          <a:xfrm>
            <a:off x="649355" y="2345112"/>
            <a:ext cx="4450184" cy="41242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No debemos olvidar que el Derecho Laboral tiene una gran cercanía con la realidad, además, que en esta rama jurídica se da aplicación al denominado </a:t>
            </a:r>
            <a:r>
              <a:rPr b="1" i="0" lang="en-US" sz="1600" u="none" cap="none" strike="noStrike">
                <a:solidFill>
                  <a:srgbClr val="000000"/>
                </a:solidFill>
                <a:latin typeface="Calibri"/>
                <a:ea typeface="Calibri"/>
                <a:cs typeface="Calibri"/>
                <a:sym typeface="Calibri"/>
              </a:rPr>
              <a:t>“principio de la realidad”</a:t>
            </a:r>
            <a:r>
              <a:rPr b="0" i="0" lang="en-US" sz="1600" u="none" cap="none" strike="noStrike">
                <a:solidFill>
                  <a:srgbClr val="000000"/>
                </a:solidFill>
                <a:latin typeface="Calibri"/>
                <a:ea typeface="Calibri"/>
                <a:cs typeface="Calibri"/>
                <a:sym typeface="Calibri"/>
              </a:rPr>
              <a:t>, todo lo cual implica que su normatividad sea mucho más sensible a los cambios y transformaciones que se operan en la realidad.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Estos hechos no pueden ser obviados por la legislación, y considerando la naturaleza jurídica de la relación laboral, ella debe permitir que durante la vigencia de la relación contractual se alteren las condiciones de trabajo para hacer frente a las nuevas necesidades que exige la misma realidad.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Art. 11 Inciso II Código del Trabajo</a:t>
            </a:r>
            <a:endParaRPr/>
          </a:p>
        </p:txBody>
      </p:sp>
      <p:pic>
        <p:nvPicPr>
          <p:cNvPr id="197" name="Google Shape;197;p42"/>
          <p:cNvPicPr preferRelativeResize="0"/>
          <p:nvPr/>
        </p:nvPicPr>
        <p:blipFill rotWithShape="1">
          <a:blip r:embed="rId3">
            <a:alphaModFix/>
          </a:blip>
          <a:srcRect b="0" l="0" r="0" t="0"/>
          <a:stretch/>
        </p:blipFill>
        <p:spPr>
          <a:xfrm>
            <a:off x="5577840" y="2529748"/>
            <a:ext cx="4142423" cy="47065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3"/>
          <p:cNvSpPr/>
          <p:nvPr/>
        </p:nvSpPr>
        <p:spPr>
          <a:xfrm>
            <a:off x="6358121" y="4902200"/>
            <a:ext cx="194721" cy="53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3" name="Google Shape;203;p43"/>
          <p:cNvSpPr/>
          <p:nvPr/>
        </p:nvSpPr>
        <p:spPr>
          <a:xfrm rot="-5400000">
            <a:off x="7112330" y="4275694"/>
            <a:ext cx="481857" cy="15993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4" name="Google Shape;204;p43"/>
          <p:cNvSpPr/>
          <p:nvPr/>
        </p:nvSpPr>
        <p:spPr>
          <a:xfrm>
            <a:off x="436563" y="1111806"/>
            <a:ext cx="6966560" cy="452432"/>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2600" u="none" cap="none" strike="noStrike">
                <a:solidFill>
                  <a:srgbClr val="ED6B00"/>
                </a:solidFill>
                <a:latin typeface="Calibri"/>
                <a:ea typeface="Calibri"/>
                <a:cs typeface="Calibri"/>
                <a:sym typeface="Calibri"/>
              </a:rPr>
              <a:t>MODIFICACIONES AL CONTRATO DE TRABAJO</a:t>
            </a:r>
            <a:endParaRPr b="1" i="0" sz="2600" u="none" cap="none" strike="noStrike">
              <a:solidFill>
                <a:srgbClr val="ED6B00"/>
              </a:solidFill>
              <a:latin typeface="Calibri"/>
              <a:ea typeface="Calibri"/>
              <a:cs typeface="Calibri"/>
              <a:sym typeface="Calibri"/>
            </a:endParaRPr>
          </a:p>
        </p:txBody>
      </p:sp>
      <p:sp>
        <p:nvSpPr>
          <p:cNvPr id="205" name="Google Shape;205;p43"/>
          <p:cNvSpPr/>
          <p:nvPr/>
        </p:nvSpPr>
        <p:spPr>
          <a:xfrm>
            <a:off x="466559" y="2145633"/>
            <a:ext cx="4949503" cy="2756567"/>
          </a:xfrm>
          <a:prstGeom prst="roundRect">
            <a:avLst>
              <a:gd fmla="val 6317" name="adj"/>
            </a:avLst>
          </a:prstGeom>
          <a:solidFill>
            <a:srgbClr val="F3F3F3"/>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06" name="Google Shape;206;p43"/>
          <p:cNvSpPr txBox="1"/>
          <p:nvPr/>
        </p:nvSpPr>
        <p:spPr>
          <a:xfrm>
            <a:off x="649355" y="2362843"/>
            <a:ext cx="4450184" cy="215443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Estas modificaciones del contrato de trabajo se pueden realizar por a lo menos alguno de los siguientes  procedimientos que a continuación se señalan: </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1. Por cambio en la legislación vigente; </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2. Por acuerdo entre las partes; y</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3. Modificación unilateral por el empleador.</a:t>
            </a:r>
            <a:endParaRPr/>
          </a:p>
        </p:txBody>
      </p:sp>
      <p:pic>
        <p:nvPicPr>
          <p:cNvPr id="207" name="Google Shape;207;p43"/>
          <p:cNvPicPr preferRelativeResize="0"/>
          <p:nvPr/>
        </p:nvPicPr>
        <p:blipFill rotWithShape="1">
          <a:blip r:embed="rId3">
            <a:alphaModFix/>
          </a:blip>
          <a:srcRect b="0" l="0" r="0" t="0"/>
          <a:stretch/>
        </p:blipFill>
        <p:spPr>
          <a:xfrm>
            <a:off x="5577840" y="2529748"/>
            <a:ext cx="4142423" cy="470653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