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7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42911064"/>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One column text">
    <p:spTree>
      <p:nvGrpSpPr>
        <p:cNvPr id="1" name=""/>
        <p:cNvGrpSpPr/>
        <p:nvPr/>
      </p:nvGrpSpPr>
      <p:grpSpPr>
        <a:xfrm>
          <a:off x="0" y="0"/>
          <a:ext cx="0" cy="0"/>
          <a:chOff x="0" y="0"/>
          <a:chExt cx="0" cy="0"/>
        </a:xfrm>
      </p:grpSpPr>
      <p:pic>
        <p:nvPicPr>
          <p:cNvPr id="17" name="Imagen 24" descr="Imagen 24"/>
          <p:cNvPicPr>
            <a:picLocks noChangeAspect="1"/>
          </p:cNvPicPr>
          <p:nvPr/>
        </p:nvPicPr>
        <p:blipFill>
          <a:blip r:embed="rId2">
            <a:extLst/>
          </a:blip>
          <a:stretch>
            <a:fillRect/>
          </a:stretch>
        </p:blipFill>
        <p:spPr>
          <a:xfrm>
            <a:off x="433440" y="418596"/>
            <a:ext cx="2897435" cy="680400"/>
          </a:xfrm>
          <a:prstGeom prst="rect">
            <a:avLst/>
          </a:prstGeom>
          <a:ln w="12700">
            <a:miter lim="400000"/>
          </a:ln>
        </p:spPr>
      </p:pic>
      <p:grpSp>
        <p:nvGrpSpPr>
          <p:cNvPr id="20" name="Google Shape;9;p23"/>
          <p:cNvGrpSpPr/>
          <p:nvPr/>
        </p:nvGrpSpPr>
        <p:grpSpPr>
          <a:xfrm>
            <a:off x="242854" y="1756548"/>
            <a:ext cx="9346504" cy="5675925"/>
            <a:chOff x="-1" y="0"/>
            <a:chExt cx="9346503" cy="5675924"/>
          </a:xfrm>
        </p:grpSpPr>
        <p:sp>
          <p:nvSpPr>
            <p:cNvPr id="18" name="Shape"/>
            <p:cNvSpPr/>
            <p:nvPr/>
          </p:nvSpPr>
          <p:spPr>
            <a:xfrm>
              <a:off x="-2" y="-1"/>
              <a:ext cx="9346504" cy="5675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w="12700" cap="flat">
              <a:noFill/>
              <a:miter lim="400000"/>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19" name="Text"/>
            <p:cNvSpPr txBox="1"/>
            <p:nvPr/>
          </p:nvSpPr>
          <p:spPr>
            <a:xfrm>
              <a:off x="-1" y="2647844"/>
              <a:ext cx="9091321"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pic>
        <p:nvPicPr>
          <p:cNvPr id="21" name="Google Shape;12;p23" descr="Google Shape;12;p23"/>
          <p:cNvPicPr>
            <a:picLocks noChangeAspect="1"/>
          </p:cNvPicPr>
          <p:nvPr/>
        </p:nvPicPr>
        <p:blipFill>
          <a:blip r:embed="rId3">
            <a:extLst/>
          </a:blip>
          <a:stretch>
            <a:fillRect/>
          </a:stretch>
        </p:blipFill>
        <p:spPr>
          <a:xfrm>
            <a:off x="8521706" y="6387272"/>
            <a:ext cx="830661" cy="756002"/>
          </a:xfrm>
          <a:prstGeom prst="rect">
            <a:avLst/>
          </a:prstGeom>
          <a:ln w="12700">
            <a:miter lim="400000"/>
          </a:ln>
        </p:spPr>
      </p:pic>
      <p:sp>
        <p:nvSpPr>
          <p:cNvPr id="22" name="Google Shape;13;p23"/>
          <p:cNvSpPr/>
          <p:nvPr/>
        </p:nvSpPr>
        <p:spPr>
          <a:xfrm>
            <a:off x="436350" y="6464001"/>
            <a:ext cx="7891862" cy="680476"/>
          </a:xfrm>
          <a:prstGeom prst="roundRect">
            <a:avLst>
              <a:gd name="adj" fmla="val 19335"/>
            </a:avLst>
          </a:prstGeom>
          <a:solidFill>
            <a:srgbClr val="FFB375"/>
          </a:solidFill>
          <a:ln w="12700">
            <a:miter lim="400000"/>
          </a:ln>
        </p:spPr>
        <p:txBody>
          <a:bodyPr lIns="45718" tIns="45718" rIns="45718" bIns="45718" anchor="ctr"/>
          <a:lstStyle/>
          <a:p>
            <a:pPr algn="ctr">
              <a:defRPr baseline="-25000">
                <a:solidFill>
                  <a:srgbClr val="FFFFFF"/>
                </a:solidFill>
                <a:latin typeface="+mj-lt"/>
                <a:ea typeface="+mj-ea"/>
                <a:cs typeface="+mj-cs"/>
                <a:sym typeface="Arial"/>
              </a:defRPr>
            </a:pPr>
            <a:endParaRPr/>
          </a:p>
        </p:txBody>
      </p:sp>
      <p:pic>
        <p:nvPicPr>
          <p:cNvPr id="23" name="Imagen 17" descr="Imagen 17"/>
          <p:cNvPicPr>
            <a:picLocks noChangeAspect="1"/>
          </p:cNvPicPr>
          <p:nvPr/>
        </p:nvPicPr>
        <p:blipFill>
          <a:blip r:embed="rId4">
            <a:extLst/>
          </a:blip>
          <a:stretch>
            <a:fillRect/>
          </a:stretch>
        </p:blipFill>
        <p:spPr>
          <a:xfrm>
            <a:off x="433440" y="6462795"/>
            <a:ext cx="690484" cy="680477"/>
          </a:xfrm>
          <a:prstGeom prst="rect">
            <a:avLst/>
          </a:prstGeom>
          <a:ln w="12700">
            <a:miter lim="400000"/>
          </a:ln>
        </p:spPr>
      </p:pic>
      <p:pic>
        <p:nvPicPr>
          <p:cNvPr id="24" name="Imagen 1" descr="Imagen 1"/>
          <p:cNvPicPr>
            <a:picLocks noChangeAspect="1"/>
          </p:cNvPicPr>
          <p:nvPr/>
        </p:nvPicPr>
        <p:blipFill>
          <a:blip r:embed="rId5">
            <a:extLst/>
          </a:blip>
          <a:stretch>
            <a:fillRect/>
          </a:stretch>
        </p:blipFill>
        <p:spPr>
          <a:xfrm>
            <a:off x="8272364" y="1222172"/>
            <a:ext cx="1080002" cy="241875"/>
          </a:xfrm>
          <a:prstGeom prst="rect">
            <a:avLst/>
          </a:prstGeom>
          <a:ln w="12700">
            <a:miter lim="400000"/>
          </a:ln>
        </p:spPr>
      </p:pic>
      <p:pic>
        <p:nvPicPr>
          <p:cNvPr id="25" name="Imagen 2" descr="Imagen 2"/>
          <p:cNvPicPr>
            <a:picLocks noChangeAspect="1"/>
          </p:cNvPicPr>
          <p:nvPr/>
        </p:nvPicPr>
        <p:blipFill>
          <a:blip r:embed="rId6">
            <a:extLst/>
          </a:blip>
          <a:stretch>
            <a:fillRect/>
          </a:stretch>
        </p:blipFill>
        <p:spPr>
          <a:xfrm>
            <a:off x="8272364" y="418596"/>
            <a:ext cx="1080002" cy="664778"/>
          </a:xfrm>
          <a:prstGeom prst="rect">
            <a:avLst/>
          </a:prstGeom>
          <a:ln w="12700">
            <a:miter lim="400000"/>
          </a:ln>
        </p:spPr>
      </p:pic>
      <p:sp>
        <p:nvSpPr>
          <p:cNvPr id="2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40" name="Google Shape;19;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45718" tIns="45718" rIns="45718" bIns="45718" anchor="ctr"/>
          <a:lstStyle/>
          <a:p>
            <a:pPr>
              <a:defRPr>
                <a:latin typeface="+mj-lt"/>
                <a:ea typeface="+mj-ea"/>
                <a:cs typeface="+mj-cs"/>
                <a:sym typeface="Arial"/>
              </a:defRPr>
            </a:pPr>
            <a:endParaRPr/>
          </a:p>
        </p:txBody>
      </p:sp>
      <p:sp>
        <p:nvSpPr>
          <p:cNvPr id="41" name="Google Shape;21;p25"/>
          <p:cNvSpPr/>
          <p:nvPr/>
        </p:nvSpPr>
        <p:spPr>
          <a:xfrm>
            <a:off x="180898" y="180899"/>
            <a:ext cx="7911003"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8" tIns="45718" rIns="45718" bIns="45718" anchor="b"/>
          <a:lstStyle/>
          <a:p>
            <a:pPr>
              <a:defRPr>
                <a:latin typeface="+mj-lt"/>
                <a:ea typeface="+mj-ea"/>
                <a:cs typeface="+mj-cs"/>
                <a:sym typeface="Arial"/>
              </a:defRPr>
            </a:pPr>
            <a:endParaRPr/>
          </a:p>
        </p:txBody>
      </p:sp>
      <p:grpSp>
        <p:nvGrpSpPr>
          <p:cNvPr id="44" name="Google Shape;22;p25"/>
          <p:cNvGrpSpPr/>
          <p:nvPr/>
        </p:nvGrpSpPr>
        <p:grpSpPr>
          <a:xfrm>
            <a:off x="8091899" y="451665"/>
            <a:ext cx="662103" cy="380237"/>
            <a:chOff x="0" y="0"/>
            <a:chExt cx="662102" cy="380235"/>
          </a:xfrm>
        </p:grpSpPr>
        <p:sp>
          <p:nvSpPr>
            <p:cNvPr id="42" name="Rectangle"/>
            <p:cNvSpPr/>
            <p:nvPr/>
          </p:nvSpPr>
          <p:spPr>
            <a:xfrm>
              <a:off x="-1" y="327734"/>
              <a:ext cx="662104" cy="52502"/>
            </a:xfrm>
            <a:prstGeom prst="rect">
              <a:avLst/>
            </a:prstGeom>
            <a:solidFill>
              <a:srgbClr val="0F69B4"/>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43" name="Text"/>
            <p:cNvSpPr txBox="1"/>
            <p:nvPr/>
          </p:nvSpPr>
          <p:spPr>
            <a:xfrm>
              <a:off x="-1" y="0"/>
              <a:ext cx="662104"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j-lt"/>
                  <a:ea typeface="+mj-ea"/>
                  <a:cs typeface="+mj-cs"/>
                  <a:sym typeface="Arial"/>
                </a:defRPr>
              </a:lvl1pPr>
            </a:lstStyle>
            <a:p>
              <a:r>
                <a:t> </a:t>
              </a:r>
            </a:p>
          </p:txBody>
        </p:sp>
      </p:grpSp>
      <p:grpSp>
        <p:nvGrpSpPr>
          <p:cNvPr id="47" name="Google Shape;23;p25"/>
          <p:cNvGrpSpPr/>
          <p:nvPr/>
        </p:nvGrpSpPr>
        <p:grpSpPr>
          <a:xfrm>
            <a:off x="8753998" y="451665"/>
            <a:ext cx="785403" cy="380237"/>
            <a:chOff x="0" y="0"/>
            <a:chExt cx="785402" cy="380235"/>
          </a:xfrm>
        </p:grpSpPr>
        <p:sp>
          <p:nvSpPr>
            <p:cNvPr id="45" name="Rectangle"/>
            <p:cNvSpPr/>
            <p:nvPr/>
          </p:nvSpPr>
          <p:spPr>
            <a:xfrm>
              <a:off x="-1" y="327734"/>
              <a:ext cx="785403" cy="52502"/>
            </a:xfrm>
            <a:prstGeom prst="rect">
              <a:avLst/>
            </a:prstGeom>
            <a:solidFill>
              <a:srgbClr val="EB3C46"/>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46" name="Text"/>
            <p:cNvSpPr txBox="1"/>
            <p:nvPr/>
          </p:nvSpPr>
          <p:spPr>
            <a:xfrm>
              <a:off x="-1" y="0"/>
              <a:ext cx="785403"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j-lt"/>
                  <a:ea typeface="+mj-ea"/>
                  <a:cs typeface="+mj-cs"/>
                  <a:sym typeface="Arial"/>
                </a:defRPr>
              </a:lvl1pPr>
            </a:lstStyle>
            <a:p>
              <a:r>
                <a:t> </a:t>
              </a:r>
            </a:p>
          </p:txBody>
        </p:sp>
      </p:grpSp>
      <p:sp>
        <p:nvSpPr>
          <p:cNvPr id="48" name="Google Shape;92;p3"/>
          <p:cNvSpPr txBox="1"/>
          <p:nvPr/>
        </p:nvSpPr>
        <p:spPr>
          <a:xfrm>
            <a:off x="8443617" y="271142"/>
            <a:ext cx="1166702" cy="392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r">
              <a:defRPr sz="1200">
                <a:latin typeface="Calibri"/>
                <a:ea typeface="Calibri"/>
                <a:cs typeface="Calibri"/>
                <a:sym typeface="Calibri"/>
              </a:defRPr>
            </a:pPr>
            <a:r>
              <a:t>Actividad 2|</a:t>
            </a:r>
            <a:r>
              <a:rPr sz="1600">
                <a:solidFill>
                  <a:srgbClr val="ED6B00"/>
                </a:solidFill>
              </a:rPr>
              <a:t>3</a:t>
            </a:r>
          </a:p>
        </p:txBody>
      </p:sp>
      <p:sp>
        <p:nvSpPr>
          <p:cNvPr id="49" name="Google Shape;97;p3"/>
          <p:cNvSpPr txBox="1"/>
          <p:nvPr/>
        </p:nvSpPr>
        <p:spPr>
          <a:xfrm>
            <a:off x="375975" y="6881800"/>
            <a:ext cx="6786599" cy="317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100">
                <a:solidFill>
                  <a:srgbClr val="741B47"/>
                </a:solidFill>
                <a:latin typeface="Calibri"/>
                <a:ea typeface="Calibri"/>
                <a:cs typeface="Calibri"/>
                <a:sym typeface="Calibri"/>
              </a:defRPr>
            </a:pPr>
            <a:r>
              <a:t>        </a:t>
            </a:r>
            <a:r>
              <a:rPr>
                <a:solidFill>
                  <a:srgbClr val="ED6B00"/>
                </a:solidFill>
              </a:rPr>
              <a:t>LOGÍSTICA </a:t>
            </a:r>
            <a:r>
              <a:rPr>
                <a:solidFill>
                  <a:srgbClr val="000000"/>
                </a:solidFill>
              </a:rPr>
              <a:t>| 4° Medio | Presentación</a:t>
            </a:r>
          </a:p>
        </p:txBody>
      </p:sp>
      <p:sp>
        <p:nvSpPr>
          <p:cNvPr id="50" name="Google Shape;93;p3"/>
          <p:cNvSpPr txBox="1"/>
          <p:nvPr/>
        </p:nvSpPr>
        <p:spPr>
          <a:xfrm>
            <a:off x="442650" y="350324"/>
            <a:ext cx="7441801"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Operaciones de Bodegas</a:t>
            </a:r>
          </a:p>
        </p:txBody>
      </p:sp>
      <p:sp>
        <p:nvSpPr>
          <p:cNvPr id="51" name="Slide Number"/>
          <p:cNvSpPr txBox="1">
            <a:spLocks noGrp="1"/>
          </p:cNvSpPr>
          <p:nvPr>
            <p:ph type="sldNum" sz="quarter" idx="2"/>
          </p:nvPr>
        </p:nvSpPr>
        <p:spPr>
          <a:xfrm>
            <a:off x="371688" y="6881800"/>
            <a:ext cx="337159"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58" name="Google Shape;26;p26"/>
          <p:cNvSpPr/>
          <p:nvPr/>
        </p:nvSpPr>
        <p:spPr>
          <a:xfrm rot="10800000" flipH="1">
            <a:off x="181648" y="822025"/>
            <a:ext cx="9356703"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8" tIns="45718" rIns="45718" bIns="45718" anchor="ctr"/>
          <a:lstStyle/>
          <a:p>
            <a:pPr>
              <a:defRPr>
                <a:latin typeface="+mj-lt"/>
                <a:ea typeface="+mj-ea"/>
                <a:cs typeface="+mj-cs"/>
                <a:sym typeface="Arial"/>
              </a:defRPr>
            </a:pPr>
            <a:endParaRPr/>
          </a:p>
        </p:txBody>
      </p:sp>
      <p:sp>
        <p:nvSpPr>
          <p:cNvPr id="59" name="Google Shape;27;p26"/>
          <p:cNvSpPr/>
          <p:nvPr/>
        </p:nvSpPr>
        <p:spPr>
          <a:xfrm>
            <a:off x="180898" y="180899"/>
            <a:ext cx="7911003"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8" tIns="45718" rIns="45718" bIns="45718" anchor="b"/>
          <a:lstStyle/>
          <a:p>
            <a:pPr>
              <a:defRPr>
                <a:latin typeface="+mj-lt"/>
                <a:ea typeface="+mj-ea"/>
                <a:cs typeface="+mj-cs"/>
                <a:sym typeface="Arial"/>
              </a:defRPr>
            </a:pPr>
            <a:endParaRPr/>
          </a:p>
        </p:txBody>
      </p:sp>
      <p:grpSp>
        <p:nvGrpSpPr>
          <p:cNvPr id="62" name="Google Shape;28;p26"/>
          <p:cNvGrpSpPr/>
          <p:nvPr/>
        </p:nvGrpSpPr>
        <p:grpSpPr>
          <a:xfrm>
            <a:off x="8091899" y="451665"/>
            <a:ext cx="662103" cy="380237"/>
            <a:chOff x="0" y="0"/>
            <a:chExt cx="662102" cy="380235"/>
          </a:xfrm>
        </p:grpSpPr>
        <p:sp>
          <p:nvSpPr>
            <p:cNvPr id="60" name="Rectangle"/>
            <p:cNvSpPr/>
            <p:nvPr/>
          </p:nvSpPr>
          <p:spPr>
            <a:xfrm>
              <a:off x="-1" y="327734"/>
              <a:ext cx="662104" cy="52502"/>
            </a:xfrm>
            <a:prstGeom prst="rect">
              <a:avLst/>
            </a:prstGeom>
            <a:solidFill>
              <a:srgbClr val="0F69B4"/>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61" name="Text"/>
            <p:cNvSpPr txBox="1"/>
            <p:nvPr/>
          </p:nvSpPr>
          <p:spPr>
            <a:xfrm>
              <a:off x="-1" y="0"/>
              <a:ext cx="662104"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j-lt"/>
                  <a:ea typeface="+mj-ea"/>
                  <a:cs typeface="+mj-cs"/>
                  <a:sym typeface="Arial"/>
                </a:defRPr>
              </a:lvl1pPr>
            </a:lstStyle>
            <a:p>
              <a:r>
                <a:t> </a:t>
              </a:r>
            </a:p>
          </p:txBody>
        </p:sp>
      </p:grpSp>
      <p:grpSp>
        <p:nvGrpSpPr>
          <p:cNvPr id="65" name="Google Shape;29;p26"/>
          <p:cNvGrpSpPr/>
          <p:nvPr/>
        </p:nvGrpSpPr>
        <p:grpSpPr>
          <a:xfrm>
            <a:off x="8753998" y="451665"/>
            <a:ext cx="785403" cy="380237"/>
            <a:chOff x="0" y="0"/>
            <a:chExt cx="785402" cy="380235"/>
          </a:xfrm>
        </p:grpSpPr>
        <p:sp>
          <p:nvSpPr>
            <p:cNvPr id="63" name="Rectangle"/>
            <p:cNvSpPr/>
            <p:nvPr/>
          </p:nvSpPr>
          <p:spPr>
            <a:xfrm>
              <a:off x="-1" y="327734"/>
              <a:ext cx="785403" cy="52502"/>
            </a:xfrm>
            <a:prstGeom prst="rect">
              <a:avLst/>
            </a:prstGeom>
            <a:solidFill>
              <a:srgbClr val="EB3C46"/>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64" name="Text"/>
            <p:cNvSpPr txBox="1"/>
            <p:nvPr/>
          </p:nvSpPr>
          <p:spPr>
            <a:xfrm>
              <a:off x="-1" y="0"/>
              <a:ext cx="785403"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j-lt"/>
                  <a:ea typeface="+mj-ea"/>
                  <a:cs typeface="+mj-cs"/>
                  <a:sym typeface="Arial"/>
                </a:defRPr>
              </a:lvl1pPr>
            </a:lstStyle>
            <a:p>
              <a:r>
                <a:t> </a:t>
              </a:r>
            </a:p>
          </p:txBody>
        </p:sp>
      </p:grpSp>
      <p:sp>
        <p:nvSpPr>
          <p:cNvPr id="66" name="Google Shape;93;p3"/>
          <p:cNvSpPr txBox="1"/>
          <p:nvPr/>
        </p:nvSpPr>
        <p:spPr>
          <a:xfrm>
            <a:off x="442650" y="350324"/>
            <a:ext cx="7441801"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Operaciones de bodegas</a:t>
            </a:r>
          </a:p>
        </p:txBody>
      </p:sp>
      <p:sp>
        <p:nvSpPr>
          <p:cNvPr id="67" name="Google Shape;92;p3"/>
          <p:cNvSpPr txBox="1"/>
          <p:nvPr/>
        </p:nvSpPr>
        <p:spPr>
          <a:xfrm>
            <a:off x="8443617" y="271142"/>
            <a:ext cx="1166702" cy="392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r">
              <a:defRPr sz="1200">
                <a:latin typeface="Calibri"/>
                <a:ea typeface="Calibri"/>
                <a:cs typeface="Calibri"/>
                <a:sym typeface="Calibri"/>
              </a:defRPr>
            </a:pPr>
            <a:r>
              <a:t>Actividad 2|</a:t>
            </a:r>
            <a:r>
              <a:rPr sz="1600">
                <a:solidFill>
                  <a:srgbClr val="ED6B00"/>
                </a:solidFill>
              </a:rPr>
              <a:t>3</a:t>
            </a:r>
          </a:p>
        </p:txBody>
      </p:sp>
      <p:sp>
        <p:nvSpPr>
          <p:cNvPr id="68" name="Google Shape;97;p3"/>
          <p:cNvSpPr txBox="1"/>
          <p:nvPr/>
        </p:nvSpPr>
        <p:spPr>
          <a:xfrm>
            <a:off x="375975" y="6881800"/>
            <a:ext cx="6786599" cy="317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100">
                <a:solidFill>
                  <a:srgbClr val="741B47"/>
                </a:solidFill>
                <a:latin typeface="Calibri"/>
                <a:ea typeface="Calibri"/>
                <a:cs typeface="Calibri"/>
                <a:sym typeface="Calibri"/>
              </a:defRPr>
            </a:pPr>
            <a:r>
              <a:t>        </a:t>
            </a:r>
            <a:r>
              <a:rPr>
                <a:solidFill>
                  <a:srgbClr val="ED6B00"/>
                </a:solidFill>
              </a:rPr>
              <a:t>LOGÍSTICA </a:t>
            </a:r>
            <a:r>
              <a:rPr>
                <a:solidFill>
                  <a:srgbClr val="000000"/>
                </a:solidFill>
              </a:rPr>
              <a:t>| 4° Medio | Presentación</a:t>
            </a:r>
          </a:p>
        </p:txBody>
      </p:sp>
      <p:sp>
        <p:nvSpPr>
          <p:cNvPr id="69" name="Slide Number"/>
          <p:cNvSpPr txBox="1">
            <a:spLocks noGrp="1"/>
          </p:cNvSpPr>
          <p:nvPr>
            <p:ph type="sldNum" sz="quarter" idx="2"/>
          </p:nvPr>
        </p:nvSpPr>
        <p:spPr>
          <a:xfrm>
            <a:off x="371688" y="6881800"/>
            <a:ext cx="337159"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76" name="Google Shape;31;p27"/>
          <p:cNvSpPr/>
          <p:nvPr/>
        </p:nvSpPr>
        <p:spPr>
          <a:xfrm>
            <a:off x="180898" y="180899"/>
            <a:ext cx="7911003"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8" tIns="45718" rIns="45718" bIns="45718" anchor="b"/>
          <a:lstStyle/>
          <a:p>
            <a:pPr>
              <a:defRPr>
                <a:latin typeface="+mj-lt"/>
                <a:ea typeface="+mj-ea"/>
                <a:cs typeface="+mj-cs"/>
                <a:sym typeface="Arial"/>
              </a:defRPr>
            </a:pPr>
            <a:endParaRPr/>
          </a:p>
        </p:txBody>
      </p:sp>
      <p:grpSp>
        <p:nvGrpSpPr>
          <p:cNvPr id="79" name="Google Shape;32;p27"/>
          <p:cNvGrpSpPr/>
          <p:nvPr/>
        </p:nvGrpSpPr>
        <p:grpSpPr>
          <a:xfrm>
            <a:off x="8091899" y="451665"/>
            <a:ext cx="662103" cy="380237"/>
            <a:chOff x="0" y="0"/>
            <a:chExt cx="662102" cy="380235"/>
          </a:xfrm>
        </p:grpSpPr>
        <p:sp>
          <p:nvSpPr>
            <p:cNvPr id="77" name="Rectangle"/>
            <p:cNvSpPr/>
            <p:nvPr/>
          </p:nvSpPr>
          <p:spPr>
            <a:xfrm>
              <a:off x="-1" y="327734"/>
              <a:ext cx="662104" cy="52502"/>
            </a:xfrm>
            <a:prstGeom prst="rect">
              <a:avLst/>
            </a:prstGeom>
            <a:solidFill>
              <a:srgbClr val="0F69B4"/>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78" name="Text"/>
            <p:cNvSpPr txBox="1"/>
            <p:nvPr/>
          </p:nvSpPr>
          <p:spPr>
            <a:xfrm>
              <a:off x="-1" y="0"/>
              <a:ext cx="662104"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j-lt"/>
                  <a:ea typeface="+mj-ea"/>
                  <a:cs typeface="+mj-cs"/>
                  <a:sym typeface="Arial"/>
                </a:defRPr>
              </a:lvl1pPr>
            </a:lstStyle>
            <a:p>
              <a:r>
                <a:t> </a:t>
              </a:r>
            </a:p>
          </p:txBody>
        </p:sp>
      </p:grpSp>
      <p:grpSp>
        <p:nvGrpSpPr>
          <p:cNvPr id="82" name="Google Shape;33;p27"/>
          <p:cNvGrpSpPr/>
          <p:nvPr/>
        </p:nvGrpSpPr>
        <p:grpSpPr>
          <a:xfrm>
            <a:off x="8753998" y="451665"/>
            <a:ext cx="785403" cy="380237"/>
            <a:chOff x="0" y="0"/>
            <a:chExt cx="785402" cy="380235"/>
          </a:xfrm>
        </p:grpSpPr>
        <p:sp>
          <p:nvSpPr>
            <p:cNvPr id="80" name="Rectangle"/>
            <p:cNvSpPr/>
            <p:nvPr/>
          </p:nvSpPr>
          <p:spPr>
            <a:xfrm>
              <a:off x="-1" y="327734"/>
              <a:ext cx="785403" cy="52502"/>
            </a:xfrm>
            <a:prstGeom prst="rect">
              <a:avLst/>
            </a:prstGeom>
            <a:solidFill>
              <a:srgbClr val="EB3C46"/>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81" name="Text"/>
            <p:cNvSpPr txBox="1"/>
            <p:nvPr/>
          </p:nvSpPr>
          <p:spPr>
            <a:xfrm>
              <a:off x="-1" y="0"/>
              <a:ext cx="785403"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j-lt"/>
                  <a:ea typeface="+mj-ea"/>
                  <a:cs typeface="+mj-cs"/>
                  <a:sym typeface="Arial"/>
                </a:defRPr>
              </a:lvl1pPr>
            </a:lstStyle>
            <a:p>
              <a:r>
                <a:t> </a:t>
              </a:r>
            </a:p>
          </p:txBody>
        </p:sp>
      </p:grpSp>
      <p:sp>
        <p:nvSpPr>
          <p:cNvPr id="83" name="Google Shape;93;p3"/>
          <p:cNvSpPr txBox="1"/>
          <p:nvPr/>
        </p:nvSpPr>
        <p:spPr>
          <a:xfrm>
            <a:off x="442650" y="350324"/>
            <a:ext cx="7441801"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Operaciones de Bodegas</a:t>
            </a:r>
          </a:p>
        </p:txBody>
      </p:sp>
      <p:sp>
        <p:nvSpPr>
          <p:cNvPr id="84" name="Google Shape;92;p3"/>
          <p:cNvSpPr txBox="1"/>
          <p:nvPr/>
        </p:nvSpPr>
        <p:spPr>
          <a:xfrm>
            <a:off x="8443617" y="271142"/>
            <a:ext cx="1166702" cy="392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r">
              <a:defRPr sz="1200">
                <a:latin typeface="Calibri"/>
                <a:ea typeface="Calibri"/>
                <a:cs typeface="Calibri"/>
                <a:sym typeface="Calibri"/>
              </a:defRPr>
            </a:pPr>
            <a:r>
              <a:t>Actividad 2|</a:t>
            </a:r>
            <a:r>
              <a:rPr sz="1600">
                <a:solidFill>
                  <a:srgbClr val="ED6B00"/>
                </a:solidFill>
              </a:rPr>
              <a:t>3</a:t>
            </a:r>
          </a:p>
        </p:txBody>
      </p:sp>
      <p:sp>
        <p:nvSpPr>
          <p:cNvPr id="85" name="Google Shape;97;p3"/>
          <p:cNvSpPr txBox="1"/>
          <p:nvPr/>
        </p:nvSpPr>
        <p:spPr>
          <a:xfrm>
            <a:off x="375975" y="6881800"/>
            <a:ext cx="6786599" cy="317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100">
                <a:solidFill>
                  <a:srgbClr val="741B47"/>
                </a:solidFill>
                <a:latin typeface="Calibri"/>
                <a:ea typeface="Calibri"/>
                <a:cs typeface="Calibri"/>
                <a:sym typeface="Calibri"/>
              </a:defRPr>
            </a:pPr>
            <a:r>
              <a:t>        </a:t>
            </a:r>
            <a:r>
              <a:rPr>
                <a:solidFill>
                  <a:srgbClr val="ED6B00"/>
                </a:solidFill>
              </a:rPr>
              <a:t>LOGÍSTICA </a:t>
            </a:r>
            <a:r>
              <a:rPr>
                <a:solidFill>
                  <a:srgbClr val="000000"/>
                </a:solidFill>
              </a:rPr>
              <a:t>| 4° Medio | Presentación</a:t>
            </a:r>
          </a:p>
        </p:txBody>
      </p:sp>
      <p:sp>
        <p:nvSpPr>
          <p:cNvPr id="86" name="Slide Number"/>
          <p:cNvSpPr txBox="1">
            <a:spLocks noGrp="1"/>
          </p:cNvSpPr>
          <p:nvPr>
            <p:ph type="sldNum" sz="quarter" idx="2"/>
          </p:nvPr>
        </p:nvSpPr>
        <p:spPr>
          <a:xfrm>
            <a:off x="371688" y="6881800"/>
            <a:ext cx="337159"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35;p28"/>
          <p:cNvSpPr/>
          <p:nvPr/>
        </p:nvSpPr>
        <p:spPr>
          <a:xfrm rot="10800000" flipH="1">
            <a:off x="181648" y="822025"/>
            <a:ext cx="9356703"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w="12700">
            <a:miter lim="400000"/>
          </a:ln>
        </p:spPr>
        <p:txBody>
          <a:bodyPr lIns="45718" tIns="45718" rIns="45718" bIns="45718" anchor="ctr"/>
          <a:lstStyle/>
          <a:p>
            <a:pPr>
              <a:defRPr>
                <a:latin typeface="+mj-lt"/>
                <a:ea typeface="+mj-ea"/>
                <a:cs typeface="+mj-cs"/>
                <a:sym typeface="Arial"/>
              </a:defRPr>
            </a:pPr>
            <a:endParaRPr/>
          </a:p>
        </p:txBody>
      </p:sp>
      <p:sp>
        <p:nvSpPr>
          <p:cNvPr id="94" name="Google Shape;36;p28"/>
          <p:cNvSpPr/>
          <p:nvPr/>
        </p:nvSpPr>
        <p:spPr>
          <a:xfrm>
            <a:off x="180898" y="180899"/>
            <a:ext cx="7911003"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8" tIns="45718" rIns="45718" bIns="45718" anchor="b"/>
          <a:lstStyle/>
          <a:p>
            <a:pPr>
              <a:defRPr>
                <a:latin typeface="+mj-lt"/>
                <a:ea typeface="+mj-ea"/>
                <a:cs typeface="+mj-cs"/>
                <a:sym typeface="Arial"/>
              </a:defRPr>
            </a:pPr>
            <a:endParaRPr/>
          </a:p>
        </p:txBody>
      </p:sp>
      <p:grpSp>
        <p:nvGrpSpPr>
          <p:cNvPr id="97" name="Google Shape;37;p28"/>
          <p:cNvGrpSpPr/>
          <p:nvPr/>
        </p:nvGrpSpPr>
        <p:grpSpPr>
          <a:xfrm>
            <a:off x="8091899" y="451665"/>
            <a:ext cx="662103" cy="380237"/>
            <a:chOff x="0" y="0"/>
            <a:chExt cx="662102" cy="380235"/>
          </a:xfrm>
        </p:grpSpPr>
        <p:sp>
          <p:nvSpPr>
            <p:cNvPr id="95" name="Rectangle"/>
            <p:cNvSpPr/>
            <p:nvPr/>
          </p:nvSpPr>
          <p:spPr>
            <a:xfrm>
              <a:off x="-1" y="327734"/>
              <a:ext cx="662104" cy="52502"/>
            </a:xfrm>
            <a:prstGeom prst="rect">
              <a:avLst/>
            </a:prstGeom>
            <a:solidFill>
              <a:srgbClr val="0F69B4"/>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96" name="Text"/>
            <p:cNvSpPr txBox="1"/>
            <p:nvPr/>
          </p:nvSpPr>
          <p:spPr>
            <a:xfrm>
              <a:off x="-1" y="0"/>
              <a:ext cx="662104"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j-lt"/>
                  <a:ea typeface="+mj-ea"/>
                  <a:cs typeface="+mj-cs"/>
                  <a:sym typeface="Arial"/>
                </a:defRPr>
              </a:lvl1pPr>
            </a:lstStyle>
            <a:p>
              <a:r>
                <a:t> </a:t>
              </a:r>
            </a:p>
          </p:txBody>
        </p:sp>
      </p:grpSp>
      <p:grpSp>
        <p:nvGrpSpPr>
          <p:cNvPr id="100" name="Google Shape;38;p28"/>
          <p:cNvGrpSpPr/>
          <p:nvPr/>
        </p:nvGrpSpPr>
        <p:grpSpPr>
          <a:xfrm>
            <a:off x="8753998" y="451665"/>
            <a:ext cx="785403" cy="380237"/>
            <a:chOff x="0" y="0"/>
            <a:chExt cx="785402" cy="380235"/>
          </a:xfrm>
        </p:grpSpPr>
        <p:sp>
          <p:nvSpPr>
            <p:cNvPr id="98" name="Rectangle"/>
            <p:cNvSpPr/>
            <p:nvPr/>
          </p:nvSpPr>
          <p:spPr>
            <a:xfrm>
              <a:off x="-1" y="327734"/>
              <a:ext cx="785403" cy="52502"/>
            </a:xfrm>
            <a:prstGeom prst="rect">
              <a:avLst/>
            </a:prstGeom>
            <a:solidFill>
              <a:srgbClr val="EB3C46"/>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99" name="Text"/>
            <p:cNvSpPr txBox="1"/>
            <p:nvPr/>
          </p:nvSpPr>
          <p:spPr>
            <a:xfrm>
              <a:off x="-1" y="0"/>
              <a:ext cx="785403"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j-lt"/>
                  <a:ea typeface="+mj-ea"/>
                  <a:cs typeface="+mj-cs"/>
                  <a:sym typeface="Arial"/>
                </a:defRPr>
              </a:lvl1pPr>
            </a:lstStyle>
            <a:p>
              <a:r>
                <a:t> </a:t>
              </a:r>
            </a:p>
          </p:txBody>
        </p:sp>
      </p:grpSp>
      <p:sp>
        <p:nvSpPr>
          <p:cNvPr id="101" name="Google Shape;93;p3"/>
          <p:cNvSpPr txBox="1"/>
          <p:nvPr/>
        </p:nvSpPr>
        <p:spPr>
          <a:xfrm>
            <a:off x="442650" y="350324"/>
            <a:ext cx="7441801"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Operaciones de bodegas</a:t>
            </a:r>
          </a:p>
        </p:txBody>
      </p:sp>
      <p:sp>
        <p:nvSpPr>
          <p:cNvPr id="102" name="Google Shape;92;p3"/>
          <p:cNvSpPr txBox="1"/>
          <p:nvPr/>
        </p:nvSpPr>
        <p:spPr>
          <a:xfrm>
            <a:off x="8443617" y="271142"/>
            <a:ext cx="1166702" cy="392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lgn="r">
              <a:defRPr sz="1200">
                <a:latin typeface="Calibri"/>
                <a:ea typeface="Calibri"/>
                <a:cs typeface="Calibri"/>
                <a:sym typeface="Calibri"/>
              </a:defRPr>
            </a:pPr>
            <a:r>
              <a:t>Actividad 2|</a:t>
            </a:r>
            <a:r>
              <a:rPr sz="1600">
                <a:solidFill>
                  <a:srgbClr val="ED6B00"/>
                </a:solidFill>
              </a:rPr>
              <a:t>3</a:t>
            </a:r>
          </a:p>
        </p:txBody>
      </p:sp>
      <p:sp>
        <p:nvSpPr>
          <p:cNvPr id="103" name="Google Shape;97;p3"/>
          <p:cNvSpPr txBox="1"/>
          <p:nvPr/>
        </p:nvSpPr>
        <p:spPr>
          <a:xfrm>
            <a:off x="375975" y="6881800"/>
            <a:ext cx="6786599" cy="317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100">
                <a:solidFill>
                  <a:srgbClr val="741B47"/>
                </a:solidFill>
                <a:latin typeface="Calibri"/>
                <a:ea typeface="Calibri"/>
                <a:cs typeface="Calibri"/>
                <a:sym typeface="Calibri"/>
              </a:defRPr>
            </a:pPr>
            <a:r>
              <a:t>        </a:t>
            </a:r>
            <a:r>
              <a:rPr>
                <a:solidFill>
                  <a:srgbClr val="ED6B00"/>
                </a:solidFill>
              </a:rPr>
              <a:t>LOGÍSTICA </a:t>
            </a:r>
            <a:r>
              <a:rPr>
                <a:solidFill>
                  <a:srgbClr val="000000"/>
                </a:solidFill>
              </a:rPr>
              <a:t>| 4° Medio | Presentación</a:t>
            </a:r>
          </a:p>
        </p:txBody>
      </p:sp>
      <p:sp>
        <p:nvSpPr>
          <p:cNvPr id="104" name="Slide Number"/>
          <p:cNvSpPr txBox="1">
            <a:spLocks noGrp="1"/>
          </p:cNvSpPr>
          <p:nvPr>
            <p:ph type="sldNum" sz="quarter" idx="2"/>
          </p:nvPr>
        </p:nvSpPr>
        <p:spPr>
          <a:xfrm>
            <a:off x="371688" y="6881800"/>
            <a:ext cx="337159"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61;p30"/>
          <p:cNvSpPr/>
          <p:nvPr/>
        </p:nvSpPr>
        <p:spPr>
          <a:xfrm rot="10800000" flipH="1">
            <a:off x="181648" y="822025"/>
            <a:ext cx="9356703"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8" tIns="45718" rIns="45718" bIns="45718" anchor="ctr"/>
          <a:lstStyle/>
          <a:p>
            <a:pPr>
              <a:defRPr>
                <a:latin typeface="+mj-lt"/>
                <a:ea typeface="+mj-ea"/>
                <a:cs typeface="+mj-cs"/>
                <a:sym typeface="Arial"/>
              </a:defRPr>
            </a:pPr>
            <a:endParaRPr/>
          </a:p>
        </p:txBody>
      </p:sp>
      <p:grpSp>
        <p:nvGrpSpPr>
          <p:cNvPr id="114" name="Google Shape;62;p30"/>
          <p:cNvGrpSpPr/>
          <p:nvPr/>
        </p:nvGrpSpPr>
        <p:grpSpPr>
          <a:xfrm>
            <a:off x="8091899" y="451665"/>
            <a:ext cx="662103" cy="380237"/>
            <a:chOff x="0" y="0"/>
            <a:chExt cx="662102" cy="380235"/>
          </a:xfrm>
        </p:grpSpPr>
        <p:sp>
          <p:nvSpPr>
            <p:cNvPr id="112" name="Rectangle"/>
            <p:cNvSpPr/>
            <p:nvPr/>
          </p:nvSpPr>
          <p:spPr>
            <a:xfrm>
              <a:off x="-1" y="327734"/>
              <a:ext cx="662104" cy="52502"/>
            </a:xfrm>
            <a:prstGeom prst="rect">
              <a:avLst/>
            </a:prstGeom>
            <a:solidFill>
              <a:srgbClr val="0F69B4"/>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113" name="Text"/>
            <p:cNvSpPr txBox="1"/>
            <p:nvPr/>
          </p:nvSpPr>
          <p:spPr>
            <a:xfrm>
              <a:off x="-1" y="0"/>
              <a:ext cx="662104"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j-lt"/>
                  <a:ea typeface="+mj-ea"/>
                  <a:cs typeface="+mj-cs"/>
                  <a:sym typeface="Arial"/>
                </a:defRPr>
              </a:lvl1pPr>
            </a:lstStyle>
            <a:p>
              <a:r>
                <a:t> </a:t>
              </a:r>
            </a:p>
          </p:txBody>
        </p:sp>
      </p:grpSp>
      <p:grpSp>
        <p:nvGrpSpPr>
          <p:cNvPr id="117" name="Google Shape;63;p30"/>
          <p:cNvGrpSpPr/>
          <p:nvPr/>
        </p:nvGrpSpPr>
        <p:grpSpPr>
          <a:xfrm>
            <a:off x="8753998" y="451665"/>
            <a:ext cx="785403" cy="380237"/>
            <a:chOff x="0" y="0"/>
            <a:chExt cx="785402" cy="380235"/>
          </a:xfrm>
        </p:grpSpPr>
        <p:sp>
          <p:nvSpPr>
            <p:cNvPr id="115" name="Rectangle"/>
            <p:cNvSpPr/>
            <p:nvPr/>
          </p:nvSpPr>
          <p:spPr>
            <a:xfrm>
              <a:off x="-1" y="327734"/>
              <a:ext cx="785403" cy="52502"/>
            </a:xfrm>
            <a:prstGeom prst="rect">
              <a:avLst/>
            </a:prstGeom>
            <a:solidFill>
              <a:srgbClr val="EB3C46"/>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116" name="Text"/>
            <p:cNvSpPr txBox="1"/>
            <p:nvPr/>
          </p:nvSpPr>
          <p:spPr>
            <a:xfrm>
              <a:off x="-1" y="0"/>
              <a:ext cx="785403"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b">
              <a:spAutoFit/>
            </a:bodyPr>
            <a:lstStyle>
              <a:lvl1pPr>
                <a:defRPr>
                  <a:latin typeface="+mj-lt"/>
                  <a:ea typeface="+mj-ea"/>
                  <a:cs typeface="+mj-cs"/>
                  <a:sym typeface="Arial"/>
                </a:defRPr>
              </a:lvl1pPr>
            </a:lstStyle>
            <a:p>
              <a:r>
                <a:t> </a:t>
              </a:r>
            </a:p>
          </p:txBody>
        </p:sp>
      </p:grpSp>
      <p:sp>
        <p:nvSpPr>
          <p:cNvPr id="118" name="Google Shape;31;p6"/>
          <p:cNvSpPr/>
          <p:nvPr/>
        </p:nvSpPr>
        <p:spPr>
          <a:xfrm>
            <a:off x="181649" y="180899"/>
            <a:ext cx="7909204"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a:blip r:embed="rId2"/>
          </a:blipFill>
          <a:ln w="12700">
            <a:miter lim="400000"/>
          </a:ln>
        </p:spPr>
        <p:txBody>
          <a:bodyPr lIns="45718" tIns="45718" rIns="45718" bIns="45718" anchor="b"/>
          <a:lstStyle/>
          <a:p>
            <a:pPr>
              <a:defRPr>
                <a:latin typeface="+mj-lt"/>
                <a:ea typeface="+mj-ea"/>
                <a:cs typeface="+mj-cs"/>
                <a:sym typeface="Arial"/>
              </a:defRPr>
            </a:pPr>
            <a:endParaRPr/>
          </a:p>
        </p:txBody>
      </p:sp>
      <p:sp>
        <p:nvSpPr>
          <p:cNvPr id="119" name="Google Shape;92;p3"/>
          <p:cNvSpPr txBox="1"/>
          <p:nvPr/>
        </p:nvSpPr>
        <p:spPr>
          <a:xfrm>
            <a:off x="8170650" y="288449"/>
            <a:ext cx="1166702" cy="372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r">
              <a:defRPr b="1">
                <a:latin typeface="Calibri"/>
                <a:ea typeface="Calibri"/>
                <a:cs typeface="Calibri"/>
                <a:sym typeface="Calibri"/>
              </a:defRPr>
            </a:lvl1pPr>
          </a:lstStyle>
          <a:p>
            <a:r>
              <a:t>¡Atención!</a:t>
            </a:r>
          </a:p>
        </p:txBody>
      </p:sp>
      <p:sp>
        <p:nvSpPr>
          <p:cNvPr id="120" name="Google Shape;97;p3"/>
          <p:cNvSpPr txBox="1"/>
          <p:nvPr/>
        </p:nvSpPr>
        <p:spPr>
          <a:xfrm>
            <a:off x="375975" y="6881800"/>
            <a:ext cx="6786599" cy="317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100">
                <a:solidFill>
                  <a:srgbClr val="741B47"/>
                </a:solidFill>
                <a:latin typeface="Calibri"/>
                <a:ea typeface="Calibri"/>
                <a:cs typeface="Calibri"/>
                <a:sym typeface="Calibri"/>
              </a:defRPr>
            </a:pPr>
            <a:r>
              <a:t>        </a:t>
            </a:r>
            <a:r>
              <a:rPr>
                <a:solidFill>
                  <a:srgbClr val="ED6B00"/>
                </a:solidFill>
              </a:rPr>
              <a:t>LOGÍSTICA </a:t>
            </a:r>
            <a:r>
              <a:rPr>
                <a:solidFill>
                  <a:srgbClr val="000000"/>
                </a:solidFill>
              </a:rPr>
              <a:t>| 4° Medio | Presentación</a:t>
            </a:r>
          </a:p>
        </p:txBody>
      </p:sp>
      <p:sp>
        <p:nvSpPr>
          <p:cNvPr id="121" name="Slide Number"/>
          <p:cNvSpPr txBox="1">
            <a:spLocks noGrp="1"/>
          </p:cNvSpPr>
          <p:nvPr>
            <p:ph type="sldNum" sz="quarter" idx="2"/>
          </p:nvPr>
        </p:nvSpPr>
        <p:spPr>
          <a:xfrm>
            <a:off x="371688" y="6881800"/>
            <a:ext cx="337159"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28" name="Google Shape;61;p30"/>
          <p:cNvSpPr/>
          <p:nvPr/>
        </p:nvSpPr>
        <p:spPr>
          <a:xfrm rot="10800000" flipH="1">
            <a:off x="181647" y="822023"/>
            <a:ext cx="9356706"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8" tIns="45718" rIns="45718" bIns="45718" anchor="ctr"/>
          <a:lstStyle/>
          <a:p>
            <a:pPr>
              <a:defRPr>
                <a:latin typeface="+mj-lt"/>
                <a:ea typeface="+mj-ea"/>
                <a:cs typeface="+mj-cs"/>
                <a:sym typeface="Arial"/>
              </a:defRPr>
            </a:pPr>
            <a:endParaRPr/>
          </a:p>
        </p:txBody>
      </p:sp>
      <p:grpSp>
        <p:nvGrpSpPr>
          <p:cNvPr id="131" name="Google Shape;62;p30"/>
          <p:cNvGrpSpPr/>
          <p:nvPr/>
        </p:nvGrpSpPr>
        <p:grpSpPr>
          <a:xfrm>
            <a:off x="8091895" y="451665"/>
            <a:ext cx="662112" cy="380240"/>
            <a:chOff x="0" y="0"/>
            <a:chExt cx="662110" cy="380239"/>
          </a:xfrm>
        </p:grpSpPr>
        <p:sp>
          <p:nvSpPr>
            <p:cNvPr id="129" name="Rectangle"/>
            <p:cNvSpPr/>
            <p:nvPr/>
          </p:nvSpPr>
          <p:spPr>
            <a:xfrm>
              <a:off x="-1" y="327735"/>
              <a:ext cx="662111" cy="52505"/>
            </a:xfrm>
            <a:prstGeom prst="rect">
              <a:avLst/>
            </a:prstGeom>
            <a:solidFill>
              <a:srgbClr val="0F69B4"/>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130" name="Text"/>
            <p:cNvSpPr txBox="1"/>
            <p:nvPr/>
          </p:nvSpPr>
          <p:spPr>
            <a:xfrm>
              <a:off x="-1" y="0"/>
              <a:ext cx="662111" cy="3802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1" tIns="91421" rIns="91421" bIns="91421" numCol="1" anchor="b">
              <a:spAutoFit/>
            </a:bodyPr>
            <a:lstStyle>
              <a:lvl1pPr>
                <a:defRPr>
                  <a:latin typeface="+mj-lt"/>
                  <a:ea typeface="+mj-ea"/>
                  <a:cs typeface="+mj-cs"/>
                  <a:sym typeface="Arial"/>
                </a:defRPr>
              </a:lvl1pPr>
            </a:lstStyle>
            <a:p>
              <a:r>
                <a:t> </a:t>
              </a:r>
            </a:p>
          </p:txBody>
        </p:sp>
      </p:grpSp>
      <p:grpSp>
        <p:nvGrpSpPr>
          <p:cNvPr id="134" name="Google Shape;63;p30"/>
          <p:cNvGrpSpPr/>
          <p:nvPr/>
        </p:nvGrpSpPr>
        <p:grpSpPr>
          <a:xfrm>
            <a:off x="8753994" y="451665"/>
            <a:ext cx="785407" cy="380240"/>
            <a:chOff x="-1" y="0"/>
            <a:chExt cx="785406" cy="380239"/>
          </a:xfrm>
        </p:grpSpPr>
        <p:sp>
          <p:nvSpPr>
            <p:cNvPr id="132" name="Rectangle"/>
            <p:cNvSpPr/>
            <p:nvPr/>
          </p:nvSpPr>
          <p:spPr>
            <a:xfrm>
              <a:off x="-2" y="327735"/>
              <a:ext cx="785408" cy="52505"/>
            </a:xfrm>
            <a:prstGeom prst="rect">
              <a:avLst/>
            </a:prstGeom>
            <a:solidFill>
              <a:srgbClr val="EB3C46"/>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133" name="Text"/>
            <p:cNvSpPr txBox="1"/>
            <p:nvPr/>
          </p:nvSpPr>
          <p:spPr>
            <a:xfrm>
              <a:off x="-2" y="0"/>
              <a:ext cx="785408" cy="3802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1" tIns="91421" rIns="91421" bIns="91421" numCol="1" anchor="b">
              <a:spAutoFit/>
            </a:bodyPr>
            <a:lstStyle>
              <a:lvl1pPr>
                <a:defRPr>
                  <a:latin typeface="+mj-lt"/>
                  <a:ea typeface="+mj-ea"/>
                  <a:cs typeface="+mj-cs"/>
                  <a:sym typeface="Arial"/>
                </a:defRPr>
              </a:lvl1pPr>
            </a:lstStyle>
            <a:p>
              <a:r>
                <a:t> </a:t>
              </a:r>
            </a:p>
          </p:txBody>
        </p:sp>
      </p:grpSp>
      <p:sp>
        <p:nvSpPr>
          <p:cNvPr id="135" name="Google Shape;31;p6"/>
          <p:cNvSpPr/>
          <p:nvPr/>
        </p:nvSpPr>
        <p:spPr>
          <a:xfrm>
            <a:off x="181649" y="180896"/>
            <a:ext cx="7909206" cy="651007"/>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a:blip r:embed="rId2"/>
          </a:blipFill>
          <a:ln w="12700">
            <a:miter lim="400000"/>
          </a:ln>
        </p:spPr>
        <p:txBody>
          <a:bodyPr lIns="45718" tIns="45718" rIns="45718" bIns="45718" anchor="b"/>
          <a:lstStyle/>
          <a:p>
            <a:pPr>
              <a:defRPr>
                <a:latin typeface="+mj-lt"/>
                <a:ea typeface="+mj-ea"/>
                <a:cs typeface="+mj-cs"/>
                <a:sym typeface="Arial"/>
              </a:defRPr>
            </a:pPr>
            <a:endParaRPr/>
          </a:p>
        </p:txBody>
      </p:sp>
      <p:sp>
        <p:nvSpPr>
          <p:cNvPr id="136" name="Google Shape;92;p3"/>
          <p:cNvSpPr txBox="1"/>
          <p:nvPr/>
        </p:nvSpPr>
        <p:spPr>
          <a:xfrm>
            <a:off x="8170650" y="288449"/>
            <a:ext cx="1166705" cy="372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spAutoFit/>
          </a:bodyPr>
          <a:lstStyle>
            <a:lvl1pPr algn="r">
              <a:defRPr b="1">
                <a:latin typeface="Calibri"/>
                <a:ea typeface="Calibri"/>
                <a:cs typeface="Calibri"/>
                <a:sym typeface="Calibri"/>
              </a:defRPr>
            </a:lvl1pPr>
          </a:lstStyle>
          <a:p>
            <a:r>
              <a:t>¡Atención!</a:t>
            </a:r>
          </a:p>
        </p:txBody>
      </p:sp>
      <p:sp>
        <p:nvSpPr>
          <p:cNvPr id="137" name="Google Shape;97;p3"/>
          <p:cNvSpPr txBox="1"/>
          <p:nvPr/>
        </p:nvSpPr>
        <p:spPr>
          <a:xfrm>
            <a:off x="375975" y="6881800"/>
            <a:ext cx="6786599" cy="317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spAutoFit/>
          </a:bodyPr>
          <a:lstStyle/>
          <a:p>
            <a:pPr>
              <a:defRPr sz="1100">
                <a:solidFill>
                  <a:srgbClr val="741B47"/>
                </a:solidFill>
                <a:latin typeface="Calibri"/>
                <a:ea typeface="Calibri"/>
                <a:cs typeface="Calibri"/>
                <a:sym typeface="Calibri"/>
              </a:defRPr>
            </a:pPr>
            <a:r>
              <a:t>        </a:t>
            </a:r>
            <a:r>
              <a:rPr>
                <a:solidFill>
                  <a:srgbClr val="ED6B00"/>
                </a:solidFill>
              </a:rPr>
              <a:t>RECURSOS HUMANOS </a:t>
            </a:r>
            <a:r>
              <a:rPr>
                <a:solidFill>
                  <a:srgbClr val="000000"/>
                </a:solidFill>
              </a:rPr>
              <a:t>| 4° Medio | Presentación</a:t>
            </a:r>
          </a:p>
        </p:txBody>
      </p:sp>
      <p:sp>
        <p:nvSpPr>
          <p:cNvPr id="138" name="Slide Number"/>
          <p:cNvSpPr txBox="1">
            <a:spLocks noGrp="1"/>
          </p:cNvSpPr>
          <p:nvPr>
            <p:ph type="sldNum" sz="quarter" idx="2"/>
          </p:nvPr>
        </p:nvSpPr>
        <p:spPr>
          <a:xfrm>
            <a:off x="371696" y="6881800"/>
            <a:ext cx="337153" cy="317110"/>
          </a:xfrm>
          <a:prstGeom prst="rect">
            <a:avLst/>
          </a:prstGeom>
        </p:spPr>
        <p:txBody>
          <a:bodyPr lIns="91421" tIns="91421" rIns="91421" bIns="91421"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45" name="Google Shape;61;p30"/>
          <p:cNvSpPr/>
          <p:nvPr/>
        </p:nvSpPr>
        <p:spPr>
          <a:xfrm rot="10800000" flipH="1">
            <a:off x="181647" y="822023"/>
            <a:ext cx="9356704"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8" tIns="45718" rIns="45718" bIns="45718" anchor="ctr"/>
          <a:lstStyle/>
          <a:p>
            <a:pPr>
              <a:defRPr>
                <a:latin typeface="+mj-lt"/>
                <a:ea typeface="+mj-ea"/>
                <a:cs typeface="+mj-cs"/>
                <a:sym typeface="Arial"/>
              </a:defRPr>
            </a:pPr>
            <a:endParaRPr/>
          </a:p>
        </p:txBody>
      </p:sp>
      <p:grpSp>
        <p:nvGrpSpPr>
          <p:cNvPr id="148" name="Google Shape;62;p30"/>
          <p:cNvGrpSpPr/>
          <p:nvPr/>
        </p:nvGrpSpPr>
        <p:grpSpPr>
          <a:xfrm>
            <a:off x="8091898" y="451665"/>
            <a:ext cx="662106" cy="380238"/>
            <a:chOff x="-1" y="0"/>
            <a:chExt cx="662105" cy="380237"/>
          </a:xfrm>
        </p:grpSpPr>
        <p:sp>
          <p:nvSpPr>
            <p:cNvPr id="146" name="Rectangle"/>
            <p:cNvSpPr/>
            <p:nvPr/>
          </p:nvSpPr>
          <p:spPr>
            <a:xfrm>
              <a:off x="-2" y="327735"/>
              <a:ext cx="662107" cy="52503"/>
            </a:xfrm>
            <a:prstGeom prst="rect">
              <a:avLst/>
            </a:prstGeom>
            <a:solidFill>
              <a:srgbClr val="0F69B4"/>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147" name="Text"/>
            <p:cNvSpPr txBox="1"/>
            <p:nvPr/>
          </p:nvSpPr>
          <p:spPr>
            <a:xfrm>
              <a:off x="-2" y="0"/>
              <a:ext cx="662107"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grpSp>
        <p:nvGrpSpPr>
          <p:cNvPr id="151" name="Google Shape;63;p30"/>
          <p:cNvGrpSpPr/>
          <p:nvPr/>
        </p:nvGrpSpPr>
        <p:grpSpPr>
          <a:xfrm>
            <a:off x="8753997" y="451665"/>
            <a:ext cx="785404" cy="380238"/>
            <a:chOff x="0" y="0"/>
            <a:chExt cx="785403" cy="380237"/>
          </a:xfrm>
        </p:grpSpPr>
        <p:sp>
          <p:nvSpPr>
            <p:cNvPr id="149" name="Rectangle"/>
            <p:cNvSpPr/>
            <p:nvPr/>
          </p:nvSpPr>
          <p:spPr>
            <a:xfrm>
              <a:off x="-1" y="327735"/>
              <a:ext cx="785404" cy="52503"/>
            </a:xfrm>
            <a:prstGeom prst="rect">
              <a:avLst/>
            </a:prstGeom>
            <a:solidFill>
              <a:srgbClr val="EB3C46"/>
            </a:solidFill>
            <a:ln w="12700" cap="flat">
              <a:noFill/>
              <a:miter lim="400000"/>
            </a:ln>
            <a:effectLst/>
          </p:spPr>
          <p:txBody>
            <a:bodyPr wrap="square" lIns="45718" tIns="45718" rIns="45718" bIns="45718" numCol="1" anchor="b">
              <a:noAutofit/>
            </a:bodyPr>
            <a:lstStyle/>
            <a:p>
              <a:pPr>
                <a:defRPr>
                  <a:latin typeface="+mj-lt"/>
                  <a:ea typeface="+mj-ea"/>
                  <a:cs typeface="+mj-cs"/>
                  <a:sym typeface="Arial"/>
                </a:defRPr>
              </a:pPr>
              <a:endParaRPr/>
            </a:p>
          </p:txBody>
        </p:sp>
        <p:sp>
          <p:nvSpPr>
            <p:cNvPr id="150" name="Text"/>
            <p:cNvSpPr txBox="1"/>
            <p:nvPr/>
          </p:nvSpPr>
          <p:spPr>
            <a:xfrm>
              <a:off x="-1" y="0"/>
              <a:ext cx="785404"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sp>
        <p:nvSpPr>
          <p:cNvPr id="152" name="Google Shape;31;p6"/>
          <p:cNvSpPr/>
          <p:nvPr/>
        </p:nvSpPr>
        <p:spPr>
          <a:xfrm>
            <a:off x="181649" y="180900"/>
            <a:ext cx="7909205" cy="651002"/>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a:blip r:embed="rId2"/>
          </a:blipFill>
          <a:ln w="12700">
            <a:miter lim="400000"/>
          </a:ln>
        </p:spPr>
        <p:txBody>
          <a:bodyPr lIns="45718" tIns="45718" rIns="45718" bIns="45718" anchor="b"/>
          <a:lstStyle/>
          <a:p>
            <a:pPr>
              <a:defRPr>
                <a:latin typeface="+mj-lt"/>
                <a:ea typeface="+mj-ea"/>
                <a:cs typeface="+mj-cs"/>
                <a:sym typeface="Arial"/>
              </a:defRPr>
            </a:pPr>
            <a:endParaRPr/>
          </a:p>
        </p:txBody>
      </p:sp>
      <p:sp>
        <p:nvSpPr>
          <p:cNvPr id="153" name="Google Shape;92;p3"/>
          <p:cNvSpPr txBox="1"/>
          <p:nvPr/>
        </p:nvSpPr>
        <p:spPr>
          <a:xfrm>
            <a:off x="8170650" y="288449"/>
            <a:ext cx="1166703" cy="372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lvl1pPr algn="r">
              <a:defRPr b="1">
                <a:latin typeface="Calibri"/>
                <a:ea typeface="Calibri"/>
                <a:cs typeface="Calibri"/>
                <a:sym typeface="Calibri"/>
              </a:defRPr>
            </a:lvl1pPr>
          </a:lstStyle>
          <a:p>
            <a:r>
              <a:t>¡Atención!</a:t>
            </a:r>
          </a:p>
        </p:txBody>
      </p:sp>
      <p:sp>
        <p:nvSpPr>
          <p:cNvPr id="154" name="Google Shape;97;p3"/>
          <p:cNvSpPr txBox="1"/>
          <p:nvPr/>
        </p:nvSpPr>
        <p:spPr>
          <a:xfrm>
            <a:off x="375975" y="6881800"/>
            <a:ext cx="6786599" cy="317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sz="1100">
                <a:solidFill>
                  <a:srgbClr val="741B47"/>
                </a:solidFill>
                <a:latin typeface="Calibri"/>
                <a:ea typeface="Calibri"/>
                <a:cs typeface="Calibri"/>
                <a:sym typeface="Calibri"/>
              </a:defRPr>
            </a:pPr>
            <a:r>
              <a:t>        </a:t>
            </a:r>
            <a:r>
              <a:rPr>
                <a:solidFill>
                  <a:srgbClr val="ED6B00"/>
                </a:solidFill>
              </a:rPr>
              <a:t>RECURSOS HUMANOS </a:t>
            </a:r>
            <a:r>
              <a:rPr>
                <a:solidFill>
                  <a:srgbClr val="000000"/>
                </a:solidFill>
              </a:rPr>
              <a:t>| 4° Medio | Presentación</a:t>
            </a:r>
          </a:p>
        </p:txBody>
      </p:sp>
      <p:sp>
        <p:nvSpPr>
          <p:cNvPr id="155" name="Slide Number"/>
          <p:cNvSpPr txBox="1">
            <a:spLocks noGrp="1"/>
          </p:cNvSpPr>
          <p:nvPr>
            <p:ph type="sldNum" sz="quarter" idx="2"/>
          </p:nvPr>
        </p:nvSpPr>
        <p:spPr>
          <a:xfrm>
            <a:off x="371690"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oogle Shape;9;p23"/>
          <p:cNvGrpSpPr/>
          <p:nvPr/>
        </p:nvGrpSpPr>
        <p:grpSpPr>
          <a:xfrm>
            <a:off x="242854" y="1756548"/>
            <a:ext cx="9346504" cy="5675925"/>
            <a:chOff x="-1" y="0"/>
            <a:chExt cx="9346503" cy="5675924"/>
          </a:xfrm>
        </p:grpSpPr>
        <p:sp>
          <p:nvSpPr>
            <p:cNvPr id="2" name="Shape"/>
            <p:cNvSpPr/>
            <p:nvPr/>
          </p:nvSpPr>
          <p:spPr>
            <a:xfrm>
              <a:off x="-2" y="-1"/>
              <a:ext cx="9346504" cy="5675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3" name="Text"/>
            <p:cNvSpPr txBox="1"/>
            <p:nvPr/>
          </p:nvSpPr>
          <p:spPr>
            <a:xfrm>
              <a:off x="-1" y="2647844"/>
              <a:ext cx="9091321"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pic>
        <p:nvPicPr>
          <p:cNvPr id="5" name="Imagen 9" descr="Imagen 9"/>
          <p:cNvPicPr>
            <a:picLocks noChangeAspect="1"/>
          </p:cNvPicPr>
          <p:nvPr/>
        </p:nvPicPr>
        <p:blipFill>
          <a:blip r:embed="rId11">
            <a:extLst/>
          </a:blip>
          <a:stretch>
            <a:fillRect/>
          </a:stretch>
        </p:blipFill>
        <p:spPr>
          <a:xfrm>
            <a:off x="433440" y="418596"/>
            <a:ext cx="2897435" cy="680400"/>
          </a:xfrm>
          <a:prstGeom prst="rect">
            <a:avLst/>
          </a:prstGeom>
          <a:ln w="12700">
            <a:miter lim="400000"/>
          </a:ln>
        </p:spPr>
      </p:pic>
      <p:pic>
        <p:nvPicPr>
          <p:cNvPr id="6" name="Imagen 4" descr="Imagen 4"/>
          <p:cNvPicPr>
            <a:picLocks noChangeAspect="1"/>
          </p:cNvPicPr>
          <p:nvPr/>
        </p:nvPicPr>
        <p:blipFill>
          <a:blip r:embed="rId12">
            <a:extLst/>
          </a:blip>
          <a:stretch>
            <a:fillRect/>
          </a:stretch>
        </p:blipFill>
        <p:spPr>
          <a:xfrm>
            <a:off x="8272364" y="1222172"/>
            <a:ext cx="1080002" cy="241875"/>
          </a:xfrm>
          <a:prstGeom prst="rect">
            <a:avLst/>
          </a:prstGeom>
          <a:ln w="12700">
            <a:miter lim="400000"/>
          </a:ln>
        </p:spPr>
      </p:pic>
      <p:pic>
        <p:nvPicPr>
          <p:cNvPr id="7" name="Imagen 5" descr="Imagen 5"/>
          <p:cNvPicPr>
            <a:picLocks noChangeAspect="1"/>
          </p:cNvPicPr>
          <p:nvPr/>
        </p:nvPicPr>
        <p:blipFill>
          <a:blip r:embed="rId13">
            <a:extLst/>
          </a:blip>
          <a:stretch>
            <a:fillRect/>
          </a:stretch>
        </p:blipFill>
        <p:spPr>
          <a:xfrm>
            <a:off x="8272364" y="418596"/>
            <a:ext cx="1080002" cy="664778"/>
          </a:xfrm>
          <a:prstGeom prst="rect">
            <a:avLst/>
          </a:prstGeom>
          <a:ln w="12700">
            <a:miter lim="400000"/>
          </a:ln>
        </p:spPr>
      </p:pic>
      <p:sp>
        <p:nvSpPr>
          <p:cNvPr id="8" name="Title Text"/>
          <p:cNvSpPr txBox="1">
            <a:spLocks noGrp="1"/>
          </p:cNvSpPr>
          <p:nvPr>
            <p:ph type="title"/>
          </p:nvPr>
        </p:nvSpPr>
        <p:spPr>
          <a:xfrm>
            <a:off x="1455638" y="848357"/>
            <a:ext cx="7772401" cy="1838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9" name="Body Level One…"/>
          <p:cNvSpPr txBox="1">
            <a:spLocks noGrp="1"/>
          </p:cNvSpPr>
          <p:nvPr>
            <p:ph type="body" idx="1"/>
          </p:nvPr>
        </p:nvSpPr>
        <p:spPr>
          <a:xfrm>
            <a:off x="5422800" y="2686755"/>
            <a:ext cx="3805239" cy="4869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6689121" y="6871630"/>
            <a:ext cx="273654" cy="264253"/>
          </a:xfrm>
          <a:prstGeom prst="rect">
            <a:avLst/>
          </a:prstGeom>
          <a:ln w="12700">
            <a:miter lim="400000"/>
          </a:ln>
        </p:spPr>
        <p:txBody>
          <a:bodyPr wrap="none" lIns="45718" tIns="45718" rIns="45718" bIns="45718" anchor="ctr">
            <a:spAutoFit/>
          </a:bodyPr>
          <a:lstStyle>
            <a:lvl1pPr algn="r">
              <a:defRPr sz="1200">
                <a:latin typeface="+mj-lt"/>
                <a:ea typeface="+mj-ea"/>
                <a:cs typeface="+mj-cs"/>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es.slideshare.net/calichero/seminario-54569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ar-racking.com/cl/actualidad/blog/calidad-y-seguridad-3/diseno-y-layout-de-la-bodega-claves-y-objetivo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revistalogistec.com/index.php/supply-chain-management/106-administracioninventarios/1235-como-disenar-correctamente-el-layout-de-un-cd"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nuGywCmCTM" TargetMode="External"/><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hyperlink" Target="https://www.youtube.com/watch?v=J_acTN2etSk&amp;t=20s" TargetMode="External"/><Relationship Id="rId4" Type="http://schemas.openxmlformats.org/officeDocument/2006/relationships/hyperlink" Target="https://www.ar-racking.com/cl/actualidad/blog/calidad-y-seguridad-3/diseno-y-layout-de-la-bodega-claves-y-objetiv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Google Shape;75;p1"/>
          <p:cNvSpPr txBox="1"/>
          <p:nvPr/>
        </p:nvSpPr>
        <p:spPr>
          <a:xfrm>
            <a:off x="1176618" y="6563127"/>
            <a:ext cx="7012135" cy="482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65" name="Google Shape;76;p1"/>
          <p:cNvSpPr txBox="1"/>
          <p:nvPr/>
        </p:nvSpPr>
        <p:spPr>
          <a:xfrm>
            <a:off x="374948" y="2049137"/>
            <a:ext cx="1444329" cy="369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sz="1500" b="1">
                <a:latin typeface="Calibri"/>
                <a:ea typeface="Calibri"/>
                <a:cs typeface="Calibri"/>
                <a:sym typeface="Calibri"/>
              </a:defRPr>
            </a:lvl1pPr>
          </a:lstStyle>
          <a:p>
            <a:r>
              <a:t>MÓDULO 2</a:t>
            </a:r>
          </a:p>
        </p:txBody>
      </p:sp>
      <p:sp>
        <p:nvSpPr>
          <p:cNvPr id="166" name="Google Shape;15;p23"/>
          <p:cNvSpPr txBox="1"/>
          <p:nvPr/>
        </p:nvSpPr>
        <p:spPr>
          <a:xfrm>
            <a:off x="1139098" y="834800"/>
            <a:ext cx="4156804" cy="339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200" b="1">
                <a:solidFill>
                  <a:srgbClr val="ED6B00"/>
                </a:solidFill>
                <a:latin typeface="Calibri"/>
                <a:ea typeface="Calibri"/>
                <a:cs typeface="Calibri"/>
                <a:sym typeface="Calibri"/>
              </a:defRPr>
            </a:pPr>
            <a:r>
              <a:t>LOGÍSTICA </a:t>
            </a:r>
            <a:r>
              <a:rPr b="0"/>
              <a:t>| NIVEL 4° MEDIO</a:t>
            </a:r>
          </a:p>
        </p:txBody>
      </p:sp>
      <p:pic>
        <p:nvPicPr>
          <p:cNvPr id="167" name="Imagen 6" descr="Imagen 6"/>
          <p:cNvPicPr>
            <a:picLocks noChangeAspect="1"/>
          </p:cNvPicPr>
          <p:nvPr/>
        </p:nvPicPr>
        <p:blipFill>
          <a:blip r:embed="rId2">
            <a:extLst/>
          </a:blip>
          <a:stretch>
            <a:fillRect/>
          </a:stretch>
        </p:blipFill>
        <p:spPr>
          <a:xfrm>
            <a:off x="3620277" y="2258241"/>
            <a:ext cx="4665308" cy="4234666"/>
          </a:xfrm>
          <a:prstGeom prst="rect">
            <a:avLst/>
          </a:prstGeom>
          <a:ln w="12700">
            <a:miter lim="400000"/>
          </a:ln>
        </p:spPr>
      </p:pic>
      <p:sp>
        <p:nvSpPr>
          <p:cNvPr id="168" name="Google Shape;61;p13"/>
          <p:cNvSpPr txBox="1"/>
          <p:nvPr/>
        </p:nvSpPr>
        <p:spPr>
          <a:xfrm>
            <a:off x="342199" y="2482081"/>
            <a:ext cx="3350365" cy="1153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90000"/>
              </a:lnSpc>
              <a:defRPr sz="3600" b="1">
                <a:solidFill>
                  <a:srgbClr val="ED6B00"/>
                </a:solidFill>
                <a:latin typeface="Calibri"/>
                <a:ea typeface="Calibri"/>
                <a:cs typeface="Calibri"/>
                <a:sym typeface="Calibri"/>
              </a:defRPr>
            </a:lvl1pPr>
          </a:lstStyle>
          <a:p>
            <a:r>
              <a:t>OPERACIONES DE BODEGAS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10</a:t>
            </a:fld>
            <a:endParaRPr/>
          </a:p>
        </p:txBody>
      </p:sp>
      <p:sp>
        <p:nvSpPr>
          <p:cNvPr id="276" name="Google Shape;178;p6"/>
          <p:cNvSpPr txBox="1"/>
          <p:nvPr/>
        </p:nvSpPr>
        <p:spPr>
          <a:xfrm>
            <a:off x="452173" y="1269910"/>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LAYOUT DISTRIBUIDO </a:t>
            </a:r>
            <a:r>
              <a:rPr b="0">
                <a:solidFill>
                  <a:srgbClr val="A93501"/>
                </a:solidFill>
              </a:rPr>
              <a:t>POR ZONAS</a:t>
            </a:r>
          </a:p>
        </p:txBody>
      </p:sp>
      <p:sp>
        <p:nvSpPr>
          <p:cNvPr id="277" name="Google Shape;119;p8"/>
          <p:cNvSpPr txBox="1"/>
          <p:nvPr/>
        </p:nvSpPr>
        <p:spPr>
          <a:xfrm>
            <a:off x="6202276" y="2946195"/>
            <a:ext cx="3084015" cy="2332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1600">
                <a:latin typeface="Calibri"/>
                <a:ea typeface="Calibri"/>
                <a:cs typeface="Calibri"/>
                <a:sym typeface="Calibri"/>
              </a:defRPr>
            </a:pPr>
            <a:r>
              <a:t>Contempla la información de distintas zonas de la bodega.</a:t>
            </a:r>
          </a:p>
          <a:p>
            <a:pPr>
              <a:defRPr sz="1600">
                <a:latin typeface="Calibri"/>
                <a:ea typeface="Calibri"/>
                <a:cs typeface="Calibri"/>
                <a:sym typeface="Calibri"/>
              </a:defRPr>
            </a:pPr>
            <a:endParaRPr/>
          </a:p>
          <a:p>
            <a:pPr>
              <a:defRPr sz="1600">
                <a:latin typeface="Calibri"/>
                <a:ea typeface="Calibri"/>
                <a:cs typeface="Calibri"/>
                <a:sym typeface="Calibri"/>
              </a:defRPr>
            </a:pPr>
            <a:r>
              <a:t>Incluye muelles de carga y descarga, zonas de recepción y despacho, zonas de </a:t>
            </a:r>
            <a:r>
              <a:rPr i="1"/>
              <a:t>picking</a:t>
            </a:r>
            <a:r>
              <a:t> y preparación de pedidos, zona de almacenamiento selectivo o </a:t>
            </a:r>
            <a:r>
              <a:rPr i="1"/>
              <a:t>racks</a:t>
            </a:r>
            <a:r>
              <a:t>, zona de oficinas y sala de reuniones.</a:t>
            </a:r>
          </a:p>
        </p:txBody>
      </p:sp>
      <p:pic>
        <p:nvPicPr>
          <p:cNvPr id="278" name="Imagen 6" descr="Imagen 6"/>
          <p:cNvPicPr>
            <a:picLocks noChangeAspect="1"/>
          </p:cNvPicPr>
          <p:nvPr/>
        </p:nvPicPr>
        <p:blipFill>
          <a:blip r:embed="rId2">
            <a:extLst/>
          </a:blip>
          <a:stretch>
            <a:fillRect/>
          </a:stretch>
        </p:blipFill>
        <p:spPr>
          <a:xfrm>
            <a:off x="283009" y="2474160"/>
            <a:ext cx="5422945" cy="3962924"/>
          </a:xfrm>
          <a:prstGeom prst="rect">
            <a:avLst/>
          </a:prstGeom>
          <a:ln w="12700">
            <a:miter lim="400000"/>
          </a:ln>
        </p:spPr>
      </p:pic>
      <p:sp>
        <p:nvSpPr>
          <p:cNvPr id="279" name="Rectángulo redondeado 44"/>
          <p:cNvSpPr/>
          <p:nvPr/>
        </p:nvSpPr>
        <p:spPr>
          <a:xfrm>
            <a:off x="324196" y="2419004"/>
            <a:ext cx="5519652" cy="4073236"/>
          </a:xfrm>
          <a:prstGeom prst="roundRect">
            <a:avLst>
              <a:gd name="adj" fmla="val 7891"/>
            </a:avLst>
          </a:prstGeom>
          <a:ln w="12700">
            <a:solidFill>
              <a:srgbClr val="ED6B00"/>
            </a:solidFill>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8" name="Flecha derecha 7"/>
          <p:cNvSpPr/>
          <p:nvPr/>
        </p:nvSpPr>
        <p:spPr>
          <a:xfrm rot="13362605">
            <a:off x="4366718" y="5748911"/>
            <a:ext cx="550410" cy="457382"/>
          </a:xfrm>
          <a:prstGeom prst="rightArrow">
            <a:avLst/>
          </a:prstGeom>
          <a:solidFill>
            <a:srgbClr val="C000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L" sz="1400" b="0" i="0" u="none" strike="noStrike" cap="none" spc="0" normalizeH="0" baseline="0">
              <a:ln>
                <a:noFill/>
              </a:ln>
              <a:solidFill>
                <a:srgbClr val="000000"/>
              </a:solidFill>
              <a:effectLst/>
              <a:uFillTx/>
              <a:latin typeface="+mn-lt"/>
              <a:ea typeface="+mn-ea"/>
              <a:cs typeface="+mn-cs"/>
              <a:sym typeface="Helvetica"/>
            </a:endParaRPr>
          </a:p>
        </p:txBody>
      </p:sp>
      <p:sp>
        <p:nvSpPr>
          <p:cNvPr id="9" name="Flecha derecha 8"/>
          <p:cNvSpPr/>
          <p:nvPr/>
        </p:nvSpPr>
        <p:spPr>
          <a:xfrm rot="3529502">
            <a:off x="771765" y="2717503"/>
            <a:ext cx="550410" cy="457382"/>
          </a:xfrm>
          <a:prstGeom prst="rightArrow">
            <a:avLst/>
          </a:prstGeom>
          <a:solidFill>
            <a:srgbClr val="C000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L" sz="1400" b="0" i="0" u="none" strike="noStrike" cap="none" spc="0" normalizeH="0" baseline="0">
              <a:ln>
                <a:noFill/>
              </a:ln>
              <a:solidFill>
                <a:srgbClr val="000000"/>
              </a:solidFill>
              <a:effectLst/>
              <a:uFillTx/>
              <a:latin typeface="+mn-lt"/>
              <a:ea typeface="+mn-ea"/>
              <a:cs typeface="+mn-cs"/>
              <a:sym typeface="Helvetica"/>
            </a:endParaRPr>
          </a:p>
        </p:txBody>
      </p:sp>
      <p:sp>
        <p:nvSpPr>
          <p:cNvPr id="10" name="Flecha derecha 9"/>
          <p:cNvSpPr/>
          <p:nvPr/>
        </p:nvSpPr>
        <p:spPr>
          <a:xfrm rot="7573178">
            <a:off x="4652220" y="2658334"/>
            <a:ext cx="550410" cy="457382"/>
          </a:xfrm>
          <a:prstGeom prst="rightArrow">
            <a:avLst/>
          </a:prstGeom>
          <a:solidFill>
            <a:srgbClr val="C000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L" sz="1400" b="0" i="0" u="none" strike="noStrike" cap="none" spc="0" normalizeH="0" baseline="0">
              <a:ln>
                <a:noFill/>
              </a:ln>
              <a:solidFill>
                <a:srgbClr val="000000"/>
              </a:solidFill>
              <a:effectLst/>
              <a:uFillTx/>
              <a:latin typeface="+mn-lt"/>
              <a:ea typeface="+mn-ea"/>
              <a:cs typeface="+mn-cs"/>
              <a:sym typeface="Helvetica"/>
            </a:endParaRPr>
          </a:p>
        </p:txBody>
      </p:sp>
      <p:sp>
        <p:nvSpPr>
          <p:cNvPr id="11" name="Flecha derecha 10"/>
          <p:cNvSpPr/>
          <p:nvPr/>
        </p:nvSpPr>
        <p:spPr>
          <a:xfrm rot="19145741">
            <a:off x="1129512" y="4408082"/>
            <a:ext cx="550410" cy="457382"/>
          </a:xfrm>
          <a:prstGeom prst="rightArrow">
            <a:avLst/>
          </a:prstGeom>
          <a:solidFill>
            <a:srgbClr val="C000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L" sz="1400" b="0" i="0" u="none" strike="noStrike" cap="none" spc="0" normalizeH="0" baseline="0">
              <a:ln>
                <a:noFill/>
              </a:ln>
              <a:solidFill>
                <a:srgbClr val="000000"/>
              </a:solidFill>
              <a:effectLst/>
              <a:uFillTx/>
              <a:latin typeface="+mn-lt"/>
              <a:ea typeface="+mn-ea"/>
              <a:cs typeface="+mn-cs"/>
              <a:sym typeface="Helvetica"/>
            </a:endParaRPr>
          </a:p>
        </p:txBody>
      </p:sp>
      <p:sp>
        <p:nvSpPr>
          <p:cNvPr id="12" name="Flecha derecha 11"/>
          <p:cNvSpPr/>
          <p:nvPr/>
        </p:nvSpPr>
        <p:spPr>
          <a:xfrm rot="9414177">
            <a:off x="4305107" y="4293620"/>
            <a:ext cx="550410" cy="457382"/>
          </a:xfrm>
          <a:prstGeom prst="rightArrow">
            <a:avLst/>
          </a:prstGeom>
          <a:solidFill>
            <a:srgbClr val="C000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L" sz="1400" b="0" i="0" u="none" strike="noStrike" cap="none" spc="0" normalizeH="0" baseline="0">
              <a:ln>
                <a:noFill/>
              </a:ln>
              <a:solidFill>
                <a:srgbClr val="000000"/>
              </a:solidFill>
              <a:effectLst/>
              <a:uFillTx/>
              <a:latin typeface="+mn-lt"/>
              <a:ea typeface="+mn-ea"/>
              <a:cs typeface="+mn-cs"/>
              <a:sym typeface="Helvetica"/>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11</a:t>
            </a:fld>
            <a:endParaRPr/>
          </a:p>
        </p:txBody>
      </p:sp>
      <p:sp>
        <p:nvSpPr>
          <p:cNvPr id="282" name="Google Shape;178;p6"/>
          <p:cNvSpPr txBox="1"/>
          <p:nvPr/>
        </p:nvSpPr>
        <p:spPr>
          <a:xfrm>
            <a:off x="452173" y="1269910"/>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LAYOUT EN</a:t>
            </a:r>
            <a:r>
              <a:rPr b="0">
                <a:solidFill>
                  <a:srgbClr val="A93501"/>
                </a:solidFill>
              </a:rPr>
              <a:t> “U”</a:t>
            </a:r>
          </a:p>
        </p:txBody>
      </p:sp>
      <p:sp>
        <p:nvSpPr>
          <p:cNvPr id="283" name="CuadroTexto 8"/>
          <p:cNvSpPr txBox="1"/>
          <p:nvPr/>
        </p:nvSpPr>
        <p:spPr>
          <a:xfrm>
            <a:off x="710740" y="2468878"/>
            <a:ext cx="7456511" cy="1062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a:latin typeface="Calibri"/>
                <a:ea typeface="Calibri"/>
                <a:cs typeface="Calibri"/>
                <a:sym typeface="Calibri"/>
              </a:defRPr>
            </a:lvl1pPr>
          </a:lstStyle>
          <a:p>
            <a:r>
              <a:t>La distribución de los procesos y el almacenamiento están dispuestos según la entrada y salida de los productos y tienen el mismo lado de entrada y salida, con distanciamiento entre los andenes de recepción y despacho. Optimiza los recorridos de los medios de manipulación y el personal que realiza las tareas de manipulación.</a:t>
            </a:r>
          </a:p>
        </p:txBody>
      </p:sp>
      <p:grpSp>
        <p:nvGrpSpPr>
          <p:cNvPr id="291" name="Grupo 18"/>
          <p:cNvGrpSpPr/>
          <p:nvPr/>
        </p:nvGrpSpPr>
        <p:grpSpPr>
          <a:xfrm>
            <a:off x="1706358" y="4025993"/>
            <a:ext cx="5716910" cy="2612221"/>
            <a:chOff x="0" y="0"/>
            <a:chExt cx="5716909" cy="2612219"/>
          </a:xfrm>
        </p:grpSpPr>
        <p:sp>
          <p:nvSpPr>
            <p:cNvPr id="284" name="Rectángulo redondeado 4"/>
            <p:cNvSpPr/>
            <p:nvPr/>
          </p:nvSpPr>
          <p:spPr>
            <a:xfrm>
              <a:off x="1111656" y="703135"/>
              <a:ext cx="3624350" cy="1637610"/>
            </a:xfrm>
            <a:custGeom>
              <a:avLst/>
              <a:gdLst/>
              <a:ahLst/>
              <a:cxnLst>
                <a:cxn ang="0">
                  <a:pos x="wd2" y="hd2"/>
                </a:cxn>
                <a:cxn ang="5400000">
                  <a:pos x="wd2" y="hd2"/>
                </a:cxn>
                <a:cxn ang="10800000">
                  <a:pos x="wd2" y="hd2"/>
                </a:cxn>
                <a:cxn ang="16200000">
                  <a:pos x="wd2" y="hd2"/>
                </a:cxn>
              </a:cxnLst>
              <a:rect l="0" t="0" r="r" b="b"/>
              <a:pathLst>
                <a:path w="21600" h="21600" extrusionOk="0">
                  <a:moveTo>
                    <a:pt x="21600" y="110"/>
                  </a:moveTo>
                  <a:cubicBezTo>
                    <a:pt x="21583" y="5153"/>
                    <a:pt x="21567" y="10197"/>
                    <a:pt x="21550" y="15241"/>
                  </a:cubicBezTo>
                  <a:cubicBezTo>
                    <a:pt x="21550" y="18753"/>
                    <a:pt x="20264" y="21600"/>
                    <a:pt x="18677" y="21600"/>
                  </a:cubicBezTo>
                  <a:lnTo>
                    <a:pt x="2972" y="21600"/>
                  </a:lnTo>
                  <a:cubicBezTo>
                    <a:pt x="1386" y="21600"/>
                    <a:pt x="99" y="18753"/>
                    <a:pt x="99" y="15241"/>
                  </a:cubicBezTo>
                  <a:lnTo>
                    <a:pt x="0" y="0"/>
                  </a:lnTo>
                </a:path>
              </a:pathLst>
            </a:custGeom>
            <a:noFill/>
            <a:ln w="25400" cap="flat">
              <a:solidFill>
                <a:srgbClr val="ED6B00"/>
              </a:solidFill>
              <a:prstDash val="solid"/>
              <a:round/>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sp>
          <p:nvSpPr>
            <p:cNvPr id="285" name="Conector recto 9"/>
            <p:cNvSpPr/>
            <p:nvPr/>
          </p:nvSpPr>
          <p:spPr>
            <a:xfrm flipH="1">
              <a:off x="2871139" y="6605"/>
              <a:ext cx="2" cy="2605615"/>
            </a:xfrm>
            <a:prstGeom prst="line">
              <a:avLst/>
            </a:prstGeom>
            <a:noFill/>
            <a:ln w="12700" cap="flat">
              <a:solidFill>
                <a:srgbClr val="808080"/>
              </a:solidFill>
              <a:prstDash val="dash"/>
              <a:round/>
            </a:ln>
            <a:effectLst/>
          </p:spPr>
          <p:txBody>
            <a:bodyPr wrap="square" lIns="45718" tIns="45718" rIns="45718" bIns="45718" numCol="1" anchor="t">
              <a:noAutofit/>
            </a:bodyPr>
            <a:lstStyle/>
            <a:p>
              <a:endParaRPr/>
            </a:p>
          </p:txBody>
        </p:sp>
        <p:sp>
          <p:nvSpPr>
            <p:cNvPr id="286" name="Conector recto 14"/>
            <p:cNvSpPr/>
            <p:nvPr/>
          </p:nvSpPr>
          <p:spPr>
            <a:xfrm flipH="1" flipV="1">
              <a:off x="0" y="1578189"/>
              <a:ext cx="5716910" cy="2"/>
            </a:xfrm>
            <a:prstGeom prst="line">
              <a:avLst/>
            </a:prstGeom>
            <a:noFill/>
            <a:ln w="12700" cap="flat">
              <a:solidFill>
                <a:srgbClr val="808080"/>
              </a:solidFill>
              <a:prstDash val="dash"/>
              <a:round/>
            </a:ln>
            <a:effectLst/>
          </p:spPr>
          <p:txBody>
            <a:bodyPr wrap="square" lIns="45718" tIns="45718" rIns="45718" bIns="45718" numCol="1" anchor="t">
              <a:noAutofit/>
            </a:bodyPr>
            <a:lstStyle/>
            <a:p>
              <a:endParaRPr/>
            </a:p>
          </p:txBody>
        </p:sp>
        <p:sp>
          <p:nvSpPr>
            <p:cNvPr id="287" name="Conector recto de flecha 13"/>
            <p:cNvSpPr/>
            <p:nvPr/>
          </p:nvSpPr>
          <p:spPr>
            <a:xfrm>
              <a:off x="1120374" y="211872"/>
              <a:ext cx="2" cy="383604"/>
            </a:xfrm>
            <a:prstGeom prst="line">
              <a:avLst/>
            </a:prstGeom>
            <a:noFill/>
            <a:ln w="57150" cap="flat">
              <a:solidFill>
                <a:srgbClr val="ED6B00"/>
              </a:solidFill>
              <a:prstDash val="solid"/>
              <a:round/>
              <a:tailEnd type="triangle" w="med" len="med"/>
            </a:ln>
            <a:effectLst/>
          </p:spPr>
          <p:txBody>
            <a:bodyPr wrap="square" lIns="45718" tIns="45718" rIns="45718" bIns="45718" numCol="1" anchor="t">
              <a:noAutofit/>
            </a:bodyPr>
            <a:lstStyle/>
            <a:p>
              <a:endParaRPr/>
            </a:p>
          </p:txBody>
        </p:sp>
        <p:sp>
          <p:nvSpPr>
            <p:cNvPr id="288" name="Conector recto de flecha 19"/>
            <p:cNvSpPr/>
            <p:nvPr/>
          </p:nvSpPr>
          <p:spPr>
            <a:xfrm flipV="1">
              <a:off x="4743347" y="211872"/>
              <a:ext cx="2" cy="383604"/>
            </a:xfrm>
            <a:prstGeom prst="line">
              <a:avLst/>
            </a:prstGeom>
            <a:noFill/>
            <a:ln w="57150" cap="flat">
              <a:solidFill>
                <a:srgbClr val="ED6B00"/>
              </a:solidFill>
              <a:prstDash val="solid"/>
              <a:round/>
              <a:tailEnd type="triangle" w="med" len="med"/>
            </a:ln>
            <a:effectLst/>
          </p:spPr>
          <p:txBody>
            <a:bodyPr wrap="square" lIns="45718" tIns="45718" rIns="45718" bIns="45718" numCol="1" anchor="t">
              <a:noAutofit/>
            </a:bodyPr>
            <a:lstStyle/>
            <a:p>
              <a:endParaRPr/>
            </a:p>
          </p:txBody>
        </p:sp>
        <p:sp>
          <p:nvSpPr>
            <p:cNvPr id="289" name="Rectángulo 16"/>
            <p:cNvSpPr/>
            <p:nvPr/>
          </p:nvSpPr>
          <p:spPr>
            <a:xfrm>
              <a:off x="598091" y="-1"/>
              <a:ext cx="1226636" cy="133817"/>
            </a:xfrm>
            <a:prstGeom prst="rect">
              <a:avLst/>
            </a:prstGeom>
            <a:solidFill>
              <a:srgbClr val="000000"/>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sp>
          <p:nvSpPr>
            <p:cNvPr id="290" name="Rectángulo 21"/>
            <p:cNvSpPr/>
            <p:nvPr/>
          </p:nvSpPr>
          <p:spPr>
            <a:xfrm>
              <a:off x="4095275" y="-1"/>
              <a:ext cx="1226636" cy="133817"/>
            </a:xfrm>
            <a:prstGeom prst="rect">
              <a:avLst/>
            </a:prstGeom>
            <a:solidFill>
              <a:srgbClr val="000000"/>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12</a:t>
            </a:fld>
            <a:endParaRPr/>
          </a:p>
        </p:txBody>
      </p:sp>
      <p:sp>
        <p:nvSpPr>
          <p:cNvPr id="294" name="Google Shape;178;p6"/>
          <p:cNvSpPr txBox="1"/>
          <p:nvPr/>
        </p:nvSpPr>
        <p:spPr>
          <a:xfrm>
            <a:off x="452173" y="1269910"/>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LAYOUT DE </a:t>
            </a:r>
            <a:r>
              <a:rPr b="0">
                <a:solidFill>
                  <a:srgbClr val="A93501"/>
                </a:solidFill>
              </a:rPr>
              <a:t>FLUJO EN “T”</a:t>
            </a:r>
          </a:p>
        </p:txBody>
      </p:sp>
      <p:sp>
        <p:nvSpPr>
          <p:cNvPr id="295" name="CuadroTexto 8"/>
          <p:cNvSpPr txBox="1"/>
          <p:nvPr/>
        </p:nvSpPr>
        <p:spPr>
          <a:xfrm>
            <a:off x="710740" y="2468878"/>
            <a:ext cx="7481449" cy="1062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a:latin typeface="Calibri"/>
                <a:ea typeface="Calibri"/>
                <a:cs typeface="Calibri"/>
                <a:sym typeface="Calibri"/>
              </a:defRPr>
            </a:lvl1pPr>
          </a:lstStyle>
          <a:p>
            <a:r>
              <a:t>Es una variante del flujo en “U”. Las entradas y salidas se realizan en extremos opuestos, teniendo los muelles de carga y descarga en extremos de la bodega, con distanciamiento entre los andenes de recepción y despacho. Optimiza los recorridos de los medios de manipulación y el personal que realiza las tareas de manipulación.</a:t>
            </a:r>
          </a:p>
        </p:txBody>
      </p:sp>
      <p:grpSp>
        <p:nvGrpSpPr>
          <p:cNvPr id="303" name="Grupo 20"/>
          <p:cNvGrpSpPr/>
          <p:nvPr/>
        </p:nvGrpSpPr>
        <p:grpSpPr>
          <a:xfrm>
            <a:off x="1536166" y="4032601"/>
            <a:ext cx="5716910" cy="2605614"/>
            <a:chOff x="0" y="0"/>
            <a:chExt cx="5716909" cy="2605613"/>
          </a:xfrm>
        </p:grpSpPr>
        <p:sp>
          <p:nvSpPr>
            <p:cNvPr id="296" name="Rectángulo redondeado 4"/>
            <p:cNvSpPr/>
            <p:nvPr/>
          </p:nvSpPr>
          <p:spPr>
            <a:xfrm>
              <a:off x="1111656" y="696529"/>
              <a:ext cx="3624350" cy="1637610"/>
            </a:xfrm>
            <a:custGeom>
              <a:avLst/>
              <a:gdLst/>
              <a:ahLst/>
              <a:cxnLst>
                <a:cxn ang="0">
                  <a:pos x="wd2" y="hd2"/>
                </a:cxn>
                <a:cxn ang="5400000">
                  <a:pos x="wd2" y="hd2"/>
                </a:cxn>
                <a:cxn ang="10800000">
                  <a:pos x="wd2" y="hd2"/>
                </a:cxn>
                <a:cxn ang="16200000">
                  <a:pos x="wd2" y="hd2"/>
                </a:cxn>
              </a:cxnLst>
              <a:rect l="0" t="0" r="r" b="b"/>
              <a:pathLst>
                <a:path w="21600" h="21600" extrusionOk="0">
                  <a:moveTo>
                    <a:pt x="21600" y="110"/>
                  </a:moveTo>
                  <a:cubicBezTo>
                    <a:pt x="21583" y="5153"/>
                    <a:pt x="21567" y="10197"/>
                    <a:pt x="21550" y="15241"/>
                  </a:cubicBezTo>
                  <a:cubicBezTo>
                    <a:pt x="21550" y="18753"/>
                    <a:pt x="20264" y="21600"/>
                    <a:pt x="18677" y="21600"/>
                  </a:cubicBezTo>
                  <a:lnTo>
                    <a:pt x="2972" y="21600"/>
                  </a:lnTo>
                  <a:cubicBezTo>
                    <a:pt x="1386" y="21600"/>
                    <a:pt x="99" y="18753"/>
                    <a:pt x="99" y="15241"/>
                  </a:cubicBezTo>
                  <a:lnTo>
                    <a:pt x="0" y="0"/>
                  </a:lnTo>
                </a:path>
              </a:pathLst>
            </a:custGeom>
            <a:noFill/>
            <a:ln w="25400" cap="flat">
              <a:solidFill>
                <a:srgbClr val="ED6B00"/>
              </a:solidFill>
              <a:prstDash val="solid"/>
              <a:round/>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sp>
          <p:nvSpPr>
            <p:cNvPr id="297" name="Conector recto 9"/>
            <p:cNvSpPr/>
            <p:nvPr/>
          </p:nvSpPr>
          <p:spPr>
            <a:xfrm flipH="1">
              <a:off x="2871139" y="-1"/>
              <a:ext cx="2" cy="2605614"/>
            </a:xfrm>
            <a:prstGeom prst="line">
              <a:avLst/>
            </a:prstGeom>
            <a:noFill/>
            <a:ln w="12700" cap="flat">
              <a:solidFill>
                <a:srgbClr val="808080"/>
              </a:solidFill>
              <a:prstDash val="dash"/>
              <a:round/>
            </a:ln>
            <a:effectLst/>
          </p:spPr>
          <p:txBody>
            <a:bodyPr wrap="square" lIns="45718" tIns="45718" rIns="45718" bIns="45718" numCol="1" anchor="t">
              <a:noAutofit/>
            </a:bodyPr>
            <a:lstStyle/>
            <a:p>
              <a:endParaRPr/>
            </a:p>
          </p:txBody>
        </p:sp>
        <p:sp>
          <p:nvSpPr>
            <p:cNvPr id="298" name="Conector recto 14"/>
            <p:cNvSpPr/>
            <p:nvPr/>
          </p:nvSpPr>
          <p:spPr>
            <a:xfrm flipH="1" flipV="1">
              <a:off x="0" y="1571583"/>
              <a:ext cx="5716910" cy="2"/>
            </a:xfrm>
            <a:prstGeom prst="line">
              <a:avLst/>
            </a:prstGeom>
            <a:noFill/>
            <a:ln w="12700" cap="flat">
              <a:solidFill>
                <a:srgbClr val="808080"/>
              </a:solidFill>
              <a:prstDash val="dash"/>
              <a:round/>
            </a:ln>
            <a:effectLst/>
          </p:spPr>
          <p:txBody>
            <a:bodyPr wrap="square" lIns="45718" tIns="45718" rIns="45718" bIns="45718" numCol="1" anchor="t">
              <a:noAutofit/>
            </a:bodyPr>
            <a:lstStyle/>
            <a:p>
              <a:endParaRPr/>
            </a:p>
          </p:txBody>
        </p:sp>
        <p:sp>
          <p:nvSpPr>
            <p:cNvPr id="299" name="Conector recto de flecha 19"/>
            <p:cNvSpPr/>
            <p:nvPr/>
          </p:nvSpPr>
          <p:spPr>
            <a:xfrm>
              <a:off x="4726023" y="704662"/>
              <a:ext cx="722082" cy="2"/>
            </a:xfrm>
            <a:prstGeom prst="line">
              <a:avLst/>
            </a:prstGeom>
            <a:noFill/>
            <a:ln w="57150" cap="flat">
              <a:solidFill>
                <a:srgbClr val="ED6B00"/>
              </a:solidFill>
              <a:prstDash val="solid"/>
              <a:round/>
              <a:tailEnd type="triangle" w="med" len="med"/>
            </a:ln>
            <a:effectLst/>
          </p:spPr>
          <p:txBody>
            <a:bodyPr wrap="square" lIns="45718" tIns="45718" rIns="45718" bIns="45718" numCol="1" anchor="t">
              <a:noAutofit/>
            </a:bodyPr>
            <a:lstStyle/>
            <a:p>
              <a:endParaRPr/>
            </a:p>
          </p:txBody>
        </p:sp>
        <p:sp>
          <p:nvSpPr>
            <p:cNvPr id="300" name="Rectángulo 16"/>
            <p:cNvSpPr/>
            <p:nvPr/>
          </p:nvSpPr>
          <p:spPr>
            <a:xfrm rot="5400000">
              <a:off x="-528183" y="617866"/>
              <a:ext cx="1226636" cy="133817"/>
            </a:xfrm>
            <a:prstGeom prst="rect">
              <a:avLst/>
            </a:prstGeom>
            <a:solidFill>
              <a:srgbClr val="000000"/>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sp>
          <p:nvSpPr>
            <p:cNvPr id="301" name="Rectángulo 21"/>
            <p:cNvSpPr/>
            <p:nvPr/>
          </p:nvSpPr>
          <p:spPr>
            <a:xfrm rot="5400000">
              <a:off x="5031978" y="617866"/>
              <a:ext cx="1226636" cy="133817"/>
            </a:xfrm>
            <a:prstGeom prst="rect">
              <a:avLst/>
            </a:prstGeom>
            <a:solidFill>
              <a:srgbClr val="000000"/>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sp>
          <p:nvSpPr>
            <p:cNvPr id="302" name="Conector recto de flecha 22"/>
            <p:cNvSpPr/>
            <p:nvPr/>
          </p:nvSpPr>
          <p:spPr>
            <a:xfrm flipH="1" flipV="1">
              <a:off x="402441" y="704662"/>
              <a:ext cx="722082" cy="2"/>
            </a:xfrm>
            <a:prstGeom prst="line">
              <a:avLst/>
            </a:prstGeom>
            <a:noFill/>
            <a:ln w="57150" cap="flat">
              <a:solidFill>
                <a:srgbClr val="ED6B00"/>
              </a:solidFill>
              <a:prstDash val="solid"/>
              <a:round/>
              <a:tailEnd type="triangle" w="med" len="med"/>
            </a:ln>
            <a:effectLst/>
          </p:spPr>
          <p:txBody>
            <a:bodyPr wrap="square" lIns="45718" tIns="45718" rIns="45718" bIns="45718" numCol="1" anchor="t">
              <a:noAutofit/>
            </a:bodyPr>
            <a:lstStyle/>
            <a:p>
              <a:endParaRP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13</a:t>
            </a:fld>
            <a:endParaRPr/>
          </a:p>
        </p:txBody>
      </p:sp>
      <p:sp>
        <p:nvSpPr>
          <p:cNvPr id="306" name="Google Shape;178;p6"/>
          <p:cNvSpPr txBox="1"/>
          <p:nvPr/>
        </p:nvSpPr>
        <p:spPr>
          <a:xfrm>
            <a:off x="452173" y="1269910"/>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LAYOUT DE </a:t>
            </a:r>
            <a:r>
              <a:rPr b="0">
                <a:solidFill>
                  <a:srgbClr val="A93501"/>
                </a:solidFill>
              </a:rPr>
              <a:t>FLUJO EN “LÍNEA RECTA”</a:t>
            </a:r>
          </a:p>
        </p:txBody>
      </p:sp>
      <p:sp>
        <p:nvSpPr>
          <p:cNvPr id="307" name="CuadroTexto 8"/>
          <p:cNvSpPr txBox="1"/>
          <p:nvPr/>
        </p:nvSpPr>
        <p:spPr>
          <a:xfrm>
            <a:off x="710741" y="2468878"/>
            <a:ext cx="7705891" cy="157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a:latin typeface="Calibri"/>
                <a:ea typeface="Calibri"/>
                <a:cs typeface="Calibri"/>
                <a:sym typeface="Calibri"/>
              </a:defRPr>
            </a:lvl1pPr>
          </a:lstStyle>
          <a:p>
            <a:r>
              <a:t>En este tipo de layout el flujo es en línea recta con un solo sentido de desplazamiento de los productos y mercaderías. Las entradas y salidas se realizan en extremos opuestos, teniendo los muelles de carga y descarga en extremos alejados de las operaciones de la bodega, con distanciamiento entre los andenes de recepción y despacho. Optimiza los recorridos de los medios de manipulación y el personal que realiza las tareas de manipulación debido a que no se tiene que devolver en el flujo lógico de todo el proceso.</a:t>
            </a:r>
          </a:p>
        </p:txBody>
      </p:sp>
      <p:sp>
        <p:nvSpPr>
          <p:cNvPr id="308" name="Rectángulo redondeado 4"/>
          <p:cNvSpPr/>
          <p:nvPr/>
        </p:nvSpPr>
        <p:spPr>
          <a:xfrm flipH="1" flipV="1">
            <a:off x="3200400" y="5522195"/>
            <a:ext cx="3433158" cy="2"/>
          </a:xfrm>
          <a:prstGeom prst="line">
            <a:avLst/>
          </a:prstGeom>
          <a:ln w="25400">
            <a:solidFill>
              <a:srgbClr val="ED6B00"/>
            </a:solidFill>
          </a:ln>
        </p:spPr>
        <p:txBody>
          <a:bodyPr lIns="45718" tIns="45718" rIns="45718" bIns="45718"/>
          <a:lstStyle/>
          <a:p>
            <a:endParaRPr/>
          </a:p>
        </p:txBody>
      </p:sp>
      <p:sp>
        <p:nvSpPr>
          <p:cNvPr id="309" name="Conector recto 9"/>
          <p:cNvSpPr/>
          <p:nvPr/>
        </p:nvSpPr>
        <p:spPr>
          <a:xfrm>
            <a:off x="4914162" y="4656056"/>
            <a:ext cx="2" cy="1744746"/>
          </a:xfrm>
          <a:prstGeom prst="line">
            <a:avLst/>
          </a:prstGeom>
          <a:ln w="12700">
            <a:solidFill>
              <a:srgbClr val="808080"/>
            </a:solidFill>
            <a:prstDash val="dash"/>
          </a:ln>
        </p:spPr>
        <p:txBody>
          <a:bodyPr lIns="45718" tIns="45718" rIns="45718" bIns="45718"/>
          <a:lstStyle/>
          <a:p>
            <a:endParaRPr/>
          </a:p>
        </p:txBody>
      </p:sp>
      <p:sp>
        <p:nvSpPr>
          <p:cNvPr id="310" name="Conector recto de flecha 19"/>
          <p:cNvSpPr/>
          <p:nvPr/>
        </p:nvSpPr>
        <p:spPr>
          <a:xfrm>
            <a:off x="6715014" y="5528428"/>
            <a:ext cx="722082" cy="2"/>
          </a:xfrm>
          <a:prstGeom prst="line">
            <a:avLst/>
          </a:prstGeom>
          <a:ln w="57150">
            <a:solidFill>
              <a:srgbClr val="ED6B00"/>
            </a:solidFill>
            <a:tailEnd type="triangle"/>
          </a:ln>
        </p:spPr>
        <p:txBody>
          <a:bodyPr lIns="45718" tIns="45718" rIns="45718" bIns="45718"/>
          <a:lstStyle/>
          <a:p>
            <a:endParaRPr/>
          </a:p>
        </p:txBody>
      </p:sp>
      <p:sp>
        <p:nvSpPr>
          <p:cNvPr id="311" name="Rectángulo 16"/>
          <p:cNvSpPr/>
          <p:nvPr/>
        </p:nvSpPr>
        <p:spPr>
          <a:xfrm rot="5400000">
            <a:off x="1460808" y="5461522"/>
            <a:ext cx="1226637" cy="133817"/>
          </a:xfrm>
          <a:prstGeom prst="rect">
            <a:avLst/>
          </a:prstGeom>
          <a:solidFill>
            <a:srgbClr val="000000"/>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312" name="Rectángulo 21"/>
          <p:cNvSpPr/>
          <p:nvPr/>
        </p:nvSpPr>
        <p:spPr>
          <a:xfrm rot="5400000">
            <a:off x="7020969" y="5461522"/>
            <a:ext cx="1226636" cy="133817"/>
          </a:xfrm>
          <a:prstGeom prst="rect">
            <a:avLst/>
          </a:prstGeom>
          <a:solidFill>
            <a:srgbClr val="000000"/>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313" name="Conector recto de flecha 22"/>
          <p:cNvSpPr/>
          <p:nvPr/>
        </p:nvSpPr>
        <p:spPr>
          <a:xfrm>
            <a:off x="2391431" y="5528428"/>
            <a:ext cx="722082" cy="2"/>
          </a:xfrm>
          <a:prstGeom prst="line">
            <a:avLst/>
          </a:prstGeom>
          <a:ln w="57150">
            <a:solidFill>
              <a:srgbClr val="ED6B00"/>
            </a:solidFill>
            <a:tailEnd type="triangle"/>
          </a:ln>
        </p:spPr>
        <p:txBody>
          <a:bodyPr lIns="45718" tIns="45718" rIns="45718" bIns="45718"/>
          <a:lstStyle/>
          <a:p>
            <a:endParaRPr/>
          </a:p>
        </p:txBody>
      </p:sp>
      <p:sp>
        <p:nvSpPr>
          <p:cNvPr id="314" name="Conector recto 13"/>
          <p:cNvSpPr/>
          <p:nvPr/>
        </p:nvSpPr>
        <p:spPr>
          <a:xfrm>
            <a:off x="3419971" y="4656056"/>
            <a:ext cx="2" cy="1744746"/>
          </a:xfrm>
          <a:prstGeom prst="line">
            <a:avLst/>
          </a:prstGeom>
          <a:ln w="12700">
            <a:solidFill>
              <a:srgbClr val="808080"/>
            </a:solidFill>
            <a:prstDash val="dash"/>
          </a:ln>
        </p:spPr>
        <p:txBody>
          <a:bodyPr lIns="45718" tIns="45718" rIns="45718" bIns="45718"/>
          <a:lstStyle/>
          <a:p>
            <a:endParaRPr/>
          </a:p>
        </p:txBody>
      </p:sp>
      <p:sp>
        <p:nvSpPr>
          <p:cNvPr id="315" name="Conector recto 15"/>
          <p:cNvSpPr/>
          <p:nvPr/>
        </p:nvSpPr>
        <p:spPr>
          <a:xfrm>
            <a:off x="6408356" y="4656056"/>
            <a:ext cx="2" cy="1744746"/>
          </a:xfrm>
          <a:prstGeom prst="line">
            <a:avLst/>
          </a:prstGeom>
          <a:ln w="12700">
            <a:solidFill>
              <a:srgbClr val="808080"/>
            </a:solidFill>
            <a:prstDash val="dash"/>
          </a:ln>
        </p:spPr>
        <p:txBody>
          <a:bodyPr lIns="45718" tIns="45718" rIns="45718" bIns="45718"/>
          <a:lstStyle/>
          <a:p>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14</a:t>
            </a:fld>
            <a:endParaRPr/>
          </a:p>
        </p:txBody>
      </p:sp>
      <p:sp>
        <p:nvSpPr>
          <p:cNvPr id="318" name="Google Shape;178;p6"/>
          <p:cNvSpPr txBox="1"/>
          <p:nvPr/>
        </p:nvSpPr>
        <p:spPr>
          <a:xfrm>
            <a:off x="452173" y="1269910"/>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EJEMPLO DE LAYOUT CON </a:t>
            </a:r>
            <a:r>
              <a:rPr b="0">
                <a:solidFill>
                  <a:srgbClr val="A93501"/>
                </a:solidFill>
              </a:rPr>
              <a:t>FLUJO EN “LÍNEA RECTA”</a:t>
            </a:r>
          </a:p>
        </p:txBody>
      </p:sp>
      <p:sp>
        <p:nvSpPr>
          <p:cNvPr id="319" name="CuadroTexto 8"/>
          <p:cNvSpPr txBox="1"/>
          <p:nvPr/>
        </p:nvSpPr>
        <p:spPr>
          <a:xfrm>
            <a:off x="710741" y="2319251"/>
            <a:ext cx="7356758" cy="554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a:latin typeface="Calibri"/>
                <a:ea typeface="Calibri"/>
                <a:cs typeface="Calibri"/>
                <a:sym typeface="Calibri"/>
              </a:defRPr>
            </a:lvl1pPr>
          </a:lstStyle>
          <a:p>
            <a:r>
              <a:t>El flujo de los productos va desde la recepción pasando por zonas de almacenamiento (C, B y A), hasta el despacho.</a:t>
            </a:r>
          </a:p>
        </p:txBody>
      </p:sp>
      <p:sp>
        <p:nvSpPr>
          <p:cNvPr id="320" name="Google Shape;210;p13"/>
          <p:cNvSpPr txBox="1"/>
          <p:nvPr/>
        </p:nvSpPr>
        <p:spPr>
          <a:xfrm>
            <a:off x="851132" y="6472516"/>
            <a:ext cx="7441735" cy="300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600">
                <a:latin typeface="Calibri"/>
                <a:ea typeface="Calibri"/>
                <a:cs typeface="Calibri"/>
                <a:sym typeface="Calibri"/>
              </a:defRPr>
            </a:lvl1pPr>
          </a:lstStyle>
          <a:p>
            <a:r>
              <a:t>Flujo de los productos, medios de manipulación, personal de operaciones. </a:t>
            </a:r>
          </a:p>
        </p:txBody>
      </p:sp>
      <p:grpSp>
        <p:nvGrpSpPr>
          <p:cNvPr id="323" name="Google Shape;156;p13"/>
          <p:cNvGrpSpPr/>
          <p:nvPr/>
        </p:nvGrpSpPr>
        <p:grpSpPr>
          <a:xfrm>
            <a:off x="731520" y="3025830"/>
            <a:ext cx="7323513" cy="3113123"/>
            <a:chOff x="0" y="-1"/>
            <a:chExt cx="7323511" cy="3113121"/>
          </a:xfrm>
        </p:grpSpPr>
        <p:sp>
          <p:nvSpPr>
            <p:cNvPr id="321" name="Rectangle"/>
            <p:cNvSpPr/>
            <p:nvPr/>
          </p:nvSpPr>
          <p:spPr>
            <a:xfrm>
              <a:off x="0" y="-2"/>
              <a:ext cx="7323513" cy="3113123"/>
            </a:xfrm>
            <a:prstGeom prst="rect">
              <a:avLst/>
            </a:prstGeom>
            <a:solidFill>
              <a:srgbClr val="FFFFFF"/>
            </a:solidFill>
            <a:ln w="254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322" name="Zona A"/>
            <p:cNvSpPr txBox="1"/>
            <p:nvPr/>
          </p:nvSpPr>
          <p:spPr>
            <a:xfrm>
              <a:off x="58425" y="1416180"/>
              <a:ext cx="7206663"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Zona A</a:t>
              </a:r>
            </a:p>
          </p:txBody>
        </p:sp>
      </p:grpSp>
      <p:sp>
        <p:nvSpPr>
          <p:cNvPr id="324" name="Google Shape;157;p13"/>
          <p:cNvSpPr txBox="1"/>
          <p:nvPr/>
        </p:nvSpPr>
        <p:spPr>
          <a:xfrm>
            <a:off x="3959304" y="5816067"/>
            <a:ext cx="867943" cy="28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a:latin typeface="Calibri"/>
                <a:ea typeface="Calibri"/>
                <a:cs typeface="Calibri"/>
                <a:sym typeface="Calibri"/>
              </a:defRPr>
            </a:lvl1pPr>
          </a:lstStyle>
          <a:p>
            <a:r>
              <a:t>60 mts</a:t>
            </a:r>
          </a:p>
        </p:txBody>
      </p:sp>
      <p:sp>
        <p:nvSpPr>
          <p:cNvPr id="325" name="Google Shape;158;p13"/>
          <p:cNvSpPr txBox="1"/>
          <p:nvPr/>
        </p:nvSpPr>
        <p:spPr>
          <a:xfrm rot="5400000">
            <a:off x="6928634" y="4432116"/>
            <a:ext cx="1017271" cy="300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600">
                <a:latin typeface="Calibri"/>
                <a:ea typeface="Calibri"/>
                <a:cs typeface="Calibri"/>
                <a:sym typeface="Calibri"/>
              </a:defRPr>
            </a:lvl1pPr>
          </a:lstStyle>
          <a:p>
            <a:r>
              <a:t>35 mts</a:t>
            </a:r>
          </a:p>
        </p:txBody>
      </p:sp>
      <p:grpSp>
        <p:nvGrpSpPr>
          <p:cNvPr id="328" name="Google Shape;159;p13"/>
          <p:cNvGrpSpPr/>
          <p:nvPr/>
        </p:nvGrpSpPr>
        <p:grpSpPr>
          <a:xfrm>
            <a:off x="6625771" y="3389485"/>
            <a:ext cx="328707" cy="2405064"/>
            <a:chOff x="0" y="0"/>
            <a:chExt cx="328706" cy="2405062"/>
          </a:xfrm>
        </p:grpSpPr>
        <p:sp>
          <p:nvSpPr>
            <p:cNvPr id="326" name="Rectangle"/>
            <p:cNvSpPr/>
            <p:nvPr/>
          </p:nvSpPr>
          <p:spPr>
            <a:xfrm rot="5400000">
              <a:off x="-1038179" y="1038178"/>
              <a:ext cx="2405063" cy="328707"/>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327" name="Recepción"/>
            <p:cNvSpPr txBox="1"/>
            <p:nvPr/>
          </p:nvSpPr>
          <p:spPr>
            <a:xfrm rot="5400000">
              <a:off x="-986102" y="1062152"/>
              <a:ext cx="2300913"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Recepción</a:t>
              </a:r>
            </a:p>
          </p:txBody>
        </p:sp>
      </p:grpSp>
      <p:grpSp>
        <p:nvGrpSpPr>
          <p:cNvPr id="331" name="Google Shape;160;p13"/>
          <p:cNvGrpSpPr/>
          <p:nvPr/>
        </p:nvGrpSpPr>
        <p:grpSpPr>
          <a:xfrm>
            <a:off x="1654348" y="3380309"/>
            <a:ext cx="328707" cy="2404166"/>
            <a:chOff x="0" y="0"/>
            <a:chExt cx="328706" cy="2404164"/>
          </a:xfrm>
        </p:grpSpPr>
        <p:sp>
          <p:nvSpPr>
            <p:cNvPr id="329" name="Rectangle"/>
            <p:cNvSpPr/>
            <p:nvPr/>
          </p:nvSpPr>
          <p:spPr>
            <a:xfrm rot="16200000">
              <a:off x="-1037730" y="1037728"/>
              <a:ext cx="2404165" cy="328707"/>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330" name="Despacho"/>
            <p:cNvSpPr txBox="1"/>
            <p:nvPr/>
          </p:nvSpPr>
          <p:spPr>
            <a:xfrm rot="16200000">
              <a:off x="-985657" y="1061704"/>
              <a:ext cx="2300015"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Despacho</a:t>
              </a:r>
            </a:p>
          </p:txBody>
        </p:sp>
      </p:grpSp>
      <p:grpSp>
        <p:nvGrpSpPr>
          <p:cNvPr id="334" name="Google Shape;169;p13"/>
          <p:cNvGrpSpPr/>
          <p:nvPr/>
        </p:nvGrpSpPr>
        <p:grpSpPr>
          <a:xfrm>
            <a:off x="5101232" y="5461459"/>
            <a:ext cx="986114" cy="333090"/>
            <a:chOff x="0" y="0"/>
            <a:chExt cx="986112" cy="333088"/>
          </a:xfrm>
        </p:grpSpPr>
        <p:sp>
          <p:nvSpPr>
            <p:cNvPr id="332" name="Rectangle"/>
            <p:cNvSpPr/>
            <p:nvPr/>
          </p:nvSpPr>
          <p:spPr>
            <a:xfrm>
              <a:off x="0" y="-1"/>
              <a:ext cx="986113" cy="333089"/>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333" name="Oficinas"/>
            <p:cNvSpPr txBox="1"/>
            <p:nvPr/>
          </p:nvSpPr>
          <p:spPr>
            <a:xfrm>
              <a:off x="52074" y="26163"/>
              <a:ext cx="881966"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Oficinas</a:t>
              </a:r>
            </a:p>
          </p:txBody>
        </p:sp>
      </p:grpSp>
      <p:grpSp>
        <p:nvGrpSpPr>
          <p:cNvPr id="337" name="Google Shape;170;p13"/>
          <p:cNvGrpSpPr/>
          <p:nvPr/>
        </p:nvGrpSpPr>
        <p:grpSpPr>
          <a:xfrm>
            <a:off x="4131748" y="5461459"/>
            <a:ext cx="986114" cy="333090"/>
            <a:chOff x="0" y="0"/>
            <a:chExt cx="986112" cy="333088"/>
          </a:xfrm>
        </p:grpSpPr>
        <p:sp>
          <p:nvSpPr>
            <p:cNvPr id="335" name="Rectangle"/>
            <p:cNvSpPr/>
            <p:nvPr/>
          </p:nvSpPr>
          <p:spPr>
            <a:xfrm>
              <a:off x="0" y="-1"/>
              <a:ext cx="986113" cy="333089"/>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336" name="Servicios"/>
            <p:cNvSpPr txBox="1"/>
            <p:nvPr/>
          </p:nvSpPr>
          <p:spPr>
            <a:xfrm>
              <a:off x="52074" y="26163"/>
              <a:ext cx="881966"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Servicios</a:t>
              </a:r>
            </a:p>
          </p:txBody>
        </p:sp>
      </p:grpSp>
      <p:grpSp>
        <p:nvGrpSpPr>
          <p:cNvPr id="340" name="Google Shape;171;p13"/>
          <p:cNvGrpSpPr/>
          <p:nvPr/>
        </p:nvGrpSpPr>
        <p:grpSpPr>
          <a:xfrm>
            <a:off x="2046639" y="5466061"/>
            <a:ext cx="986114" cy="323888"/>
            <a:chOff x="0" y="0"/>
            <a:chExt cx="986112" cy="323886"/>
          </a:xfrm>
        </p:grpSpPr>
        <p:sp>
          <p:nvSpPr>
            <p:cNvPr id="338" name="Rectangle"/>
            <p:cNvSpPr/>
            <p:nvPr/>
          </p:nvSpPr>
          <p:spPr>
            <a:xfrm>
              <a:off x="0" y="-1"/>
              <a:ext cx="986113" cy="323887"/>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339" name="Casino"/>
            <p:cNvSpPr txBox="1"/>
            <p:nvPr/>
          </p:nvSpPr>
          <p:spPr>
            <a:xfrm>
              <a:off x="52074" y="21562"/>
              <a:ext cx="881966"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Casino</a:t>
              </a:r>
            </a:p>
          </p:txBody>
        </p:sp>
      </p:grpSp>
      <p:grpSp>
        <p:nvGrpSpPr>
          <p:cNvPr id="343" name="Google Shape;172;p13"/>
          <p:cNvGrpSpPr/>
          <p:nvPr/>
        </p:nvGrpSpPr>
        <p:grpSpPr>
          <a:xfrm>
            <a:off x="3142419" y="5373325"/>
            <a:ext cx="988712" cy="509358"/>
            <a:chOff x="0" y="0"/>
            <a:chExt cx="988710" cy="509356"/>
          </a:xfrm>
        </p:grpSpPr>
        <p:sp>
          <p:nvSpPr>
            <p:cNvPr id="341" name="Rectangle"/>
            <p:cNvSpPr/>
            <p:nvPr/>
          </p:nvSpPr>
          <p:spPr>
            <a:xfrm>
              <a:off x="0" y="88136"/>
              <a:ext cx="988711" cy="333089"/>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342" name="Enfermería"/>
            <p:cNvSpPr txBox="1"/>
            <p:nvPr/>
          </p:nvSpPr>
          <p:spPr>
            <a:xfrm>
              <a:off x="52074" y="0"/>
              <a:ext cx="884564" cy="5093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Enfermería</a:t>
              </a:r>
            </a:p>
          </p:txBody>
        </p:sp>
      </p:grpSp>
      <p:grpSp>
        <p:nvGrpSpPr>
          <p:cNvPr id="346" name="Google Shape;173;p13"/>
          <p:cNvGrpSpPr/>
          <p:nvPr/>
        </p:nvGrpSpPr>
        <p:grpSpPr>
          <a:xfrm>
            <a:off x="2328860" y="3389485"/>
            <a:ext cx="322904" cy="1741738"/>
            <a:chOff x="0" y="0"/>
            <a:chExt cx="322903" cy="1741737"/>
          </a:xfrm>
        </p:grpSpPr>
        <p:sp>
          <p:nvSpPr>
            <p:cNvPr id="344" name="Rectangle"/>
            <p:cNvSpPr/>
            <p:nvPr/>
          </p:nvSpPr>
          <p:spPr>
            <a:xfrm rot="16200000">
              <a:off x="-709418" y="709417"/>
              <a:ext cx="1741738" cy="322904"/>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345" name="Zona de Picking"/>
            <p:cNvSpPr txBox="1"/>
            <p:nvPr/>
          </p:nvSpPr>
          <p:spPr>
            <a:xfrm rot="16200000">
              <a:off x="-657344" y="730489"/>
              <a:ext cx="1637588"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Zona de Picking</a:t>
              </a:r>
            </a:p>
          </p:txBody>
        </p:sp>
      </p:grpSp>
      <p:grpSp>
        <p:nvGrpSpPr>
          <p:cNvPr id="353" name="Grupo 5"/>
          <p:cNvGrpSpPr/>
          <p:nvPr/>
        </p:nvGrpSpPr>
        <p:grpSpPr>
          <a:xfrm>
            <a:off x="1521147" y="3778352"/>
            <a:ext cx="26091" cy="1608081"/>
            <a:chOff x="-1" y="0"/>
            <a:chExt cx="26090" cy="1608080"/>
          </a:xfrm>
        </p:grpSpPr>
        <p:sp>
          <p:nvSpPr>
            <p:cNvPr id="347" name="Google Shape;180;p13"/>
            <p:cNvSpPr/>
            <p:nvPr/>
          </p:nvSpPr>
          <p:spPr>
            <a:xfrm>
              <a:off x="-2" y="-1"/>
              <a:ext cx="26092" cy="201012"/>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48" name="Google Shape;181;p13"/>
            <p:cNvSpPr/>
            <p:nvPr/>
          </p:nvSpPr>
          <p:spPr>
            <a:xfrm>
              <a:off x="-2" y="281413"/>
              <a:ext cx="26092" cy="201012"/>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49" name="Google Shape;182;p13"/>
            <p:cNvSpPr/>
            <p:nvPr/>
          </p:nvSpPr>
          <p:spPr>
            <a:xfrm>
              <a:off x="-2" y="562826"/>
              <a:ext cx="26092" cy="201013"/>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50" name="Google Shape;183;p13"/>
            <p:cNvSpPr/>
            <p:nvPr/>
          </p:nvSpPr>
          <p:spPr>
            <a:xfrm>
              <a:off x="-2" y="844241"/>
              <a:ext cx="26092" cy="201012"/>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51" name="Google Shape;184;p13"/>
            <p:cNvSpPr/>
            <p:nvPr/>
          </p:nvSpPr>
          <p:spPr>
            <a:xfrm>
              <a:off x="-2" y="1125654"/>
              <a:ext cx="26092" cy="201012"/>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52" name="Google Shape;185;p13"/>
            <p:cNvSpPr/>
            <p:nvPr/>
          </p:nvSpPr>
          <p:spPr>
            <a:xfrm>
              <a:off x="-2" y="1407068"/>
              <a:ext cx="26092" cy="201012"/>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sp>
        <p:nvSpPr>
          <p:cNvPr id="354" name="Google Shape;186;p13"/>
          <p:cNvSpPr txBox="1"/>
          <p:nvPr/>
        </p:nvSpPr>
        <p:spPr>
          <a:xfrm rot="16200000">
            <a:off x="616786" y="4432116"/>
            <a:ext cx="977618" cy="300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600">
                <a:latin typeface="Calibri"/>
                <a:ea typeface="Calibri"/>
                <a:cs typeface="Calibri"/>
                <a:sym typeface="Calibri"/>
              </a:defRPr>
            </a:lvl1pPr>
          </a:lstStyle>
          <a:p>
            <a:r>
              <a:t>Andenes</a:t>
            </a:r>
          </a:p>
        </p:txBody>
      </p:sp>
      <p:sp>
        <p:nvSpPr>
          <p:cNvPr id="355" name="Google Shape;187;p13"/>
          <p:cNvSpPr txBox="1"/>
          <p:nvPr/>
        </p:nvSpPr>
        <p:spPr>
          <a:xfrm rot="5400000">
            <a:off x="7196108" y="4432116"/>
            <a:ext cx="955844" cy="300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600">
                <a:latin typeface="Calibri"/>
                <a:ea typeface="Calibri"/>
                <a:cs typeface="Calibri"/>
                <a:sym typeface="Calibri"/>
              </a:defRPr>
            </a:lvl1pPr>
          </a:lstStyle>
          <a:p>
            <a:r>
              <a:t>Andenes</a:t>
            </a:r>
          </a:p>
        </p:txBody>
      </p:sp>
      <p:sp>
        <p:nvSpPr>
          <p:cNvPr id="356" name="Google Shape;208;p13"/>
          <p:cNvSpPr txBox="1"/>
          <p:nvPr/>
        </p:nvSpPr>
        <p:spPr>
          <a:xfrm>
            <a:off x="2664088" y="4143144"/>
            <a:ext cx="3915429" cy="28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a:latin typeface="Calibri"/>
                <a:ea typeface="Calibri"/>
                <a:cs typeface="Calibri"/>
                <a:sym typeface="Calibri"/>
              </a:defRPr>
            </a:lvl1pPr>
          </a:lstStyle>
          <a:p>
            <a:r>
              <a:t>Dirección del flujo de las mercancías</a:t>
            </a:r>
          </a:p>
        </p:txBody>
      </p:sp>
      <p:grpSp>
        <p:nvGrpSpPr>
          <p:cNvPr id="363" name="Grupo 6"/>
          <p:cNvGrpSpPr/>
          <p:nvPr/>
        </p:nvGrpSpPr>
        <p:grpSpPr>
          <a:xfrm>
            <a:off x="3045883" y="3389486"/>
            <a:ext cx="2963262" cy="317809"/>
            <a:chOff x="0" y="0"/>
            <a:chExt cx="2963260" cy="317808"/>
          </a:xfrm>
        </p:grpSpPr>
        <p:sp>
          <p:nvSpPr>
            <p:cNvPr id="357" name="Google Shape;196;p13"/>
            <p:cNvSpPr/>
            <p:nvPr/>
          </p:nvSpPr>
          <p:spPr>
            <a:xfrm>
              <a:off x="-1" y="-1"/>
              <a:ext cx="986114" cy="160811"/>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58" name="Google Shape;197;p13"/>
            <p:cNvSpPr/>
            <p:nvPr/>
          </p:nvSpPr>
          <p:spPr>
            <a:xfrm>
              <a:off x="-1" y="156999"/>
              <a:ext cx="986114"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59" name="Google Shape;196;p13"/>
            <p:cNvSpPr/>
            <p:nvPr/>
          </p:nvSpPr>
          <p:spPr>
            <a:xfrm>
              <a:off x="991780" y="-1"/>
              <a:ext cx="986114" cy="160811"/>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60" name="Google Shape;197;p13"/>
            <p:cNvSpPr/>
            <p:nvPr/>
          </p:nvSpPr>
          <p:spPr>
            <a:xfrm>
              <a:off x="991780" y="156999"/>
              <a:ext cx="986114"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61" name="Google Shape;196;p13"/>
            <p:cNvSpPr/>
            <p:nvPr/>
          </p:nvSpPr>
          <p:spPr>
            <a:xfrm>
              <a:off x="1977147" y="-1"/>
              <a:ext cx="986114" cy="160811"/>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62" name="Google Shape;197;p13"/>
            <p:cNvSpPr/>
            <p:nvPr/>
          </p:nvSpPr>
          <p:spPr>
            <a:xfrm>
              <a:off x="1977147" y="156999"/>
              <a:ext cx="986114" cy="160810"/>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370" name="Grupo 79"/>
          <p:cNvGrpSpPr/>
          <p:nvPr/>
        </p:nvGrpSpPr>
        <p:grpSpPr>
          <a:xfrm>
            <a:off x="7074443" y="3778352"/>
            <a:ext cx="26091" cy="1608081"/>
            <a:chOff x="-1" y="0"/>
            <a:chExt cx="26090" cy="1608080"/>
          </a:xfrm>
        </p:grpSpPr>
        <p:sp>
          <p:nvSpPr>
            <p:cNvPr id="364" name="Google Shape;180;p13"/>
            <p:cNvSpPr/>
            <p:nvPr/>
          </p:nvSpPr>
          <p:spPr>
            <a:xfrm>
              <a:off x="-2" y="-1"/>
              <a:ext cx="26092" cy="201012"/>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65" name="Google Shape;181;p13"/>
            <p:cNvSpPr/>
            <p:nvPr/>
          </p:nvSpPr>
          <p:spPr>
            <a:xfrm>
              <a:off x="-2" y="281413"/>
              <a:ext cx="26092" cy="201012"/>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66" name="Google Shape;182;p13"/>
            <p:cNvSpPr/>
            <p:nvPr/>
          </p:nvSpPr>
          <p:spPr>
            <a:xfrm>
              <a:off x="-2" y="562826"/>
              <a:ext cx="26092" cy="201013"/>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67" name="Google Shape;183;p13"/>
            <p:cNvSpPr/>
            <p:nvPr/>
          </p:nvSpPr>
          <p:spPr>
            <a:xfrm>
              <a:off x="-2" y="844241"/>
              <a:ext cx="26092" cy="201012"/>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68" name="Google Shape;184;p13"/>
            <p:cNvSpPr/>
            <p:nvPr/>
          </p:nvSpPr>
          <p:spPr>
            <a:xfrm>
              <a:off x="-2" y="1125654"/>
              <a:ext cx="26092" cy="201012"/>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69" name="Google Shape;185;p13"/>
            <p:cNvSpPr/>
            <p:nvPr/>
          </p:nvSpPr>
          <p:spPr>
            <a:xfrm>
              <a:off x="-2" y="1407068"/>
              <a:ext cx="26092" cy="201012"/>
            </a:xfrm>
            <a:prstGeom prst="rect">
              <a:avLst/>
            </a:prstGeom>
            <a:solidFill>
              <a:srgbClr val="585858"/>
            </a:solidFill>
            <a:ln w="12700" cap="flat">
              <a:solidFill>
                <a:srgbClr val="80808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377" name="Grupo 86"/>
          <p:cNvGrpSpPr/>
          <p:nvPr/>
        </p:nvGrpSpPr>
        <p:grpSpPr>
          <a:xfrm>
            <a:off x="3045883" y="3789110"/>
            <a:ext cx="2963262" cy="317809"/>
            <a:chOff x="0" y="0"/>
            <a:chExt cx="2963260" cy="317808"/>
          </a:xfrm>
        </p:grpSpPr>
        <p:sp>
          <p:nvSpPr>
            <p:cNvPr id="371" name="Google Shape;196;p13"/>
            <p:cNvSpPr/>
            <p:nvPr/>
          </p:nvSpPr>
          <p:spPr>
            <a:xfrm>
              <a:off x="-1" y="-1"/>
              <a:ext cx="986114" cy="160811"/>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72" name="Google Shape;197;p13"/>
            <p:cNvSpPr/>
            <p:nvPr/>
          </p:nvSpPr>
          <p:spPr>
            <a:xfrm>
              <a:off x="-1" y="156999"/>
              <a:ext cx="986114"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73" name="Google Shape;196;p13"/>
            <p:cNvSpPr/>
            <p:nvPr/>
          </p:nvSpPr>
          <p:spPr>
            <a:xfrm>
              <a:off x="991780" y="-1"/>
              <a:ext cx="986114" cy="160811"/>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74" name="Google Shape;197;p13"/>
            <p:cNvSpPr/>
            <p:nvPr/>
          </p:nvSpPr>
          <p:spPr>
            <a:xfrm>
              <a:off x="991780" y="156999"/>
              <a:ext cx="986114"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75" name="Google Shape;196;p13"/>
            <p:cNvSpPr/>
            <p:nvPr/>
          </p:nvSpPr>
          <p:spPr>
            <a:xfrm>
              <a:off x="1977147" y="-1"/>
              <a:ext cx="986114" cy="160811"/>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76" name="Google Shape;197;p13"/>
            <p:cNvSpPr/>
            <p:nvPr/>
          </p:nvSpPr>
          <p:spPr>
            <a:xfrm>
              <a:off x="1977147" y="156999"/>
              <a:ext cx="986114" cy="160810"/>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384" name="Grupo 93"/>
          <p:cNvGrpSpPr/>
          <p:nvPr/>
        </p:nvGrpSpPr>
        <p:grpSpPr>
          <a:xfrm>
            <a:off x="3045883" y="4591358"/>
            <a:ext cx="2963262" cy="317809"/>
            <a:chOff x="0" y="0"/>
            <a:chExt cx="2963260" cy="317808"/>
          </a:xfrm>
        </p:grpSpPr>
        <p:sp>
          <p:nvSpPr>
            <p:cNvPr id="378" name="Google Shape;196;p13"/>
            <p:cNvSpPr/>
            <p:nvPr/>
          </p:nvSpPr>
          <p:spPr>
            <a:xfrm>
              <a:off x="-1" y="-1"/>
              <a:ext cx="986114" cy="160811"/>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79" name="Google Shape;197;p13"/>
            <p:cNvSpPr/>
            <p:nvPr/>
          </p:nvSpPr>
          <p:spPr>
            <a:xfrm>
              <a:off x="-1" y="156999"/>
              <a:ext cx="986114"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80" name="Google Shape;196;p13"/>
            <p:cNvSpPr/>
            <p:nvPr/>
          </p:nvSpPr>
          <p:spPr>
            <a:xfrm>
              <a:off x="991780" y="-1"/>
              <a:ext cx="986114" cy="160811"/>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81" name="Google Shape;197;p13"/>
            <p:cNvSpPr/>
            <p:nvPr/>
          </p:nvSpPr>
          <p:spPr>
            <a:xfrm>
              <a:off x="991780" y="156999"/>
              <a:ext cx="986114"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82" name="Google Shape;196;p13"/>
            <p:cNvSpPr/>
            <p:nvPr/>
          </p:nvSpPr>
          <p:spPr>
            <a:xfrm>
              <a:off x="1977147" y="-1"/>
              <a:ext cx="986114" cy="160811"/>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83" name="Google Shape;197;p13"/>
            <p:cNvSpPr/>
            <p:nvPr/>
          </p:nvSpPr>
          <p:spPr>
            <a:xfrm>
              <a:off x="1977147" y="156999"/>
              <a:ext cx="986114" cy="160810"/>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391" name="Grupo 100"/>
          <p:cNvGrpSpPr/>
          <p:nvPr/>
        </p:nvGrpSpPr>
        <p:grpSpPr>
          <a:xfrm>
            <a:off x="3045883" y="4999297"/>
            <a:ext cx="2963262" cy="317809"/>
            <a:chOff x="0" y="0"/>
            <a:chExt cx="2963260" cy="317808"/>
          </a:xfrm>
        </p:grpSpPr>
        <p:sp>
          <p:nvSpPr>
            <p:cNvPr id="385" name="Google Shape;196;p13"/>
            <p:cNvSpPr/>
            <p:nvPr/>
          </p:nvSpPr>
          <p:spPr>
            <a:xfrm>
              <a:off x="-1" y="-1"/>
              <a:ext cx="986114" cy="160811"/>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86" name="Google Shape;197;p13"/>
            <p:cNvSpPr/>
            <p:nvPr/>
          </p:nvSpPr>
          <p:spPr>
            <a:xfrm>
              <a:off x="-1" y="156999"/>
              <a:ext cx="986114"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87" name="Google Shape;196;p13"/>
            <p:cNvSpPr/>
            <p:nvPr/>
          </p:nvSpPr>
          <p:spPr>
            <a:xfrm>
              <a:off x="991780" y="-1"/>
              <a:ext cx="986114" cy="160811"/>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88" name="Google Shape;197;p13"/>
            <p:cNvSpPr/>
            <p:nvPr/>
          </p:nvSpPr>
          <p:spPr>
            <a:xfrm>
              <a:off x="991780" y="156999"/>
              <a:ext cx="986114"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89" name="Google Shape;196;p13"/>
            <p:cNvSpPr/>
            <p:nvPr/>
          </p:nvSpPr>
          <p:spPr>
            <a:xfrm>
              <a:off x="1977147" y="-1"/>
              <a:ext cx="986114" cy="160811"/>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390" name="Google Shape;197;p13"/>
            <p:cNvSpPr/>
            <p:nvPr/>
          </p:nvSpPr>
          <p:spPr>
            <a:xfrm>
              <a:off x="1977147" y="156999"/>
              <a:ext cx="986114" cy="160810"/>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sp>
        <p:nvSpPr>
          <p:cNvPr id="392" name="Google Shape;204;p13"/>
          <p:cNvSpPr txBox="1"/>
          <p:nvPr/>
        </p:nvSpPr>
        <p:spPr>
          <a:xfrm>
            <a:off x="3228676" y="3783860"/>
            <a:ext cx="638784" cy="28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b="1">
                <a:solidFill>
                  <a:srgbClr val="FFFFFF"/>
                </a:solidFill>
                <a:latin typeface="Calibri"/>
                <a:ea typeface="Calibri"/>
                <a:cs typeface="Calibri"/>
                <a:sym typeface="Calibri"/>
              </a:defRPr>
            </a:lvl1pPr>
          </a:lstStyle>
          <a:p>
            <a:r>
              <a:t>Zona A</a:t>
            </a:r>
          </a:p>
        </p:txBody>
      </p:sp>
      <p:sp>
        <p:nvSpPr>
          <p:cNvPr id="393" name="Google Shape;205;p13"/>
          <p:cNvSpPr txBox="1"/>
          <p:nvPr/>
        </p:nvSpPr>
        <p:spPr>
          <a:xfrm>
            <a:off x="4209215" y="3797362"/>
            <a:ext cx="663630" cy="28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b="1">
                <a:solidFill>
                  <a:srgbClr val="FFFFFF"/>
                </a:solidFill>
                <a:latin typeface="Calibri"/>
                <a:ea typeface="Calibri"/>
                <a:cs typeface="Calibri"/>
                <a:sym typeface="Calibri"/>
              </a:defRPr>
            </a:lvl1pPr>
          </a:lstStyle>
          <a:p>
            <a:r>
              <a:t>Zona B</a:t>
            </a:r>
          </a:p>
        </p:txBody>
      </p:sp>
      <p:sp>
        <p:nvSpPr>
          <p:cNvPr id="394" name="Google Shape;206;p13"/>
          <p:cNvSpPr txBox="1"/>
          <p:nvPr/>
        </p:nvSpPr>
        <p:spPr>
          <a:xfrm>
            <a:off x="5191757" y="3796577"/>
            <a:ext cx="698264" cy="28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b="1">
                <a:solidFill>
                  <a:srgbClr val="FFFFFF"/>
                </a:solidFill>
                <a:latin typeface="Calibri"/>
                <a:ea typeface="Calibri"/>
                <a:cs typeface="Calibri"/>
                <a:sym typeface="Calibri"/>
              </a:defRPr>
            </a:lvl1pPr>
          </a:lstStyle>
          <a:p>
            <a:r>
              <a:t>Zona C</a:t>
            </a:r>
          </a:p>
        </p:txBody>
      </p:sp>
      <p:sp>
        <p:nvSpPr>
          <p:cNvPr id="395" name="Conector recto de flecha 10"/>
          <p:cNvSpPr/>
          <p:nvPr/>
        </p:nvSpPr>
        <p:spPr>
          <a:xfrm flipH="1" flipV="1">
            <a:off x="2793076" y="4463934"/>
            <a:ext cx="3433158" cy="2"/>
          </a:xfrm>
          <a:prstGeom prst="line">
            <a:avLst/>
          </a:prstGeom>
          <a:ln w="38100">
            <a:solidFill>
              <a:srgbClr val="000000"/>
            </a:solidFill>
            <a:tailEnd type="triangle"/>
          </a:ln>
        </p:spPr>
        <p:txBody>
          <a:bodyPr lIns="45718" tIns="45718" rIns="45718" bIns="45718"/>
          <a:lstStyle/>
          <a:p>
            <a:endParaRPr/>
          </a:p>
        </p:txBody>
      </p:sp>
      <p:sp>
        <p:nvSpPr>
          <p:cNvPr id="396" name="Conector recto de flecha 107"/>
          <p:cNvSpPr/>
          <p:nvPr/>
        </p:nvSpPr>
        <p:spPr>
          <a:xfrm flipH="1" flipV="1">
            <a:off x="2793076" y="6330560"/>
            <a:ext cx="3433158" cy="2"/>
          </a:xfrm>
          <a:prstGeom prst="line">
            <a:avLst/>
          </a:prstGeom>
          <a:ln w="38100">
            <a:solidFill>
              <a:srgbClr val="000000"/>
            </a:solidFill>
            <a:tailEnd type="triangle"/>
          </a:ln>
        </p:spPr>
        <p:txBody>
          <a:bodyPr lIns="45718" tIns="45718" rIns="45718" bIns="45718"/>
          <a:lstStyle/>
          <a:p>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15</a:t>
            </a:fld>
            <a:endParaRPr/>
          </a:p>
        </p:txBody>
      </p:sp>
      <p:sp>
        <p:nvSpPr>
          <p:cNvPr id="399" name="Google Shape;159;p13"/>
          <p:cNvSpPr/>
          <p:nvPr/>
        </p:nvSpPr>
        <p:spPr>
          <a:xfrm>
            <a:off x="7157259" y="3275214"/>
            <a:ext cx="340823" cy="76307"/>
          </a:xfrm>
          <a:prstGeom prst="rect">
            <a:avLst/>
          </a:prstGeom>
          <a:solidFill>
            <a:srgbClr val="808080"/>
          </a:solidFill>
          <a:ln w="12700">
            <a:miter lim="400000"/>
          </a:ln>
        </p:spPr>
        <p:txBody>
          <a:bodyPr lIns="45718" tIns="45718" rIns="45718" bIns="45718" anchor="ctr"/>
          <a:lstStyle/>
          <a:p>
            <a:pPr algn="ctr">
              <a:defRPr>
                <a:latin typeface="+mj-lt"/>
                <a:ea typeface="+mj-ea"/>
                <a:cs typeface="+mj-cs"/>
                <a:sym typeface="Arial"/>
              </a:defRPr>
            </a:pPr>
            <a:endParaRPr/>
          </a:p>
        </p:txBody>
      </p:sp>
      <p:sp>
        <p:nvSpPr>
          <p:cNvPr id="400" name="Google Shape;159;p13"/>
          <p:cNvSpPr/>
          <p:nvPr/>
        </p:nvSpPr>
        <p:spPr>
          <a:xfrm>
            <a:off x="7596433" y="3275214"/>
            <a:ext cx="340823" cy="76307"/>
          </a:xfrm>
          <a:prstGeom prst="rect">
            <a:avLst/>
          </a:prstGeom>
          <a:solidFill>
            <a:srgbClr val="808080"/>
          </a:solidFill>
          <a:ln w="12700">
            <a:miter lim="400000"/>
          </a:ln>
        </p:spPr>
        <p:txBody>
          <a:bodyPr lIns="45718" tIns="45718" rIns="45718" bIns="45718" anchor="ctr"/>
          <a:lstStyle/>
          <a:p>
            <a:pPr algn="ctr">
              <a:defRPr>
                <a:latin typeface="+mj-lt"/>
                <a:ea typeface="+mj-ea"/>
                <a:cs typeface="+mj-cs"/>
                <a:sym typeface="Arial"/>
              </a:defRPr>
            </a:pPr>
            <a:endParaRPr/>
          </a:p>
        </p:txBody>
      </p:sp>
      <p:grpSp>
        <p:nvGrpSpPr>
          <p:cNvPr id="403" name="Grupo 122"/>
          <p:cNvGrpSpPr/>
          <p:nvPr/>
        </p:nvGrpSpPr>
        <p:grpSpPr>
          <a:xfrm>
            <a:off x="2224568" y="5075979"/>
            <a:ext cx="351061" cy="812639"/>
            <a:chOff x="0" y="0"/>
            <a:chExt cx="351060" cy="812637"/>
          </a:xfrm>
        </p:grpSpPr>
        <p:sp>
          <p:nvSpPr>
            <p:cNvPr id="401" name="Google Shape;196;p13"/>
            <p:cNvSpPr/>
            <p:nvPr/>
          </p:nvSpPr>
          <p:spPr>
            <a:xfrm rot="5400000">
              <a:off x="-135662" y="325915"/>
              <a:ext cx="812636"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02" name="Google Shape;197;p13"/>
            <p:cNvSpPr/>
            <p:nvPr/>
          </p:nvSpPr>
          <p:spPr>
            <a:xfrm rot="5400000">
              <a:off x="-325914" y="325912"/>
              <a:ext cx="812636"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406" name="Grupo 125"/>
          <p:cNvGrpSpPr/>
          <p:nvPr/>
        </p:nvGrpSpPr>
        <p:grpSpPr>
          <a:xfrm>
            <a:off x="3044567" y="5075979"/>
            <a:ext cx="351061" cy="812639"/>
            <a:chOff x="0" y="0"/>
            <a:chExt cx="351060" cy="812637"/>
          </a:xfrm>
        </p:grpSpPr>
        <p:sp>
          <p:nvSpPr>
            <p:cNvPr id="404" name="Google Shape;196;p13"/>
            <p:cNvSpPr/>
            <p:nvPr/>
          </p:nvSpPr>
          <p:spPr>
            <a:xfrm rot="5400000">
              <a:off x="-135662" y="325915"/>
              <a:ext cx="812636"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05" name="Google Shape;197;p13"/>
            <p:cNvSpPr/>
            <p:nvPr/>
          </p:nvSpPr>
          <p:spPr>
            <a:xfrm rot="5400000">
              <a:off x="-325914" y="325912"/>
              <a:ext cx="812636"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409" name="Grupo 128"/>
          <p:cNvGrpSpPr/>
          <p:nvPr/>
        </p:nvGrpSpPr>
        <p:grpSpPr>
          <a:xfrm>
            <a:off x="3864565" y="5075979"/>
            <a:ext cx="351062" cy="812639"/>
            <a:chOff x="0" y="0"/>
            <a:chExt cx="351060" cy="812637"/>
          </a:xfrm>
        </p:grpSpPr>
        <p:sp>
          <p:nvSpPr>
            <p:cNvPr id="407" name="Google Shape;196;p13"/>
            <p:cNvSpPr/>
            <p:nvPr/>
          </p:nvSpPr>
          <p:spPr>
            <a:xfrm rot="5400000">
              <a:off x="-135662" y="325915"/>
              <a:ext cx="812636"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08" name="Google Shape;197;p13"/>
            <p:cNvSpPr/>
            <p:nvPr/>
          </p:nvSpPr>
          <p:spPr>
            <a:xfrm rot="5400000">
              <a:off x="-325914" y="325912"/>
              <a:ext cx="812636"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412" name="Grupo 131"/>
          <p:cNvGrpSpPr/>
          <p:nvPr/>
        </p:nvGrpSpPr>
        <p:grpSpPr>
          <a:xfrm>
            <a:off x="4684563" y="5075979"/>
            <a:ext cx="351062" cy="812639"/>
            <a:chOff x="0" y="0"/>
            <a:chExt cx="351060" cy="812637"/>
          </a:xfrm>
        </p:grpSpPr>
        <p:sp>
          <p:nvSpPr>
            <p:cNvPr id="410" name="Google Shape;196;p13"/>
            <p:cNvSpPr/>
            <p:nvPr/>
          </p:nvSpPr>
          <p:spPr>
            <a:xfrm rot="5400000">
              <a:off x="-135662" y="325915"/>
              <a:ext cx="812636"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11" name="Google Shape;197;p13"/>
            <p:cNvSpPr/>
            <p:nvPr/>
          </p:nvSpPr>
          <p:spPr>
            <a:xfrm rot="5400000">
              <a:off x="-325914" y="325912"/>
              <a:ext cx="812636" cy="160810"/>
            </a:xfrm>
            <a:prstGeom prst="rect">
              <a:avLst/>
            </a:prstGeom>
            <a:solidFill>
              <a:srgbClr val="A93501"/>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415" name="Grupo 134"/>
          <p:cNvGrpSpPr/>
          <p:nvPr/>
        </p:nvGrpSpPr>
        <p:grpSpPr>
          <a:xfrm>
            <a:off x="5504563" y="5075979"/>
            <a:ext cx="351062" cy="812639"/>
            <a:chOff x="0" y="0"/>
            <a:chExt cx="351061" cy="812637"/>
          </a:xfrm>
        </p:grpSpPr>
        <p:sp>
          <p:nvSpPr>
            <p:cNvPr id="413" name="Google Shape;196;p13"/>
            <p:cNvSpPr/>
            <p:nvPr/>
          </p:nvSpPr>
          <p:spPr>
            <a:xfrm rot="5400000">
              <a:off x="-135661" y="325915"/>
              <a:ext cx="812636" cy="160810"/>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14" name="Google Shape;197;p13"/>
            <p:cNvSpPr/>
            <p:nvPr/>
          </p:nvSpPr>
          <p:spPr>
            <a:xfrm rot="5400000">
              <a:off x="-325913" y="325912"/>
              <a:ext cx="812636" cy="160810"/>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418" name="Grupo 137"/>
          <p:cNvGrpSpPr/>
          <p:nvPr/>
        </p:nvGrpSpPr>
        <p:grpSpPr>
          <a:xfrm>
            <a:off x="6324560" y="5075979"/>
            <a:ext cx="351061" cy="812639"/>
            <a:chOff x="0" y="0"/>
            <a:chExt cx="351060" cy="812637"/>
          </a:xfrm>
        </p:grpSpPr>
        <p:sp>
          <p:nvSpPr>
            <p:cNvPr id="416" name="Google Shape;196;p13"/>
            <p:cNvSpPr/>
            <p:nvPr/>
          </p:nvSpPr>
          <p:spPr>
            <a:xfrm rot="5400000">
              <a:off x="-135662" y="325915"/>
              <a:ext cx="812636" cy="160810"/>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17" name="Google Shape;197;p13"/>
            <p:cNvSpPr/>
            <p:nvPr/>
          </p:nvSpPr>
          <p:spPr>
            <a:xfrm rot="5400000">
              <a:off x="-325914" y="325912"/>
              <a:ext cx="812636" cy="160810"/>
            </a:xfrm>
            <a:prstGeom prst="rect">
              <a:avLst/>
            </a:prstGeom>
            <a:solidFill>
              <a:srgbClr val="ED6B00"/>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sp>
        <p:nvSpPr>
          <p:cNvPr id="419" name="Google Shape;178;p6"/>
          <p:cNvSpPr txBox="1"/>
          <p:nvPr/>
        </p:nvSpPr>
        <p:spPr>
          <a:xfrm>
            <a:off x="452173" y="1269910"/>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EJEMPLO DE LAYOUT CON </a:t>
            </a:r>
            <a:r>
              <a:rPr b="0">
                <a:solidFill>
                  <a:srgbClr val="A93501"/>
                </a:solidFill>
              </a:rPr>
              <a:t>FLUJO EN “U”</a:t>
            </a:r>
          </a:p>
        </p:txBody>
      </p:sp>
      <p:sp>
        <p:nvSpPr>
          <p:cNvPr id="420" name="CuadroTexto 8"/>
          <p:cNvSpPr txBox="1"/>
          <p:nvPr/>
        </p:nvSpPr>
        <p:spPr>
          <a:xfrm>
            <a:off x="710741" y="2277686"/>
            <a:ext cx="7356758" cy="554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a:latin typeface="Calibri"/>
                <a:ea typeface="Calibri"/>
                <a:cs typeface="Calibri"/>
                <a:sym typeface="Calibri"/>
              </a:defRPr>
            </a:lvl1pPr>
          </a:lstStyle>
          <a:p>
            <a:r>
              <a:t>El flujo de los productos va desde la recepción pasando por zonas de almacenamiento (diferenciando B y C de A), hasta el despacho.</a:t>
            </a:r>
          </a:p>
        </p:txBody>
      </p:sp>
      <p:sp>
        <p:nvSpPr>
          <p:cNvPr id="421" name="Google Shape;210;p13"/>
          <p:cNvSpPr txBox="1"/>
          <p:nvPr/>
        </p:nvSpPr>
        <p:spPr>
          <a:xfrm>
            <a:off x="851132" y="6414327"/>
            <a:ext cx="7441735" cy="300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600">
                <a:latin typeface="Calibri"/>
                <a:ea typeface="Calibri"/>
                <a:cs typeface="Calibri"/>
                <a:sym typeface="Calibri"/>
              </a:defRPr>
            </a:lvl1pPr>
          </a:lstStyle>
          <a:p>
            <a:r>
              <a:t>Flujo de los productos, medios de manipulación, personal de operaciones. </a:t>
            </a:r>
          </a:p>
        </p:txBody>
      </p:sp>
      <p:grpSp>
        <p:nvGrpSpPr>
          <p:cNvPr id="424" name="Google Shape;159;p13"/>
          <p:cNvGrpSpPr/>
          <p:nvPr/>
        </p:nvGrpSpPr>
        <p:grpSpPr>
          <a:xfrm>
            <a:off x="7049191" y="3355322"/>
            <a:ext cx="1001656" cy="328708"/>
            <a:chOff x="0" y="0"/>
            <a:chExt cx="1001655" cy="328706"/>
          </a:xfrm>
        </p:grpSpPr>
        <p:sp>
          <p:nvSpPr>
            <p:cNvPr id="422" name="Rectangle"/>
            <p:cNvSpPr/>
            <p:nvPr/>
          </p:nvSpPr>
          <p:spPr>
            <a:xfrm>
              <a:off x="-1" y="-1"/>
              <a:ext cx="1001656" cy="328708"/>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423" name="Recepción"/>
            <p:cNvSpPr txBox="1"/>
            <p:nvPr/>
          </p:nvSpPr>
          <p:spPr>
            <a:xfrm>
              <a:off x="52074" y="23972"/>
              <a:ext cx="897506"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Recepción</a:t>
              </a:r>
            </a:p>
          </p:txBody>
        </p:sp>
      </p:grpSp>
      <p:grpSp>
        <p:nvGrpSpPr>
          <p:cNvPr id="427" name="Google Shape;160;p13"/>
          <p:cNvGrpSpPr/>
          <p:nvPr/>
        </p:nvGrpSpPr>
        <p:grpSpPr>
          <a:xfrm>
            <a:off x="741310" y="3354010"/>
            <a:ext cx="1112429" cy="328708"/>
            <a:chOff x="0" y="0"/>
            <a:chExt cx="1112427" cy="328706"/>
          </a:xfrm>
        </p:grpSpPr>
        <p:sp>
          <p:nvSpPr>
            <p:cNvPr id="425" name="Rectangle"/>
            <p:cNvSpPr/>
            <p:nvPr/>
          </p:nvSpPr>
          <p:spPr>
            <a:xfrm>
              <a:off x="-1" y="-1"/>
              <a:ext cx="1112429" cy="328708"/>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426" name="Despacho"/>
            <p:cNvSpPr txBox="1"/>
            <p:nvPr/>
          </p:nvSpPr>
          <p:spPr>
            <a:xfrm>
              <a:off x="52075" y="23972"/>
              <a:ext cx="1008278"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Despacho</a:t>
              </a:r>
            </a:p>
          </p:txBody>
        </p:sp>
      </p:grpSp>
      <p:grpSp>
        <p:nvGrpSpPr>
          <p:cNvPr id="430" name="Google Shape;169;p13"/>
          <p:cNvGrpSpPr/>
          <p:nvPr/>
        </p:nvGrpSpPr>
        <p:grpSpPr>
          <a:xfrm>
            <a:off x="7054725" y="5926396"/>
            <a:ext cx="986114" cy="333090"/>
            <a:chOff x="0" y="0"/>
            <a:chExt cx="986112" cy="333088"/>
          </a:xfrm>
        </p:grpSpPr>
        <p:sp>
          <p:nvSpPr>
            <p:cNvPr id="428" name="Rectangle"/>
            <p:cNvSpPr/>
            <p:nvPr/>
          </p:nvSpPr>
          <p:spPr>
            <a:xfrm>
              <a:off x="0" y="-1"/>
              <a:ext cx="986113" cy="333089"/>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429" name="Oficinas"/>
            <p:cNvSpPr txBox="1"/>
            <p:nvPr/>
          </p:nvSpPr>
          <p:spPr>
            <a:xfrm>
              <a:off x="52074" y="26163"/>
              <a:ext cx="881966"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Oficinas</a:t>
              </a:r>
            </a:p>
          </p:txBody>
        </p:sp>
      </p:grpSp>
      <p:grpSp>
        <p:nvGrpSpPr>
          <p:cNvPr id="433" name="Google Shape;170;p13"/>
          <p:cNvGrpSpPr/>
          <p:nvPr/>
        </p:nvGrpSpPr>
        <p:grpSpPr>
          <a:xfrm>
            <a:off x="740155" y="5926396"/>
            <a:ext cx="986114" cy="333090"/>
            <a:chOff x="0" y="0"/>
            <a:chExt cx="986112" cy="333088"/>
          </a:xfrm>
        </p:grpSpPr>
        <p:sp>
          <p:nvSpPr>
            <p:cNvPr id="431" name="Rectangle"/>
            <p:cNvSpPr/>
            <p:nvPr/>
          </p:nvSpPr>
          <p:spPr>
            <a:xfrm>
              <a:off x="0" y="-1"/>
              <a:ext cx="986113" cy="333089"/>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432" name="Servicios"/>
            <p:cNvSpPr txBox="1"/>
            <p:nvPr/>
          </p:nvSpPr>
          <p:spPr>
            <a:xfrm>
              <a:off x="52074" y="26163"/>
              <a:ext cx="881966"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Servicios</a:t>
              </a:r>
            </a:p>
          </p:txBody>
        </p:sp>
      </p:grpSp>
      <p:grpSp>
        <p:nvGrpSpPr>
          <p:cNvPr id="436" name="Google Shape;171;p13"/>
          <p:cNvGrpSpPr/>
          <p:nvPr/>
        </p:nvGrpSpPr>
        <p:grpSpPr>
          <a:xfrm>
            <a:off x="6069122" y="5928730"/>
            <a:ext cx="986114" cy="330755"/>
            <a:chOff x="0" y="0"/>
            <a:chExt cx="986112" cy="330754"/>
          </a:xfrm>
        </p:grpSpPr>
        <p:sp>
          <p:nvSpPr>
            <p:cNvPr id="434" name="Rectangle"/>
            <p:cNvSpPr/>
            <p:nvPr/>
          </p:nvSpPr>
          <p:spPr>
            <a:xfrm>
              <a:off x="0" y="-1"/>
              <a:ext cx="986113" cy="330755"/>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435" name="Casino"/>
            <p:cNvSpPr txBox="1"/>
            <p:nvPr/>
          </p:nvSpPr>
          <p:spPr>
            <a:xfrm>
              <a:off x="52074" y="24996"/>
              <a:ext cx="881966"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Casino</a:t>
              </a:r>
            </a:p>
          </p:txBody>
        </p:sp>
      </p:grpSp>
      <p:grpSp>
        <p:nvGrpSpPr>
          <p:cNvPr id="439" name="Google Shape;173;p13"/>
          <p:cNvGrpSpPr/>
          <p:nvPr/>
        </p:nvGrpSpPr>
        <p:grpSpPr>
          <a:xfrm>
            <a:off x="741130" y="3788496"/>
            <a:ext cx="555659" cy="1032887"/>
            <a:chOff x="0" y="0"/>
            <a:chExt cx="555657" cy="1032885"/>
          </a:xfrm>
        </p:grpSpPr>
        <p:sp>
          <p:nvSpPr>
            <p:cNvPr id="437" name="Rectangle"/>
            <p:cNvSpPr/>
            <p:nvPr/>
          </p:nvSpPr>
          <p:spPr>
            <a:xfrm rot="16200000">
              <a:off x="-238615" y="238614"/>
              <a:ext cx="1032887" cy="555659"/>
            </a:xfrm>
            <a:prstGeom prst="rect">
              <a:avLst/>
            </a:prstGeom>
            <a:solidFill>
              <a:srgbClr val="A6A6A6"/>
            </a:solidFill>
            <a:ln w="127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438" name="Zona de…"/>
            <p:cNvSpPr txBox="1"/>
            <p:nvPr/>
          </p:nvSpPr>
          <p:spPr>
            <a:xfrm rot="16200000">
              <a:off x="-186542" y="261764"/>
              <a:ext cx="928738" cy="5093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p>
              <a:pPr algn="ctr">
                <a:defRPr>
                  <a:solidFill>
                    <a:srgbClr val="FFFFFF"/>
                  </a:solidFill>
                  <a:latin typeface="Calibri"/>
                  <a:ea typeface="Calibri"/>
                  <a:cs typeface="Calibri"/>
                  <a:sym typeface="Calibri"/>
                </a:defRPr>
              </a:pPr>
              <a:r>
                <a:t>Zona de </a:t>
              </a:r>
            </a:p>
            <a:p>
              <a:pPr algn="ctr">
                <a:defRPr>
                  <a:solidFill>
                    <a:srgbClr val="FFFFFF"/>
                  </a:solidFill>
                  <a:latin typeface="Calibri"/>
                  <a:ea typeface="Calibri"/>
                  <a:cs typeface="Calibri"/>
                  <a:sym typeface="Calibri"/>
                </a:defRPr>
              </a:pPr>
              <a:r>
                <a:t>Picking</a:t>
              </a:r>
            </a:p>
          </p:txBody>
        </p:sp>
      </p:grpSp>
      <p:sp>
        <p:nvSpPr>
          <p:cNvPr id="440" name="Google Shape;187;p13"/>
          <p:cNvSpPr txBox="1"/>
          <p:nvPr/>
        </p:nvSpPr>
        <p:spPr>
          <a:xfrm>
            <a:off x="7060748" y="2966720"/>
            <a:ext cx="955844" cy="300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600">
                <a:latin typeface="Calibri"/>
                <a:ea typeface="Calibri"/>
                <a:cs typeface="Calibri"/>
                <a:sym typeface="Calibri"/>
              </a:defRPr>
            </a:lvl1pPr>
          </a:lstStyle>
          <a:p>
            <a:r>
              <a:t>Andenes</a:t>
            </a:r>
          </a:p>
        </p:txBody>
      </p:sp>
      <p:sp>
        <p:nvSpPr>
          <p:cNvPr id="441" name="Google Shape;208;p13"/>
          <p:cNvSpPr txBox="1"/>
          <p:nvPr/>
        </p:nvSpPr>
        <p:spPr>
          <a:xfrm>
            <a:off x="2497835" y="4550469"/>
            <a:ext cx="3915429" cy="28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a:latin typeface="Calibri"/>
                <a:ea typeface="Calibri"/>
                <a:cs typeface="Calibri"/>
                <a:sym typeface="Calibri"/>
              </a:defRPr>
            </a:lvl1pPr>
          </a:lstStyle>
          <a:p>
            <a:r>
              <a:t>Dirección del flujo de las mercancías</a:t>
            </a:r>
          </a:p>
        </p:txBody>
      </p:sp>
      <p:sp>
        <p:nvSpPr>
          <p:cNvPr id="442" name="Google Shape;204;p13"/>
          <p:cNvSpPr txBox="1"/>
          <p:nvPr/>
        </p:nvSpPr>
        <p:spPr>
          <a:xfrm>
            <a:off x="7052532" y="4338132"/>
            <a:ext cx="638783" cy="28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b="1">
                <a:solidFill>
                  <a:srgbClr val="B99F2F"/>
                </a:solidFill>
                <a:latin typeface="Calibri"/>
                <a:ea typeface="Calibri"/>
                <a:cs typeface="Calibri"/>
                <a:sym typeface="Calibri"/>
              </a:defRPr>
            </a:lvl1pPr>
          </a:lstStyle>
          <a:p>
            <a:r>
              <a:rPr dirty="0" err="1"/>
              <a:t>Zona</a:t>
            </a:r>
            <a:r>
              <a:rPr dirty="0"/>
              <a:t> A</a:t>
            </a:r>
          </a:p>
        </p:txBody>
      </p:sp>
      <p:sp>
        <p:nvSpPr>
          <p:cNvPr id="443" name="Google Shape;205;p13"/>
          <p:cNvSpPr txBox="1"/>
          <p:nvPr/>
        </p:nvSpPr>
        <p:spPr>
          <a:xfrm>
            <a:off x="2506718" y="4786186"/>
            <a:ext cx="663630" cy="28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b="1">
                <a:solidFill>
                  <a:srgbClr val="A93501"/>
                </a:solidFill>
                <a:latin typeface="Calibri"/>
                <a:ea typeface="Calibri"/>
                <a:cs typeface="Calibri"/>
                <a:sym typeface="Calibri"/>
              </a:defRPr>
            </a:lvl1pPr>
          </a:lstStyle>
          <a:p>
            <a:r>
              <a:rPr dirty="0" err="1"/>
              <a:t>Zona</a:t>
            </a:r>
            <a:r>
              <a:rPr dirty="0"/>
              <a:t> B</a:t>
            </a:r>
          </a:p>
        </p:txBody>
      </p:sp>
      <p:sp>
        <p:nvSpPr>
          <p:cNvPr id="444" name="Google Shape;206;p13"/>
          <p:cNvSpPr txBox="1"/>
          <p:nvPr/>
        </p:nvSpPr>
        <p:spPr>
          <a:xfrm>
            <a:off x="5732086" y="4786186"/>
            <a:ext cx="698264" cy="28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b="1">
                <a:solidFill>
                  <a:srgbClr val="ED6B00"/>
                </a:solidFill>
                <a:latin typeface="Calibri"/>
                <a:ea typeface="Calibri"/>
                <a:cs typeface="Calibri"/>
                <a:sym typeface="Calibri"/>
              </a:defRPr>
            </a:lvl1pPr>
          </a:lstStyle>
          <a:p>
            <a:r>
              <a:t>Zona C</a:t>
            </a:r>
          </a:p>
        </p:txBody>
      </p:sp>
      <p:sp>
        <p:nvSpPr>
          <p:cNvPr id="446" name="Google Shape;187;p13"/>
          <p:cNvSpPr txBox="1"/>
          <p:nvPr/>
        </p:nvSpPr>
        <p:spPr>
          <a:xfrm>
            <a:off x="801399" y="2966720"/>
            <a:ext cx="955844" cy="300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600">
                <a:latin typeface="Calibri"/>
                <a:ea typeface="Calibri"/>
                <a:cs typeface="Calibri"/>
                <a:sym typeface="Calibri"/>
              </a:defRPr>
            </a:lvl1pPr>
          </a:lstStyle>
          <a:p>
            <a:r>
              <a:t>Andenes</a:t>
            </a:r>
          </a:p>
        </p:txBody>
      </p:sp>
      <p:grpSp>
        <p:nvGrpSpPr>
          <p:cNvPr id="449" name="Grupo 66"/>
          <p:cNvGrpSpPr/>
          <p:nvPr/>
        </p:nvGrpSpPr>
        <p:grpSpPr>
          <a:xfrm>
            <a:off x="2224568" y="3699408"/>
            <a:ext cx="351061" cy="812639"/>
            <a:chOff x="0" y="0"/>
            <a:chExt cx="351060" cy="812637"/>
          </a:xfrm>
        </p:grpSpPr>
        <p:sp>
          <p:nvSpPr>
            <p:cNvPr id="447" name="Google Shape;196;p13"/>
            <p:cNvSpPr/>
            <p:nvPr/>
          </p:nvSpPr>
          <p:spPr>
            <a:xfrm rot="5400000">
              <a:off x="-135662" y="325915"/>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48" name="Google Shape;197;p13"/>
            <p:cNvSpPr/>
            <p:nvPr/>
          </p:nvSpPr>
          <p:spPr>
            <a:xfrm rot="5400000">
              <a:off x="-325914" y="325912"/>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452" name="Grupo 73"/>
          <p:cNvGrpSpPr/>
          <p:nvPr/>
        </p:nvGrpSpPr>
        <p:grpSpPr>
          <a:xfrm>
            <a:off x="3044567" y="3699408"/>
            <a:ext cx="351061" cy="812639"/>
            <a:chOff x="0" y="0"/>
            <a:chExt cx="351060" cy="812637"/>
          </a:xfrm>
        </p:grpSpPr>
        <p:sp>
          <p:nvSpPr>
            <p:cNvPr id="450" name="Google Shape;196;p13"/>
            <p:cNvSpPr/>
            <p:nvPr/>
          </p:nvSpPr>
          <p:spPr>
            <a:xfrm rot="5400000">
              <a:off x="-135662" y="325915"/>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51" name="Google Shape;197;p13"/>
            <p:cNvSpPr/>
            <p:nvPr/>
          </p:nvSpPr>
          <p:spPr>
            <a:xfrm rot="5400000">
              <a:off x="-325914" y="325912"/>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455" name="Grupo 110"/>
          <p:cNvGrpSpPr/>
          <p:nvPr/>
        </p:nvGrpSpPr>
        <p:grpSpPr>
          <a:xfrm>
            <a:off x="3864565" y="3699408"/>
            <a:ext cx="351062" cy="812639"/>
            <a:chOff x="0" y="0"/>
            <a:chExt cx="351060" cy="812637"/>
          </a:xfrm>
        </p:grpSpPr>
        <p:sp>
          <p:nvSpPr>
            <p:cNvPr id="453" name="Google Shape;196;p13"/>
            <p:cNvSpPr/>
            <p:nvPr/>
          </p:nvSpPr>
          <p:spPr>
            <a:xfrm rot="5400000">
              <a:off x="-135662" y="325915"/>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54" name="Google Shape;197;p13"/>
            <p:cNvSpPr/>
            <p:nvPr/>
          </p:nvSpPr>
          <p:spPr>
            <a:xfrm rot="5400000">
              <a:off x="-325914" y="325912"/>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458" name="Grupo 113"/>
          <p:cNvGrpSpPr/>
          <p:nvPr/>
        </p:nvGrpSpPr>
        <p:grpSpPr>
          <a:xfrm>
            <a:off x="4684563" y="3699408"/>
            <a:ext cx="351062" cy="812639"/>
            <a:chOff x="0" y="0"/>
            <a:chExt cx="351060" cy="812637"/>
          </a:xfrm>
        </p:grpSpPr>
        <p:sp>
          <p:nvSpPr>
            <p:cNvPr id="456" name="Google Shape;196;p13"/>
            <p:cNvSpPr/>
            <p:nvPr/>
          </p:nvSpPr>
          <p:spPr>
            <a:xfrm rot="5400000">
              <a:off x="-135662" y="325915"/>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57" name="Google Shape;197;p13"/>
            <p:cNvSpPr/>
            <p:nvPr/>
          </p:nvSpPr>
          <p:spPr>
            <a:xfrm rot="5400000">
              <a:off x="-325914" y="325912"/>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461" name="Grupo 116"/>
          <p:cNvGrpSpPr/>
          <p:nvPr/>
        </p:nvGrpSpPr>
        <p:grpSpPr>
          <a:xfrm>
            <a:off x="5504563" y="3699408"/>
            <a:ext cx="351062" cy="812639"/>
            <a:chOff x="0" y="0"/>
            <a:chExt cx="351061" cy="812637"/>
          </a:xfrm>
        </p:grpSpPr>
        <p:sp>
          <p:nvSpPr>
            <p:cNvPr id="459" name="Google Shape;196;p13"/>
            <p:cNvSpPr/>
            <p:nvPr/>
          </p:nvSpPr>
          <p:spPr>
            <a:xfrm rot="5400000">
              <a:off x="-135661" y="325915"/>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60" name="Google Shape;197;p13"/>
            <p:cNvSpPr/>
            <p:nvPr/>
          </p:nvSpPr>
          <p:spPr>
            <a:xfrm rot="5400000">
              <a:off x="-325913" y="325912"/>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grpSp>
        <p:nvGrpSpPr>
          <p:cNvPr id="464" name="Grupo 119"/>
          <p:cNvGrpSpPr/>
          <p:nvPr/>
        </p:nvGrpSpPr>
        <p:grpSpPr>
          <a:xfrm>
            <a:off x="6324560" y="3699408"/>
            <a:ext cx="351061" cy="812639"/>
            <a:chOff x="0" y="0"/>
            <a:chExt cx="351060" cy="812637"/>
          </a:xfrm>
        </p:grpSpPr>
        <p:sp>
          <p:nvSpPr>
            <p:cNvPr id="462" name="Google Shape;196;p13"/>
            <p:cNvSpPr/>
            <p:nvPr/>
          </p:nvSpPr>
          <p:spPr>
            <a:xfrm rot="5400000">
              <a:off x="-135662" y="325915"/>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sp>
          <p:nvSpPr>
            <p:cNvPr id="463" name="Google Shape;197;p13"/>
            <p:cNvSpPr/>
            <p:nvPr/>
          </p:nvSpPr>
          <p:spPr>
            <a:xfrm rot="5400000">
              <a:off x="-325914" y="325912"/>
              <a:ext cx="812636" cy="160810"/>
            </a:xfrm>
            <a:prstGeom prst="rect">
              <a:avLst/>
            </a:prstGeom>
            <a:solidFill>
              <a:srgbClr val="B99F2F"/>
            </a:solidFill>
            <a:ln w="12700" cap="flat">
              <a:solidFill>
                <a:srgbClr val="000000"/>
              </a:solidFill>
              <a:prstDash val="solid"/>
              <a:round/>
            </a:ln>
            <a:effectLst/>
          </p:spPr>
          <p:txBody>
            <a:bodyPr wrap="square" lIns="45718" tIns="45718" rIns="45718" bIns="45718" numCol="1" anchor="ctr">
              <a:noAutofit/>
            </a:bodyPr>
            <a:lstStyle/>
            <a:p>
              <a:pPr algn="ctr">
                <a:defRPr>
                  <a:solidFill>
                    <a:srgbClr val="FFFFFF"/>
                  </a:solidFill>
                  <a:latin typeface="Calibri"/>
                  <a:ea typeface="Calibri"/>
                  <a:cs typeface="Calibri"/>
                  <a:sym typeface="Calibri"/>
                </a:defRPr>
              </a:pPr>
              <a:endParaRPr/>
            </a:p>
          </p:txBody>
        </p:sp>
      </p:grpSp>
      <p:sp>
        <p:nvSpPr>
          <p:cNvPr id="465" name="Google Shape;204;p13"/>
          <p:cNvSpPr txBox="1"/>
          <p:nvPr/>
        </p:nvSpPr>
        <p:spPr>
          <a:xfrm>
            <a:off x="1449471" y="4338132"/>
            <a:ext cx="638783" cy="280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b="1">
                <a:solidFill>
                  <a:srgbClr val="B99F2F"/>
                </a:solidFill>
                <a:latin typeface="Calibri"/>
                <a:ea typeface="Calibri"/>
                <a:cs typeface="Calibri"/>
                <a:sym typeface="Calibri"/>
              </a:defRPr>
            </a:lvl1pPr>
          </a:lstStyle>
          <a:p>
            <a:r>
              <a:rPr dirty="0" err="1"/>
              <a:t>Zona</a:t>
            </a:r>
            <a:r>
              <a:rPr dirty="0"/>
              <a:t> A</a:t>
            </a:r>
          </a:p>
        </p:txBody>
      </p:sp>
      <p:sp>
        <p:nvSpPr>
          <p:cNvPr id="466" name="Google Shape;159;p13"/>
          <p:cNvSpPr/>
          <p:nvPr/>
        </p:nvSpPr>
        <p:spPr>
          <a:xfrm>
            <a:off x="892561" y="3275214"/>
            <a:ext cx="340823" cy="76307"/>
          </a:xfrm>
          <a:prstGeom prst="rect">
            <a:avLst/>
          </a:prstGeom>
          <a:solidFill>
            <a:srgbClr val="808080"/>
          </a:solidFill>
          <a:ln w="12700">
            <a:miter lim="400000"/>
          </a:ln>
        </p:spPr>
        <p:txBody>
          <a:bodyPr lIns="45718" tIns="45718" rIns="45718" bIns="45718" anchor="ctr"/>
          <a:lstStyle/>
          <a:p>
            <a:pPr algn="ctr">
              <a:defRPr>
                <a:latin typeface="+mj-lt"/>
                <a:ea typeface="+mj-ea"/>
                <a:cs typeface="+mj-cs"/>
                <a:sym typeface="Arial"/>
              </a:defRPr>
            </a:pPr>
            <a:endParaRPr/>
          </a:p>
        </p:txBody>
      </p:sp>
      <p:sp>
        <p:nvSpPr>
          <p:cNvPr id="467" name="Google Shape;159;p13"/>
          <p:cNvSpPr/>
          <p:nvPr/>
        </p:nvSpPr>
        <p:spPr>
          <a:xfrm>
            <a:off x="1331737" y="3275214"/>
            <a:ext cx="340823" cy="76307"/>
          </a:xfrm>
          <a:prstGeom prst="rect">
            <a:avLst/>
          </a:prstGeom>
          <a:solidFill>
            <a:srgbClr val="808080"/>
          </a:solidFill>
          <a:ln w="12700">
            <a:miter lim="400000"/>
          </a:ln>
        </p:spPr>
        <p:txBody>
          <a:bodyPr lIns="45718" tIns="45718" rIns="45718" bIns="45718" anchor="ctr"/>
          <a:lstStyle/>
          <a:p>
            <a:pPr algn="ctr">
              <a:defRPr>
                <a:latin typeface="+mj-lt"/>
                <a:ea typeface="+mj-ea"/>
                <a:cs typeface="+mj-cs"/>
                <a:sym typeface="Arial"/>
              </a:defRPr>
            </a:pPr>
            <a:endParaRPr/>
          </a:p>
        </p:txBody>
      </p:sp>
      <p:grpSp>
        <p:nvGrpSpPr>
          <p:cNvPr id="470" name="Google Shape;156;p13"/>
          <p:cNvGrpSpPr/>
          <p:nvPr/>
        </p:nvGrpSpPr>
        <p:grpSpPr>
          <a:xfrm>
            <a:off x="727363" y="3377982"/>
            <a:ext cx="7323513" cy="2909456"/>
            <a:chOff x="0" y="-1"/>
            <a:chExt cx="7323511" cy="2909454"/>
          </a:xfrm>
        </p:grpSpPr>
        <p:sp>
          <p:nvSpPr>
            <p:cNvPr id="468" name="Rectangle"/>
            <p:cNvSpPr/>
            <p:nvPr/>
          </p:nvSpPr>
          <p:spPr>
            <a:xfrm>
              <a:off x="0" y="-2"/>
              <a:ext cx="7323513" cy="2909456"/>
            </a:xfrm>
            <a:prstGeom prst="rect">
              <a:avLst/>
            </a:prstGeom>
            <a:noFill/>
            <a:ln w="25400" cap="flat">
              <a:solidFill>
                <a:srgbClr val="000000"/>
              </a:solidFill>
              <a:prstDash val="solid"/>
              <a:round/>
            </a:ln>
            <a:effectLst/>
          </p:spPr>
          <p:txBody>
            <a:bodyPr wrap="square" lIns="45718" tIns="45718" rIns="45718" bIns="45718" numCol="1" anchor="ctr">
              <a:noAutofit/>
            </a:bodyPr>
            <a:lstStyle/>
            <a:p>
              <a:pPr algn="ctr">
                <a:defRPr>
                  <a:latin typeface="+mj-lt"/>
                  <a:ea typeface="+mj-ea"/>
                  <a:cs typeface="+mj-cs"/>
                  <a:sym typeface="Arial"/>
                </a:defRPr>
              </a:pPr>
              <a:endParaRPr/>
            </a:p>
          </p:txBody>
        </p:sp>
        <p:sp>
          <p:nvSpPr>
            <p:cNvPr id="469" name="Zona A"/>
            <p:cNvSpPr txBox="1"/>
            <p:nvPr/>
          </p:nvSpPr>
          <p:spPr>
            <a:xfrm>
              <a:off x="58425" y="1314346"/>
              <a:ext cx="7206663" cy="2807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ctr">
              <a:spAutoFit/>
            </a:bodyPr>
            <a:lstStyle>
              <a:lvl1pPr algn="ctr">
                <a:defRPr>
                  <a:solidFill>
                    <a:srgbClr val="FFFFFF"/>
                  </a:solidFill>
                  <a:latin typeface="Calibri"/>
                  <a:ea typeface="Calibri"/>
                  <a:cs typeface="Calibri"/>
                  <a:sym typeface="Calibri"/>
                </a:defRPr>
              </a:lvl1pPr>
            </a:lstStyle>
            <a:p>
              <a:r>
                <a:t>Zona A</a:t>
              </a:r>
            </a:p>
          </p:txBody>
        </p:sp>
      </p:grpSp>
      <p:sp>
        <p:nvSpPr>
          <p:cNvPr id="3" name="Arco 2"/>
          <p:cNvSpPr/>
          <p:nvPr/>
        </p:nvSpPr>
        <p:spPr>
          <a:xfrm rot="8000384">
            <a:off x="-91062" y="-4092761"/>
            <a:ext cx="8697629" cy="9288074"/>
          </a:xfrm>
          <a:prstGeom prst="arc">
            <a:avLst/>
          </a:prstGeom>
          <a:noFill/>
          <a:ln w="25400" cap="flat">
            <a:solidFill>
              <a:schemeClr val="tx1"/>
            </a:solidFill>
            <a:prstDash val="solid"/>
            <a:round/>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CL" sz="1800" b="0" i="0" u="none" strike="noStrike" cap="none" spc="0" normalizeH="0" baseline="0">
              <a:ln>
                <a:noFill/>
              </a:ln>
              <a:solidFill>
                <a:srgbClr val="000000"/>
              </a:solidFill>
              <a:effectLst/>
              <a:uFillTx/>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16</a:t>
            </a:fld>
            <a:endParaRPr/>
          </a:p>
        </p:txBody>
      </p:sp>
      <p:sp>
        <p:nvSpPr>
          <p:cNvPr id="473" name="Google Shape;178;p6"/>
          <p:cNvSpPr txBox="1"/>
          <p:nvPr/>
        </p:nvSpPr>
        <p:spPr>
          <a:xfrm>
            <a:off x="452173" y="1269910"/>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LAYOUT SEGÚN </a:t>
            </a:r>
            <a:r>
              <a:rPr b="0">
                <a:solidFill>
                  <a:srgbClr val="A93501"/>
                </a:solidFill>
              </a:rPr>
              <a:t>MERCANCÍAS ALMACENADAS</a:t>
            </a:r>
          </a:p>
        </p:txBody>
      </p:sp>
      <p:sp>
        <p:nvSpPr>
          <p:cNvPr id="474" name="CuadroTexto 8"/>
          <p:cNvSpPr txBox="1"/>
          <p:nvPr/>
        </p:nvSpPr>
        <p:spPr>
          <a:xfrm>
            <a:off x="5847081" y="2493816"/>
            <a:ext cx="3092327" cy="1062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a:latin typeface="Calibri"/>
                <a:ea typeface="Calibri"/>
                <a:cs typeface="Calibri"/>
                <a:sym typeface="Calibri"/>
              </a:defRPr>
            </a:lvl1pPr>
          </a:lstStyle>
          <a:p>
            <a:r>
              <a:t>Este ejemplo muestra las diferentes zonas y tipos de productos que tiene el layout, según mercancías almacenadas.</a:t>
            </a:r>
          </a:p>
        </p:txBody>
      </p:sp>
      <p:sp>
        <p:nvSpPr>
          <p:cNvPr id="475" name="Google Shape;210;p13"/>
          <p:cNvSpPr txBox="1"/>
          <p:nvPr/>
        </p:nvSpPr>
        <p:spPr>
          <a:xfrm>
            <a:off x="5847081" y="6007005"/>
            <a:ext cx="3550453" cy="248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200" u="sng">
                <a:solidFill>
                  <a:srgbClr val="0000FF"/>
                </a:solidFill>
                <a:uFill>
                  <a:solidFill>
                    <a:srgbClr val="0000FF"/>
                  </a:solidFill>
                </a:uFill>
                <a:latin typeface="Calibri"/>
                <a:ea typeface="Calibri"/>
                <a:cs typeface="Calibri"/>
                <a:sym typeface="Calibri"/>
                <a:hlinkClick r:id="rId2"/>
              </a:defRPr>
            </a:lvl1pPr>
          </a:lstStyle>
          <a:p>
            <a:pPr>
              <a:defRPr>
                <a:solidFill>
                  <a:srgbClr val="C00000"/>
                </a:solidFill>
                <a:uFill>
                  <a:solidFill>
                    <a:srgbClr val="C00000"/>
                  </a:solidFill>
                </a:uFill>
              </a:defRPr>
            </a:pPr>
            <a:r>
              <a:rPr>
                <a:solidFill>
                  <a:srgbClr val="0000FF"/>
                </a:solidFill>
                <a:uFill>
                  <a:solidFill>
                    <a:srgbClr val="0000FF"/>
                  </a:solidFill>
                </a:uFill>
                <a:hlinkClick r:id="rId2"/>
              </a:rPr>
              <a:t>https://es.slideshare.net/calichero/seminario-545691</a:t>
            </a:r>
          </a:p>
        </p:txBody>
      </p:sp>
      <p:pic>
        <p:nvPicPr>
          <p:cNvPr id="476" name="Google Shape;266;p15" descr="Google Shape;266;p15"/>
          <p:cNvPicPr>
            <a:picLocks noChangeAspect="1"/>
          </p:cNvPicPr>
          <p:nvPr/>
        </p:nvPicPr>
        <p:blipFill>
          <a:blip r:embed="rId3">
            <a:extLst/>
          </a:blip>
          <a:stretch>
            <a:fillRect/>
          </a:stretch>
        </p:blipFill>
        <p:spPr>
          <a:xfrm>
            <a:off x="547756" y="2510444"/>
            <a:ext cx="4995353" cy="374651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17</a:t>
            </a:fld>
            <a:endParaRPr/>
          </a:p>
        </p:txBody>
      </p:sp>
      <p:sp>
        <p:nvSpPr>
          <p:cNvPr id="479" name="Google Shape;178;p6"/>
          <p:cNvSpPr txBox="1"/>
          <p:nvPr/>
        </p:nvSpPr>
        <p:spPr>
          <a:xfrm>
            <a:off x="452173" y="1269910"/>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LAYOUT SEGÚN </a:t>
            </a:r>
            <a:r>
              <a:rPr b="0">
                <a:solidFill>
                  <a:srgbClr val="A93501"/>
                </a:solidFill>
              </a:rPr>
              <a:t>MERCANCÍAS ALMACENADAS</a:t>
            </a:r>
          </a:p>
        </p:txBody>
      </p:sp>
      <p:sp>
        <p:nvSpPr>
          <p:cNvPr id="480" name="CuadroTexto 8"/>
          <p:cNvSpPr txBox="1"/>
          <p:nvPr/>
        </p:nvSpPr>
        <p:spPr>
          <a:xfrm>
            <a:off x="5847081" y="2493816"/>
            <a:ext cx="3375884" cy="1316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1600">
                <a:latin typeface="Calibri"/>
                <a:ea typeface="Calibri"/>
                <a:cs typeface="Calibri"/>
                <a:sym typeface="Calibri"/>
              </a:defRPr>
            </a:pPr>
            <a:r>
              <a:t>Este ejemplo muestra las diferentes zonas y tipos de productos que tiene el layout, según mercancías almacenadas.</a:t>
            </a:r>
          </a:p>
          <a:p>
            <a:pPr>
              <a:defRPr sz="1600">
                <a:latin typeface="Calibri"/>
                <a:ea typeface="Calibri"/>
                <a:cs typeface="Calibri"/>
                <a:sym typeface="Calibri"/>
              </a:defRPr>
            </a:pPr>
            <a:endParaRPr/>
          </a:p>
          <a:p>
            <a:pPr>
              <a:defRPr sz="1600">
                <a:latin typeface="Calibri"/>
                <a:ea typeface="Calibri"/>
                <a:cs typeface="Calibri"/>
                <a:sym typeface="Calibri"/>
              </a:defRPr>
            </a:pPr>
            <a:r>
              <a:t>Incluye dimensiones de las zonas.</a:t>
            </a:r>
          </a:p>
        </p:txBody>
      </p:sp>
      <p:sp>
        <p:nvSpPr>
          <p:cNvPr id="481" name="Google Shape;210;p13"/>
          <p:cNvSpPr txBox="1"/>
          <p:nvPr/>
        </p:nvSpPr>
        <p:spPr>
          <a:xfrm>
            <a:off x="5847081" y="5591367"/>
            <a:ext cx="3533827" cy="629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200" u="sng">
                <a:solidFill>
                  <a:srgbClr val="0000FF"/>
                </a:solidFill>
                <a:uFill>
                  <a:solidFill>
                    <a:srgbClr val="0000FF"/>
                  </a:solidFill>
                </a:uFill>
                <a:latin typeface="Calibri"/>
                <a:ea typeface="Calibri"/>
                <a:cs typeface="Calibri"/>
                <a:sym typeface="Calibri"/>
                <a:hlinkClick r:id="rId2"/>
              </a:defRPr>
            </a:lvl1pPr>
          </a:lstStyle>
          <a:p>
            <a:pPr>
              <a:defRPr>
                <a:solidFill>
                  <a:srgbClr val="C00000"/>
                </a:solidFill>
                <a:uFill>
                  <a:solidFill>
                    <a:srgbClr val="C00000"/>
                  </a:solidFill>
                </a:uFill>
              </a:defRPr>
            </a:pPr>
            <a:r>
              <a:rPr>
                <a:solidFill>
                  <a:srgbClr val="0000FF"/>
                </a:solidFill>
                <a:uFill>
                  <a:solidFill>
                    <a:srgbClr val="0000FF"/>
                  </a:solidFill>
                </a:uFill>
                <a:hlinkClick r:id="rId2"/>
              </a:rPr>
              <a:t>https://www.ar-racking.com/cl/actualidad/blog/calidad-y-seguridad-3/diseno-y-layout-de-la-bodega-claves-y-objetivos</a:t>
            </a:r>
          </a:p>
        </p:txBody>
      </p:sp>
      <p:pic>
        <p:nvPicPr>
          <p:cNvPr id="482" name="Google Shape;275;p16" descr="Google Shape;275;p16"/>
          <p:cNvPicPr>
            <a:picLocks noChangeAspect="1"/>
          </p:cNvPicPr>
          <p:nvPr/>
        </p:nvPicPr>
        <p:blipFill>
          <a:blip r:embed="rId3">
            <a:extLst/>
          </a:blip>
          <a:stretch>
            <a:fillRect/>
          </a:stretch>
        </p:blipFill>
        <p:spPr>
          <a:xfrm>
            <a:off x="327633" y="2496453"/>
            <a:ext cx="5390259" cy="3796282"/>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18</a:t>
            </a:fld>
            <a:endParaRPr/>
          </a:p>
        </p:txBody>
      </p:sp>
      <p:sp>
        <p:nvSpPr>
          <p:cNvPr id="485" name="Google Shape;178;p6"/>
          <p:cNvSpPr txBox="1"/>
          <p:nvPr/>
        </p:nvSpPr>
        <p:spPr>
          <a:xfrm>
            <a:off x="452173" y="1269910"/>
            <a:ext cx="6081633"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DATOS CLAVE PARA </a:t>
            </a:r>
            <a:r>
              <a:rPr b="0">
                <a:solidFill>
                  <a:srgbClr val="A93501"/>
                </a:solidFill>
              </a:rPr>
              <a:t>UN BUEN LAYOUT</a:t>
            </a:r>
          </a:p>
        </p:txBody>
      </p:sp>
      <p:sp>
        <p:nvSpPr>
          <p:cNvPr id="486" name="Google Shape;210;p13"/>
          <p:cNvSpPr txBox="1"/>
          <p:nvPr/>
        </p:nvSpPr>
        <p:spPr>
          <a:xfrm>
            <a:off x="511368" y="5917157"/>
            <a:ext cx="5703449" cy="462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nSpc>
                <a:spcPct val="115000"/>
              </a:lnSpc>
              <a:defRPr sz="1200" u="sng">
                <a:solidFill>
                  <a:srgbClr val="0000FF"/>
                </a:solidFill>
                <a:uFill>
                  <a:solidFill>
                    <a:srgbClr val="0000FF"/>
                  </a:solidFill>
                </a:uFill>
                <a:latin typeface="Calibri"/>
                <a:ea typeface="Calibri"/>
                <a:cs typeface="Calibri"/>
                <a:sym typeface="Calibri"/>
                <a:hlinkClick r:id="rId2"/>
              </a:defRPr>
            </a:lvl1pPr>
          </a:lstStyle>
          <a:p>
            <a:pPr>
              <a:defRPr>
                <a:solidFill>
                  <a:srgbClr val="C00000"/>
                </a:solidFill>
                <a:uFill>
                  <a:solidFill>
                    <a:srgbClr val="C00000"/>
                  </a:solidFill>
                </a:uFill>
              </a:defRPr>
            </a:pPr>
            <a:r>
              <a:rPr>
                <a:solidFill>
                  <a:srgbClr val="0000FF"/>
                </a:solidFill>
                <a:uFill>
                  <a:solidFill>
                    <a:srgbClr val="0000FF"/>
                  </a:solidFill>
                </a:uFill>
                <a:hlinkClick r:id="rId2"/>
              </a:rPr>
              <a:t>http://www.revistalogistec.com/index.php/supply-chain-management/106-administracioninventarios/1235-como-disenar-correctamente-el-layout-de-un-cd</a:t>
            </a:r>
          </a:p>
        </p:txBody>
      </p:sp>
      <p:sp>
        <p:nvSpPr>
          <p:cNvPr id="487" name="Google Shape;159;p5"/>
          <p:cNvSpPr txBox="1"/>
          <p:nvPr/>
        </p:nvSpPr>
        <p:spPr>
          <a:xfrm>
            <a:off x="366450" y="1060792"/>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defRPr b="1">
                <a:latin typeface="Calibri"/>
                <a:ea typeface="Calibri"/>
                <a:cs typeface="Calibri"/>
                <a:sym typeface="Calibri"/>
              </a:defRPr>
            </a:lvl1pPr>
          </a:lstStyle>
          <a:p>
            <a:r>
              <a:t>LAYOUT DE BODEGAS</a:t>
            </a:r>
          </a:p>
        </p:txBody>
      </p:sp>
      <p:sp>
        <p:nvSpPr>
          <p:cNvPr id="488" name="Rectángulo 2"/>
          <p:cNvSpPr txBox="1"/>
          <p:nvPr/>
        </p:nvSpPr>
        <p:spPr>
          <a:xfrm>
            <a:off x="497757" y="1896492"/>
            <a:ext cx="8608832" cy="3862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1600" b="1">
                <a:latin typeface="Calibri"/>
                <a:ea typeface="Calibri"/>
                <a:cs typeface="Calibri"/>
                <a:sym typeface="Calibri"/>
              </a:defRPr>
            </a:pPr>
            <a:r>
              <a:t>¿Qué información se necesita para empezar un diseño de este tipo? </a:t>
            </a:r>
          </a:p>
          <a:p>
            <a:pPr>
              <a:defRPr sz="1600" b="1">
                <a:latin typeface="Calibri"/>
                <a:ea typeface="Calibri"/>
                <a:cs typeface="Calibri"/>
                <a:sym typeface="Calibri"/>
              </a:defRPr>
            </a:pPr>
            <a:endParaRPr/>
          </a:p>
          <a:p>
            <a:pPr>
              <a:defRPr sz="1600">
                <a:latin typeface="Calibri"/>
                <a:ea typeface="Calibri"/>
                <a:cs typeface="Calibri"/>
                <a:sym typeface="Calibri"/>
              </a:defRPr>
            </a:pPr>
            <a:r>
              <a:t>Teniendo en cuenta que el diseño del layout apunta a configurar los espacios al interior del CD para que los subprocesos descritos se realicen de forma eficiente, los expertos coincidieron en que se deben especificar:</a:t>
            </a:r>
          </a:p>
          <a:p>
            <a:pPr>
              <a:defRPr sz="1600">
                <a:latin typeface="Calibri"/>
                <a:ea typeface="Calibri"/>
                <a:cs typeface="Calibri"/>
                <a:sym typeface="Calibri"/>
              </a:defRPr>
            </a:pPr>
            <a:endParaRPr/>
          </a:p>
          <a:p>
            <a:pPr marL="273050" indent="-273050">
              <a:buClr>
                <a:srgbClr val="000000"/>
              </a:buClr>
              <a:buSzPct val="100000"/>
              <a:buAutoNum type="arabicPeriod"/>
              <a:defRPr>
                <a:latin typeface="Calibri"/>
                <a:ea typeface="Calibri"/>
                <a:cs typeface="Calibri"/>
                <a:sym typeface="Calibri"/>
              </a:defRPr>
            </a:pPr>
            <a:r>
              <a:t>Las dimensiones que requerirá cada una de las áreas (cuánta superficie necesito y de qué altura). </a:t>
            </a:r>
          </a:p>
          <a:p>
            <a:pPr marL="273050" indent="-273050">
              <a:buClr>
                <a:srgbClr val="000000"/>
              </a:buClr>
              <a:buSzPct val="100000"/>
              <a:buAutoNum type="arabicPeriod"/>
              <a:defRPr>
                <a:latin typeface="Calibri"/>
                <a:ea typeface="Calibri"/>
                <a:cs typeface="Calibri"/>
                <a:sym typeface="Calibri"/>
              </a:defRPr>
            </a:pPr>
            <a:r>
              <a:t>Las actividades que conforman cada subproceso, sus horarios y la dotación de personal que interviene en ellos.</a:t>
            </a:r>
          </a:p>
          <a:p>
            <a:pPr marL="273050" indent="-273050">
              <a:buClr>
                <a:srgbClr val="000000"/>
              </a:buClr>
              <a:buSzPct val="100000"/>
              <a:buAutoNum type="arabicPeriod"/>
              <a:defRPr>
                <a:latin typeface="Calibri"/>
                <a:ea typeface="Calibri"/>
                <a:cs typeface="Calibri"/>
                <a:sym typeface="Calibri"/>
              </a:defRPr>
            </a:pPr>
            <a:r>
              <a:t>El equipamiento tecnológico que se requerirá en cada subproceso.</a:t>
            </a:r>
          </a:p>
          <a:p>
            <a:pPr marL="273050" indent="-273050">
              <a:buClr>
                <a:srgbClr val="000000"/>
              </a:buClr>
              <a:buSzPct val="100000"/>
              <a:buAutoNum type="arabicPeriod"/>
              <a:defRPr>
                <a:latin typeface="Calibri"/>
                <a:ea typeface="Calibri"/>
                <a:cs typeface="Calibri"/>
                <a:sym typeface="Calibri"/>
              </a:defRPr>
            </a:pPr>
            <a:r>
              <a:t>El tipo de unidades de carga a manipular (pallets, cajas, toneles, etc.).</a:t>
            </a:r>
          </a:p>
          <a:p>
            <a:pPr marL="273050" indent="-273050">
              <a:buClr>
                <a:srgbClr val="000000"/>
              </a:buClr>
              <a:buSzPct val="100000"/>
              <a:buAutoNum type="arabicPeriod"/>
              <a:defRPr>
                <a:latin typeface="Calibri"/>
                <a:ea typeface="Calibri"/>
                <a:cs typeface="Calibri"/>
                <a:sym typeface="Calibri"/>
              </a:defRPr>
            </a:pPr>
            <a:r>
              <a:t>Tipos de estantería y modulación que se usará (rack selectivo, doble profundidad, drive-in, push-back, etc.).</a:t>
            </a:r>
          </a:p>
          <a:p>
            <a:pPr marL="273050" indent="-273050">
              <a:buClr>
                <a:srgbClr val="000000"/>
              </a:buClr>
              <a:buSzPct val="100000"/>
              <a:buAutoNum type="arabicPeriod"/>
              <a:defRPr>
                <a:latin typeface="Calibri"/>
                <a:ea typeface="Calibri"/>
                <a:cs typeface="Calibri"/>
                <a:sym typeface="Calibri"/>
              </a:defRPr>
            </a:pPr>
            <a:r>
              <a:t>Tipo de vehículos que intervendrán en cada operación (transpaletas, montacargas, reach-trucks, etc.).</a:t>
            </a:r>
          </a:p>
          <a:p>
            <a:pPr marL="273050" indent="-273050">
              <a:buClr>
                <a:srgbClr val="000000"/>
              </a:buClr>
              <a:buSzPct val="100000"/>
              <a:buAutoNum type="arabicPeriod"/>
              <a:defRPr>
                <a:latin typeface="Calibri"/>
                <a:ea typeface="Calibri"/>
                <a:cs typeface="Calibri"/>
                <a:sym typeface="Calibri"/>
              </a:defRPr>
            </a:pPr>
            <a:r>
              <a:t>Condiciones ambientales de la operación.</a:t>
            </a:r>
          </a:p>
          <a:p>
            <a:pPr marL="273050" indent="-273050">
              <a:buClr>
                <a:srgbClr val="000000"/>
              </a:buClr>
              <a:buSzPct val="100000"/>
              <a:buAutoNum type="arabicPeriod"/>
              <a:defRPr>
                <a:latin typeface="Calibri"/>
                <a:ea typeface="Calibri"/>
                <a:cs typeface="Calibri"/>
                <a:sym typeface="Calibri"/>
              </a:defRPr>
            </a:pPr>
            <a:r>
              <a:t>Niveles o especificaciones de iluminación que se requiere en cada subproceso.</a:t>
            </a:r>
          </a:p>
          <a:p>
            <a:pPr marL="273050" indent="-273050">
              <a:buClr>
                <a:srgbClr val="000000"/>
              </a:buClr>
              <a:buSzPct val="100000"/>
              <a:buAutoNum type="arabicPeriod"/>
              <a:defRPr>
                <a:latin typeface="Calibri"/>
                <a:ea typeface="Calibri"/>
                <a:cs typeface="Calibri"/>
                <a:sym typeface="Calibri"/>
              </a:defRPr>
            </a:pPr>
            <a:r>
              <a:t>Servicios y suministros.</a:t>
            </a:r>
          </a:p>
          <a:p>
            <a:pPr marL="273050" indent="-273050">
              <a:buClr>
                <a:srgbClr val="000000"/>
              </a:buClr>
              <a:buSzPct val="100000"/>
              <a:buAutoNum type="arabicPeriod"/>
              <a:defRPr>
                <a:latin typeface="Calibri"/>
                <a:ea typeface="Calibri"/>
                <a:cs typeface="Calibri"/>
                <a:sym typeface="Calibri"/>
              </a:defRPr>
            </a:pPr>
            <a:r>
              <a:t>Elementos de seguridad.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19</a:t>
            </a:fld>
            <a:endParaRPr/>
          </a:p>
        </p:txBody>
      </p:sp>
      <p:grpSp>
        <p:nvGrpSpPr>
          <p:cNvPr id="495" name="Google Shape;389;p18"/>
          <p:cNvGrpSpPr/>
          <p:nvPr/>
        </p:nvGrpSpPr>
        <p:grpSpPr>
          <a:xfrm>
            <a:off x="2035275" y="2911884"/>
            <a:ext cx="6999676" cy="3048343"/>
            <a:chOff x="0" y="0"/>
            <a:chExt cx="6999675" cy="3048341"/>
          </a:xfrm>
        </p:grpSpPr>
        <p:grpSp>
          <p:nvGrpSpPr>
            <p:cNvPr id="493" name="Google Shape;390;p18"/>
            <p:cNvGrpSpPr/>
            <p:nvPr/>
          </p:nvGrpSpPr>
          <p:grpSpPr>
            <a:xfrm>
              <a:off x="-1" y="-1"/>
              <a:ext cx="6999676" cy="3048342"/>
              <a:chOff x="0" y="0"/>
              <a:chExt cx="6999675" cy="3048341"/>
            </a:xfrm>
          </p:grpSpPr>
          <p:sp>
            <p:nvSpPr>
              <p:cNvPr id="491" name="Rounded Rectangle"/>
              <p:cNvSpPr/>
              <p:nvPr/>
            </p:nvSpPr>
            <p:spPr>
              <a:xfrm>
                <a:off x="0" y="-1"/>
                <a:ext cx="6999676" cy="3048342"/>
              </a:xfrm>
              <a:prstGeom prst="roundRect">
                <a:avLst>
                  <a:gd name="adj" fmla="val 16667"/>
                </a:avLst>
              </a:prstGeom>
              <a:solidFill>
                <a:srgbClr val="FFFFFF"/>
              </a:solidFill>
              <a:ln w="9525" cap="flat">
                <a:solidFill>
                  <a:srgbClr val="585858"/>
                </a:solidFill>
                <a:prstDash val="solid"/>
                <a:round/>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492" name="Text"/>
              <p:cNvSpPr txBox="1"/>
              <p:nvPr/>
            </p:nvSpPr>
            <p:spPr>
              <a:xfrm>
                <a:off x="153570" y="1334052"/>
                <a:ext cx="6692535"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sp>
          <p:nvSpPr>
            <p:cNvPr id="494" name="Google Shape;391;p18"/>
            <p:cNvSpPr txBox="1"/>
            <p:nvPr/>
          </p:nvSpPr>
          <p:spPr>
            <a:xfrm>
              <a:off x="1307690" y="189017"/>
              <a:ext cx="5161937" cy="24463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p>
              <a:pPr>
                <a:lnSpc>
                  <a:spcPct val="115000"/>
                </a:lnSpc>
                <a:defRPr sz="2000">
                  <a:solidFill>
                    <a:srgbClr val="A93501"/>
                  </a:solidFill>
                  <a:latin typeface="Calibri"/>
                  <a:ea typeface="Calibri"/>
                  <a:cs typeface="Calibri"/>
                  <a:sym typeface="Calibri"/>
                </a:defRPr>
              </a:pPr>
              <a:r>
                <a:t>LAYOUT DE </a:t>
              </a:r>
              <a:r>
                <a:rPr b="1">
                  <a:solidFill>
                    <a:srgbClr val="ED6B00"/>
                  </a:solidFill>
                </a:rPr>
                <a:t>BODEGAS</a:t>
              </a:r>
              <a:endParaRPr>
                <a:solidFill>
                  <a:srgbClr val="ED6B00"/>
                </a:solidFill>
              </a:endParaRPr>
            </a:p>
            <a:p>
              <a:pPr>
                <a:lnSpc>
                  <a:spcPct val="115000"/>
                </a:lnSpc>
                <a:defRPr sz="1600">
                  <a:latin typeface="Calibri"/>
                  <a:ea typeface="Calibri"/>
                  <a:cs typeface="Calibri"/>
                  <a:sym typeface="Calibri"/>
                </a:defRPr>
              </a:pPr>
              <a:endParaRPr>
                <a:solidFill>
                  <a:srgbClr val="ED6B00"/>
                </a:solidFill>
              </a:endParaRPr>
            </a:p>
            <a:p>
              <a:pPr>
                <a:lnSpc>
                  <a:spcPct val="115000"/>
                </a:lnSpc>
                <a:defRPr sz="1600">
                  <a:latin typeface="Calibri"/>
                  <a:ea typeface="Calibri"/>
                  <a:cs typeface="Calibri"/>
                  <a:sym typeface="Calibri"/>
                </a:defRPr>
              </a:pPr>
              <a:r>
                <a:t>¿Si tú estás a cargo de la bodega de una ferretería ¿Qué tipo de flujo de </a:t>
              </a:r>
              <a:r>
                <a:rPr i="1"/>
                <a:t>Layout </a:t>
              </a:r>
              <a:r>
                <a:t>usarías para administrar mejor las operaciones de la bodega? ¿Por qué?</a:t>
              </a:r>
            </a:p>
            <a:p>
              <a:pPr>
                <a:lnSpc>
                  <a:spcPct val="115000"/>
                </a:lnSpc>
                <a:defRPr sz="1600">
                  <a:latin typeface="Calibri"/>
                  <a:ea typeface="Calibri"/>
                  <a:cs typeface="Calibri"/>
                  <a:sym typeface="Calibri"/>
                </a:defRPr>
              </a:pPr>
              <a:endParaRPr/>
            </a:p>
            <a:p>
              <a:pPr>
                <a:lnSpc>
                  <a:spcPct val="115000"/>
                </a:lnSpc>
                <a:defRPr sz="1600">
                  <a:latin typeface="Calibri"/>
                  <a:ea typeface="Calibri"/>
                  <a:cs typeface="Calibri"/>
                  <a:sym typeface="Calibri"/>
                </a:defRPr>
              </a:pPr>
              <a:r>
                <a:t>¡Ahora realizaremos una actividad que resume todo lo que hemos visto! </a:t>
              </a:r>
              <a:r>
                <a:rPr b="1">
                  <a:solidFill>
                    <a:srgbClr val="ED6B00"/>
                  </a:solidFill>
                </a:rPr>
                <a:t>¡Atentos!</a:t>
              </a:r>
            </a:p>
          </p:txBody>
        </p:sp>
      </p:grpSp>
      <p:sp>
        <p:nvSpPr>
          <p:cNvPr id="496" name="Google Shape;158;p5"/>
          <p:cNvSpPr txBox="1"/>
          <p:nvPr/>
        </p:nvSpPr>
        <p:spPr>
          <a:xfrm>
            <a:off x="375973" y="1265365"/>
            <a:ext cx="8950504"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ED6B00"/>
                </a:solidFill>
                <a:latin typeface="Calibri"/>
                <a:ea typeface="Calibri"/>
                <a:cs typeface="Calibri"/>
                <a:sym typeface="Calibri"/>
              </a:defRPr>
            </a:lvl1pPr>
          </a:lstStyle>
          <a:p>
            <a:r>
              <a:t>¿CUÁNTO APRENDIMOS?</a:t>
            </a:r>
          </a:p>
        </p:txBody>
      </p:sp>
      <p:sp>
        <p:nvSpPr>
          <p:cNvPr id="497" name="Google Shape;159;p5"/>
          <p:cNvSpPr txBox="1"/>
          <p:nvPr/>
        </p:nvSpPr>
        <p:spPr>
          <a:xfrm>
            <a:off x="366450" y="1120628"/>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REVISEMOS</a:t>
            </a:r>
          </a:p>
        </p:txBody>
      </p:sp>
      <p:pic>
        <p:nvPicPr>
          <p:cNvPr id="498" name="Imagen 17" descr="Imagen 17"/>
          <p:cNvPicPr>
            <a:picLocks noChangeAspect="1"/>
          </p:cNvPicPr>
          <p:nvPr/>
        </p:nvPicPr>
        <p:blipFill>
          <a:blip r:embed="rId2">
            <a:extLst/>
          </a:blip>
          <a:stretch>
            <a:fillRect/>
          </a:stretch>
        </p:blipFill>
        <p:spPr>
          <a:xfrm>
            <a:off x="530942" y="2715211"/>
            <a:ext cx="2812028" cy="3182574"/>
          </a:xfrm>
          <a:prstGeom prst="rect">
            <a:avLst/>
          </a:prstGeom>
          <a:ln w="12700">
            <a:miter lim="400000"/>
          </a:ln>
        </p:spPr>
      </p:pic>
      <p:pic>
        <p:nvPicPr>
          <p:cNvPr id="499" name="Imagen 4" descr="Imagen 4"/>
          <p:cNvPicPr>
            <a:picLocks noChangeAspect="1"/>
          </p:cNvPicPr>
          <p:nvPr/>
        </p:nvPicPr>
        <p:blipFill>
          <a:blip r:embed="rId3">
            <a:extLst/>
          </a:blip>
          <a:stretch>
            <a:fillRect/>
          </a:stretch>
        </p:blipFill>
        <p:spPr>
          <a:xfrm>
            <a:off x="7228123" y="5238181"/>
            <a:ext cx="1705021" cy="1272247"/>
          </a:xfrm>
          <a:prstGeom prst="rect">
            <a:avLst/>
          </a:prstGeom>
          <a:ln w="12700">
            <a:miter lim="400000"/>
          </a:ln>
        </p:spPr>
      </p:pic>
      <p:pic>
        <p:nvPicPr>
          <p:cNvPr id="500" name="Imagen 5" descr="Imagen 5"/>
          <p:cNvPicPr>
            <a:picLocks noChangeAspect="1"/>
          </p:cNvPicPr>
          <p:nvPr/>
        </p:nvPicPr>
        <p:blipFill>
          <a:blip r:embed="rId4">
            <a:extLst/>
          </a:blip>
          <a:stretch>
            <a:fillRect/>
          </a:stretch>
        </p:blipFill>
        <p:spPr>
          <a:xfrm>
            <a:off x="5474444" y="5563591"/>
            <a:ext cx="1651875" cy="884516"/>
          </a:xfrm>
          <a:prstGeom prst="rect">
            <a:avLst/>
          </a:prstGeom>
          <a:ln w="12700">
            <a:miter lim="400000"/>
          </a:ln>
        </p:spPr>
      </p:pic>
      <p:sp>
        <p:nvSpPr>
          <p:cNvPr id="501" name="Google Shape;168;p5"/>
          <p:cNvSpPr txBox="1"/>
          <p:nvPr/>
        </p:nvSpPr>
        <p:spPr>
          <a:xfrm>
            <a:off x="4125174" y="1029694"/>
            <a:ext cx="466494" cy="830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gn="r">
              <a:lnSpc>
                <a:spcPct val="90000"/>
              </a:lnSpc>
              <a:defRPr sz="5000">
                <a:solidFill>
                  <a:srgbClr val="FFB375"/>
                </a:solidFill>
                <a:latin typeface="Calibri"/>
                <a:ea typeface="Calibri"/>
                <a:cs typeface="Calibri"/>
                <a:sym typeface="Calibri"/>
              </a:defRPr>
            </a:lvl1pPr>
          </a:lstStyle>
          <a:p>
            <a:r>
              <a:t>2</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oogle Shape;83;p2"/>
          <p:cNvSpPr txBox="1"/>
          <p:nvPr/>
        </p:nvSpPr>
        <p:spPr>
          <a:xfrm>
            <a:off x="365423" y="2049137"/>
            <a:ext cx="1444329" cy="369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sz="1500" b="1">
                <a:latin typeface="Calibri"/>
                <a:ea typeface="Calibri"/>
                <a:cs typeface="Calibri"/>
                <a:sym typeface="Calibri"/>
              </a:defRPr>
            </a:lvl1pPr>
          </a:lstStyle>
          <a:p>
            <a:r>
              <a:t>ACTIVIDAD 2</a:t>
            </a:r>
          </a:p>
        </p:txBody>
      </p:sp>
      <p:sp>
        <p:nvSpPr>
          <p:cNvPr id="171" name="Google Shape;15;p23"/>
          <p:cNvSpPr txBox="1"/>
          <p:nvPr/>
        </p:nvSpPr>
        <p:spPr>
          <a:xfrm>
            <a:off x="1139098" y="834800"/>
            <a:ext cx="4156804" cy="339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200" b="1">
                <a:solidFill>
                  <a:srgbClr val="ED6B00"/>
                </a:solidFill>
                <a:latin typeface="Calibri"/>
                <a:ea typeface="Calibri"/>
                <a:cs typeface="Calibri"/>
                <a:sym typeface="Calibri"/>
              </a:defRPr>
            </a:pPr>
            <a:r>
              <a:t>MÓDULO 2 </a:t>
            </a:r>
            <a:r>
              <a:rPr b="0"/>
              <a:t>| OPERACIONES DE BODEGA</a:t>
            </a:r>
          </a:p>
        </p:txBody>
      </p:sp>
      <p:sp>
        <p:nvSpPr>
          <p:cNvPr id="172" name="Google Shape;61;p13"/>
          <p:cNvSpPr txBox="1"/>
          <p:nvPr/>
        </p:nvSpPr>
        <p:spPr>
          <a:xfrm>
            <a:off x="349440" y="2167861"/>
            <a:ext cx="5736120" cy="640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90000"/>
              </a:lnSpc>
              <a:defRPr sz="3600" b="1">
                <a:solidFill>
                  <a:srgbClr val="ED6B00"/>
                </a:solidFill>
                <a:latin typeface="Calibri"/>
                <a:ea typeface="Calibri"/>
                <a:cs typeface="Calibri"/>
                <a:sym typeface="Calibri"/>
              </a:defRPr>
            </a:lvl1pPr>
          </a:lstStyle>
          <a:p>
            <a:r>
              <a:t>LAYOUT DE BODEGAS</a:t>
            </a:r>
          </a:p>
        </p:txBody>
      </p:sp>
      <p:pic>
        <p:nvPicPr>
          <p:cNvPr id="173" name="Imagen 6" descr="Imagen 6"/>
          <p:cNvPicPr>
            <a:picLocks noChangeAspect="1"/>
          </p:cNvPicPr>
          <p:nvPr/>
        </p:nvPicPr>
        <p:blipFill>
          <a:blip r:embed="rId2">
            <a:extLst/>
          </a:blip>
          <a:srcRect t="21553" b="23247"/>
          <a:stretch>
            <a:fillRect/>
          </a:stretch>
        </p:blipFill>
        <p:spPr>
          <a:xfrm>
            <a:off x="1451810" y="2786481"/>
            <a:ext cx="6816641" cy="4869544"/>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Google Shape;343;p14"/>
          <p:cNvSpPr txBox="1">
            <a:spLocks noGrp="1"/>
          </p:cNvSpPr>
          <p:nvPr>
            <p:ph type="sldNum" sz="quarter" idx="4294967295"/>
          </p:nvPr>
        </p:nvSpPr>
        <p:spPr>
          <a:xfrm>
            <a:off x="371683" y="6881800"/>
            <a:ext cx="337152" cy="3171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chor="t"/>
          <a:lstStyle>
            <a:lvl1pPr>
              <a:defRPr sz="1100">
                <a:latin typeface="Calibri"/>
                <a:ea typeface="Calibri"/>
                <a:cs typeface="Calibri"/>
                <a:sym typeface="Calibri"/>
              </a:defRPr>
            </a:lvl1pPr>
          </a:lstStyle>
          <a:p>
            <a:fld id="{86CB4B4D-7CA3-9044-876B-883B54F8677D}" type="slidenum">
              <a:t>20</a:t>
            </a:fld>
            <a:endParaRPr/>
          </a:p>
        </p:txBody>
      </p:sp>
      <p:sp>
        <p:nvSpPr>
          <p:cNvPr id="504" name="Google Shape;401;p19"/>
          <p:cNvSpPr txBox="1"/>
          <p:nvPr/>
        </p:nvSpPr>
        <p:spPr>
          <a:xfrm>
            <a:off x="366450" y="1110794"/>
            <a:ext cx="4700400" cy="372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chor="ctr">
            <a:spAutoFit/>
          </a:bodyPr>
          <a:lstStyle>
            <a:lvl1pPr>
              <a:defRPr b="1">
                <a:latin typeface="Calibri"/>
                <a:ea typeface="Calibri"/>
                <a:cs typeface="Calibri"/>
                <a:sym typeface="Calibri"/>
              </a:defRPr>
            </a:lvl1pPr>
          </a:lstStyle>
          <a:p>
            <a:r>
              <a:t>ANTES DE COMENZAR A TRABAJAR</a:t>
            </a:r>
          </a:p>
        </p:txBody>
      </p:sp>
      <p:sp>
        <p:nvSpPr>
          <p:cNvPr id="505" name="Google Shape;402;p19"/>
          <p:cNvSpPr txBox="1"/>
          <p:nvPr/>
        </p:nvSpPr>
        <p:spPr>
          <a:xfrm>
            <a:off x="375977" y="1283909"/>
            <a:ext cx="7017881" cy="536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chor="ctr">
            <a:spAutoFit/>
          </a:bodyPr>
          <a:lstStyle/>
          <a:p>
            <a:pPr>
              <a:lnSpc>
                <a:spcPct val="80000"/>
              </a:lnSpc>
              <a:defRPr sz="2800">
                <a:solidFill>
                  <a:srgbClr val="A93501"/>
                </a:solidFill>
                <a:latin typeface="Calibri"/>
                <a:ea typeface="Calibri"/>
                <a:cs typeface="Calibri"/>
                <a:sym typeface="Calibri"/>
              </a:defRPr>
            </a:pPr>
            <a:r>
              <a:t>TOMA LAS SIGUIENTES </a:t>
            </a:r>
            <a:r>
              <a:rPr b="1">
                <a:solidFill>
                  <a:srgbClr val="ED6B00"/>
                </a:solidFill>
              </a:rPr>
              <a:t>PRECAUCIONES</a:t>
            </a:r>
          </a:p>
        </p:txBody>
      </p:sp>
      <p:grpSp>
        <p:nvGrpSpPr>
          <p:cNvPr id="510" name="Grupo 17"/>
          <p:cNvGrpSpPr/>
          <p:nvPr/>
        </p:nvGrpSpPr>
        <p:grpSpPr>
          <a:xfrm>
            <a:off x="8432" y="3421110"/>
            <a:ext cx="9088057" cy="783021"/>
            <a:chOff x="-1" y="-2"/>
            <a:chExt cx="9088055" cy="783020"/>
          </a:xfrm>
        </p:grpSpPr>
        <p:sp>
          <p:nvSpPr>
            <p:cNvPr id="506" name="Google Shape;406;p19"/>
            <p:cNvSpPr txBox="1"/>
            <p:nvPr/>
          </p:nvSpPr>
          <p:spPr>
            <a:xfrm>
              <a:off x="1313694" y="281774"/>
              <a:ext cx="7774360" cy="300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Considerar los </a:t>
              </a:r>
              <a:r>
                <a:rPr b="1">
                  <a:solidFill>
                    <a:srgbClr val="ED6B00"/>
                  </a:solidFill>
                </a:rPr>
                <a:t>anexos</a:t>
              </a:r>
              <a:r>
                <a:t> adjuntos. </a:t>
              </a:r>
            </a:p>
          </p:txBody>
        </p:sp>
        <p:grpSp>
          <p:nvGrpSpPr>
            <p:cNvPr id="509" name="Grupo 12"/>
            <p:cNvGrpSpPr/>
            <p:nvPr/>
          </p:nvGrpSpPr>
          <p:grpSpPr>
            <a:xfrm>
              <a:off x="-2" y="-3"/>
              <a:ext cx="1135380" cy="783022"/>
              <a:chOff x="-1" y="-1"/>
              <a:chExt cx="1135379" cy="783020"/>
            </a:xfrm>
          </p:grpSpPr>
          <p:sp>
            <p:nvSpPr>
              <p:cNvPr id="507" name="Google Shape;422;p19"/>
              <p:cNvSpPr/>
              <p:nvPr/>
            </p:nvSpPr>
            <p:spPr>
              <a:xfrm rot="5400000">
                <a:off x="176178" y="-176181"/>
                <a:ext cx="783021" cy="113538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pic>
            <p:nvPicPr>
              <p:cNvPr id="508" name="Imagen 3" descr="Imagen 3"/>
              <p:cNvPicPr>
                <a:picLocks noChangeAspect="1"/>
              </p:cNvPicPr>
              <p:nvPr/>
            </p:nvPicPr>
            <p:blipFill>
              <a:blip r:embed="rId2">
                <a:extLst/>
              </a:blip>
              <a:stretch>
                <a:fillRect/>
              </a:stretch>
            </p:blipFill>
            <p:spPr>
              <a:xfrm>
                <a:off x="286451" y="103503"/>
                <a:ext cx="683393" cy="576012"/>
              </a:xfrm>
              <a:prstGeom prst="rect">
                <a:avLst/>
              </a:prstGeom>
              <a:ln w="12700" cap="flat">
                <a:noFill/>
                <a:miter lim="400000"/>
              </a:ln>
              <a:effectLst/>
            </p:spPr>
          </p:pic>
        </p:grpSp>
      </p:grpSp>
      <p:grpSp>
        <p:nvGrpSpPr>
          <p:cNvPr id="513" name="Grupo 16"/>
          <p:cNvGrpSpPr/>
          <p:nvPr/>
        </p:nvGrpSpPr>
        <p:grpSpPr>
          <a:xfrm>
            <a:off x="-6" y="4568177"/>
            <a:ext cx="6602679" cy="783014"/>
            <a:chOff x="0" y="-1"/>
            <a:chExt cx="6602677" cy="783013"/>
          </a:xfrm>
        </p:grpSpPr>
        <p:sp>
          <p:nvSpPr>
            <p:cNvPr id="511" name="Google Shape;414;p19"/>
            <p:cNvSpPr txBox="1"/>
            <p:nvPr/>
          </p:nvSpPr>
          <p:spPr>
            <a:xfrm>
              <a:off x="1322135" y="196029"/>
              <a:ext cx="5280542" cy="300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Aplicar lo </a:t>
              </a:r>
              <a:r>
                <a:rPr b="1">
                  <a:solidFill>
                    <a:srgbClr val="ED6B00"/>
                  </a:solidFill>
                </a:rPr>
                <a:t>aprendido </a:t>
              </a:r>
              <a:r>
                <a:t>en el módulo.</a:t>
              </a:r>
            </a:p>
          </p:txBody>
        </p:sp>
        <p:sp>
          <p:nvSpPr>
            <p:cNvPr id="512" name="Google Shape;419;p19"/>
            <p:cNvSpPr/>
            <p:nvPr/>
          </p:nvSpPr>
          <p:spPr>
            <a:xfrm rot="5400000">
              <a:off x="176178" y="-176181"/>
              <a:ext cx="783014" cy="1135373"/>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grpSp>
      <p:pic>
        <p:nvPicPr>
          <p:cNvPr id="514" name="Imagen 1" descr="Imagen 1"/>
          <p:cNvPicPr>
            <a:picLocks noChangeAspect="1"/>
          </p:cNvPicPr>
          <p:nvPr/>
        </p:nvPicPr>
        <p:blipFill>
          <a:blip r:embed="rId3">
            <a:extLst/>
          </a:blip>
          <a:stretch>
            <a:fillRect/>
          </a:stretch>
        </p:blipFill>
        <p:spPr>
          <a:xfrm>
            <a:off x="5639332" y="1565094"/>
            <a:ext cx="3816537" cy="6006178"/>
          </a:xfrm>
          <a:prstGeom prst="rect">
            <a:avLst/>
          </a:prstGeom>
          <a:ln w="12700">
            <a:miter lim="400000"/>
          </a:ln>
        </p:spPr>
      </p:pic>
      <p:sp>
        <p:nvSpPr>
          <p:cNvPr id="515" name="Google Shape;406;p19"/>
          <p:cNvSpPr txBox="1"/>
          <p:nvPr/>
        </p:nvSpPr>
        <p:spPr>
          <a:xfrm>
            <a:off x="1343273" y="2333799"/>
            <a:ext cx="5526347" cy="554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1600">
                <a:latin typeface="Calibri"/>
                <a:ea typeface="Calibri"/>
                <a:cs typeface="Calibri"/>
                <a:sym typeface="Calibri"/>
              </a:defRPr>
            </a:pPr>
            <a:r>
              <a:t>Realiza trabajo en equipo con </a:t>
            </a:r>
            <a:r>
              <a:rPr b="1">
                <a:solidFill>
                  <a:srgbClr val="ED6B00"/>
                </a:solidFill>
              </a:rPr>
              <a:t>respeto</a:t>
            </a:r>
            <a:r>
              <a:t> en tus opiniones, </a:t>
            </a:r>
          </a:p>
          <a:p>
            <a:pPr>
              <a:defRPr sz="1600" b="1">
                <a:solidFill>
                  <a:srgbClr val="ED6B00"/>
                </a:solidFill>
                <a:latin typeface="Calibri"/>
                <a:ea typeface="Calibri"/>
                <a:cs typeface="Calibri"/>
                <a:sym typeface="Calibri"/>
              </a:defRPr>
            </a:pPr>
            <a:r>
              <a:t>escucha</a:t>
            </a:r>
            <a:r>
              <a:rPr b="0">
                <a:solidFill>
                  <a:srgbClr val="000000"/>
                </a:solidFill>
              </a:rPr>
              <a:t> a los demás. </a:t>
            </a:r>
          </a:p>
        </p:txBody>
      </p:sp>
      <p:sp>
        <p:nvSpPr>
          <p:cNvPr id="516" name="Google Shape;428;p19"/>
          <p:cNvSpPr/>
          <p:nvPr/>
        </p:nvSpPr>
        <p:spPr>
          <a:xfrm rot="5400000">
            <a:off x="184623" y="2033696"/>
            <a:ext cx="783010"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pic>
        <p:nvPicPr>
          <p:cNvPr id="517" name="Imagen 31" descr="Imagen 31"/>
          <p:cNvPicPr>
            <a:picLocks noChangeAspect="1"/>
          </p:cNvPicPr>
          <p:nvPr/>
        </p:nvPicPr>
        <p:blipFill>
          <a:blip r:embed="rId4">
            <a:extLst/>
          </a:blip>
          <a:stretch>
            <a:fillRect/>
          </a:stretch>
        </p:blipFill>
        <p:spPr>
          <a:xfrm>
            <a:off x="294892" y="2313377"/>
            <a:ext cx="683391" cy="576004"/>
          </a:xfrm>
          <a:prstGeom prst="rect">
            <a:avLst/>
          </a:prstGeom>
          <a:ln w="12700">
            <a:miter lim="400000"/>
          </a:ln>
        </p:spPr>
      </p:pic>
      <p:pic>
        <p:nvPicPr>
          <p:cNvPr id="518" name="Imagen 32" descr="Imagen 32"/>
          <p:cNvPicPr>
            <a:picLocks noChangeAspect="1"/>
          </p:cNvPicPr>
          <p:nvPr/>
        </p:nvPicPr>
        <p:blipFill>
          <a:blip r:embed="rId5">
            <a:extLst/>
          </a:blip>
          <a:srcRect r="56603" b="56897"/>
          <a:stretch>
            <a:fillRect/>
          </a:stretch>
        </p:blipFill>
        <p:spPr>
          <a:xfrm>
            <a:off x="367732" y="4678383"/>
            <a:ext cx="558774" cy="562607"/>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Google Shape;343;p14"/>
          <p:cNvSpPr txBox="1">
            <a:spLocks noGrp="1"/>
          </p:cNvSpPr>
          <p:nvPr>
            <p:ph type="sldNum" sz="quarter" idx="4294967295"/>
          </p:nvPr>
        </p:nvSpPr>
        <p:spPr>
          <a:xfrm>
            <a:off x="371683" y="6881800"/>
            <a:ext cx="337157"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21</a:t>
            </a:fld>
            <a:endParaRPr/>
          </a:p>
        </p:txBody>
      </p:sp>
      <p:sp>
        <p:nvSpPr>
          <p:cNvPr id="521" name="Google Shape;401;p19"/>
          <p:cNvSpPr txBox="1"/>
          <p:nvPr/>
        </p:nvSpPr>
        <p:spPr>
          <a:xfrm>
            <a:off x="366450" y="1110795"/>
            <a:ext cx="4700400" cy="372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b="1">
                <a:latin typeface="Calibri"/>
                <a:ea typeface="Calibri"/>
                <a:cs typeface="Calibri"/>
                <a:sym typeface="Calibri"/>
              </a:defRPr>
            </a:lvl1pPr>
          </a:lstStyle>
          <a:p>
            <a:r>
              <a:t>ANTES DE COMENZAR A TRABAJAR</a:t>
            </a:r>
          </a:p>
        </p:txBody>
      </p:sp>
      <p:sp>
        <p:nvSpPr>
          <p:cNvPr id="522" name="Google Shape;402;p19"/>
          <p:cNvSpPr txBox="1"/>
          <p:nvPr/>
        </p:nvSpPr>
        <p:spPr>
          <a:xfrm>
            <a:off x="375977" y="1283909"/>
            <a:ext cx="7017881"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a:solidFill>
                  <a:srgbClr val="A93501"/>
                </a:solidFill>
                <a:latin typeface="Calibri"/>
                <a:ea typeface="Calibri"/>
                <a:cs typeface="Calibri"/>
                <a:sym typeface="Calibri"/>
              </a:defRPr>
            </a:pPr>
            <a:r>
              <a:t>TOMA LAS SIGUIENTES </a:t>
            </a:r>
            <a:r>
              <a:rPr b="1">
                <a:solidFill>
                  <a:srgbClr val="ED6B00"/>
                </a:solidFill>
              </a:rPr>
              <a:t>PRECAUCIONES</a:t>
            </a:r>
          </a:p>
        </p:txBody>
      </p:sp>
      <p:grpSp>
        <p:nvGrpSpPr>
          <p:cNvPr id="527" name="Grupo 17"/>
          <p:cNvGrpSpPr/>
          <p:nvPr/>
        </p:nvGrpSpPr>
        <p:grpSpPr>
          <a:xfrm>
            <a:off x="-4659" y="4568178"/>
            <a:ext cx="9109189" cy="783013"/>
            <a:chOff x="-2" y="-2"/>
            <a:chExt cx="9109188" cy="783012"/>
          </a:xfrm>
        </p:grpSpPr>
        <p:sp>
          <p:nvSpPr>
            <p:cNvPr id="523" name="Google Shape;406;p19"/>
            <p:cNvSpPr txBox="1"/>
            <p:nvPr/>
          </p:nvSpPr>
          <p:spPr>
            <a:xfrm>
              <a:off x="1334833" y="222246"/>
              <a:ext cx="7774354" cy="300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Se </a:t>
              </a:r>
              <a:r>
                <a:rPr b="1">
                  <a:solidFill>
                    <a:srgbClr val="ED6B00"/>
                  </a:solidFill>
                </a:rPr>
                <a:t>riguroso</a:t>
              </a:r>
              <a:r>
                <a:t> y </a:t>
              </a:r>
              <a:r>
                <a:rPr b="1">
                  <a:solidFill>
                    <a:srgbClr val="ED6B00"/>
                  </a:solidFill>
                </a:rPr>
                <a:t>ordenado</a:t>
              </a:r>
              <a:r>
                <a:t> con los antecedentes que manejas.</a:t>
              </a:r>
            </a:p>
          </p:txBody>
        </p:sp>
        <p:grpSp>
          <p:nvGrpSpPr>
            <p:cNvPr id="526" name="Grupo 12"/>
            <p:cNvGrpSpPr/>
            <p:nvPr/>
          </p:nvGrpSpPr>
          <p:grpSpPr>
            <a:xfrm>
              <a:off x="-3" y="-3"/>
              <a:ext cx="1135374" cy="783014"/>
              <a:chOff x="-1" y="-1"/>
              <a:chExt cx="1135372" cy="783012"/>
            </a:xfrm>
          </p:grpSpPr>
          <p:sp>
            <p:nvSpPr>
              <p:cNvPr id="524" name="Google Shape;422;p19"/>
              <p:cNvSpPr/>
              <p:nvPr/>
            </p:nvSpPr>
            <p:spPr>
              <a:xfrm rot="5400000">
                <a:off x="176179" y="-176182"/>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pic>
            <p:nvPicPr>
              <p:cNvPr id="525" name="Imagen 3" descr="Imagen 3"/>
              <p:cNvPicPr>
                <a:picLocks noChangeAspect="1"/>
              </p:cNvPicPr>
              <p:nvPr/>
            </p:nvPicPr>
            <p:blipFill>
              <a:blip r:embed="rId2">
                <a:extLst/>
              </a:blip>
              <a:stretch>
                <a:fillRect/>
              </a:stretch>
            </p:blipFill>
            <p:spPr>
              <a:xfrm>
                <a:off x="286450" y="103502"/>
                <a:ext cx="683391" cy="576006"/>
              </a:xfrm>
              <a:prstGeom prst="rect">
                <a:avLst/>
              </a:prstGeom>
              <a:ln w="12700" cap="flat">
                <a:noFill/>
                <a:miter lim="400000"/>
              </a:ln>
              <a:effectLst/>
            </p:spPr>
          </p:pic>
        </p:grpSp>
      </p:grpSp>
      <p:grpSp>
        <p:nvGrpSpPr>
          <p:cNvPr id="532" name="Grupo 16"/>
          <p:cNvGrpSpPr/>
          <p:nvPr/>
        </p:nvGrpSpPr>
        <p:grpSpPr>
          <a:xfrm>
            <a:off x="-4659" y="3697442"/>
            <a:ext cx="6615376" cy="783013"/>
            <a:chOff x="-1" y="-2"/>
            <a:chExt cx="6615375" cy="783012"/>
          </a:xfrm>
        </p:grpSpPr>
        <p:sp>
          <p:nvSpPr>
            <p:cNvPr id="528" name="Google Shape;414;p19"/>
            <p:cNvSpPr txBox="1"/>
            <p:nvPr/>
          </p:nvSpPr>
          <p:spPr>
            <a:xfrm>
              <a:off x="1334835" y="94429"/>
              <a:ext cx="5280539" cy="554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Cuidado con los dispositivos externos,  asegura la información instalando </a:t>
              </a:r>
              <a:r>
                <a:rPr b="1">
                  <a:solidFill>
                    <a:srgbClr val="ED6B00"/>
                  </a:solidFill>
                </a:rPr>
                <a:t>antivirus</a:t>
              </a:r>
              <a:r>
                <a:rPr>
                  <a:solidFill>
                    <a:srgbClr val="ED6B00"/>
                  </a:solidFill>
                </a:rPr>
                <a:t>.</a:t>
              </a:r>
            </a:p>
          </p:txBody>
        </p:sp>
        <p:grpSp>
          <p:nvGrpSpPr>
            <p:cNvPr id="531" name="Grupo 11"/>
            <p:cNvGrpSpPr/>
            <p:nvPr/>
          </p:nvGrpSpPr>
          <p:grpSpPr>
            <a:xfrm>
              <a:off x="-2" y="-3"/>
              <a:ext cx="1135374" cy="783014"/>
              <a:chOff x="0" y="-1"/>
              <a:chExt cx="1135373" cy="783012"/>
            </a:xfrm>
          </p:grpSpPr>
          <p:sp>
            <p:nvSpPr>
              <p:cNvPr id="529" name="Google Shape;419;p19"/>
              <p:cNvSpPr/>
              <p:nvPr/>
            </p:nvSpPr>
            <p:spPr>
              <a:xfrm rot="5400000">
                <a:off x="176179" y="-176182"/>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pic>
            <p:nvPicPr>
              <p:cNvPr id="530" name="Imagen 4" descr="Imagen 4"/>
              <p:cNvPicPr>
                <a:picLocks noChangeAspect="1"/>
              </p:cNvPicPr>
              <p:nvPr/>
            </p:nvPicPr>
            <p:blipFill>
              <a:blip r:embed="rId3">
                <a:extLst/>
              </a:blip>
              <a:stretch>
                <a:fillRect/>
              </a:stretch>
            </p:blipFill>
            <p:spPr>
              <a:xfrm>
                <a:off x="286451" y="103502"/>
                <a:ext cx="683391" cy="576006"/>
              </a:xfrm>
              <a:prstGeom prst="rect">
                <a:avLst/>
              </a:prstGeom>
              <a:ln w="12700" cap="flat">
                <a:noFill/>
                <a:miter lim="400000"/>
              </a:ln>
              <a:effectLst/>
            </p:spPr>
          </p:pic>
        </p:grpSp>
      </p:grpSp>
      <p:grpSp>
        <p:nvGrpSpPr>
          <p:cNvPr id="537" name="Grupo 14"/>
          <p:cNvGrpSpPr/>
          <p:nvPr/>
        </p:nvGrpSpPr>
        <p:grpSpPr>
          <a:xfrm>
            <a:off x="-4659" y="1955973"/>
            <a:ext cx="9178018" cy="783014"/>
            <a:chOff x="-1" y="-2"/>
            <a:chExt cx="9178017" cy="783012"/>
          </a:xfrm>
        </p:grpSpPr>
        <p:sp>
          <p:nvSpPr>
            <p:cNvPr id="533" name="Google Shape;404;p19"/>
            <p:cNvSpPr txBox="1"/>
            <p:nvPr/>
          </p:nvSpPr>
          <p:spPr>
            <a:xfrm>
              <a:off x="1334834" y="222246"/>
              <a:ext cx="7843182" cy="300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Cuida </a:t>
              </a:r>
              <a:r>
                <a:rPr b="1">
                  <a:solidFill>
                    <a:srgbClr val="ED6B00"/>
                  </a:solidFill>
                </a:rPr>
                <a:t>tus claves </a:t>
              </a:r>
              <a:r>
                <a:t>de acceso.</a:t>
              </a:r>
            </a:p>
          </p:txBody>
        </p:sp>
        <p:grpSp>
          <p:nvGrpSpPr>
            <p:cNvPr id="536" name="Grupo 9"/>
            <p:cNvGrpSpPr/>
            <p:nvPr/>
          </p:nvGrpSpPr>
          <p:grpSpPr>
            <a:xfrm>
              <a:off x="-2" y="-3"/>
              <a:ext cx="1135373" cy="783014"/>
              <a:chOff x="-1" y="-1"/>
              <a:chExt cx="1135372" cy="783012"/>
            </a:xfrm>
          </p:grpSpPr>
          <p:sp>
            <p:nvSpPr>
              <p:cNvPr id="534" name="Google Shape;412;p19"/>
              <p:cNvSpPr/>
              <p:nvPr/>
            </p:nvSpPr>
            <p:spPr>
              <a:xfrm rot="5400000">
                <a:off x="176179" y="-176182"/>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pic>
            <p:nvPicPr>
              <p:cNvPr id="535" name="Imagen 5" descr="Imagen 5"/>
              <p:cNvPicPr>
                <a:picLocks noChangeAspect="1"/>
              </p:cNvPicPr>
              <p:nvPr/>
            </p:nvPicPr>
            <p:blipFill>
              <a:blip r:embed="rId4">
                <a:extLst/>
              </a:blip>
              <a:stretch>
                <a:fillRect/>
              </a:stretch>
            </p:blipFill>
            <p:spPr>
              <a:xfrm>
                <a:off x="262214" y="83074"/>
                <a:ext cx="731864" cy="616862"/>
              </a:xfrm>
              <a:prstGeom prst="rect">
                <a:avLst/>
              </a:prstGeom>
              <a:ln w="12700" cap="flat">
                <a:noFill/>
                <a:miter lim="400000"/>
              </a:ln>
              <a:effectLst/>
            </p:spPr>
          </p:pic>
        </p:grpSp>
      </p:grpSp>
      <p:grpSp>
        <p:nvGrpSpPr>
          <p:cNvPr id="542" name="Grupo 15"/>
          <p:cNvGrpSpPr/>
          <p:nvPr/>
        </p:nvGrpSpPr>
        <p:grpSpPr>
          <a:xfrm>
            <a:off x="-4660" y="2826707"/>
            <a:ext cx="8912549" cy="783014"/>
            <a:chOff x="-1" y="-2"/>
            <a:chExt cx="8912548" cy="783012"/>
          </a:xfrm>
        </p:grpSpPr>
        <p:sp>
          <p:nvSpPr>
            <p:cNvPr id="538" name="Google Shape;405;p19"/>
            <p:cNvSpPr txBox="1"/>
            <p:nvPr/>
          </p:nvSpPr>
          <p:spPr>
            <a:xfrm>
              <a:off x="1334834" y="222246"/>
              <a:ext cx="7577713" cy="300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Resguarda la </a:t>
              </a:r>
              <a:r>
                <a:rPr b="1">
                  <a:solidFill>
                    <a:srgbClr val="ED6B00"/>
                  </a:solidFill>
                </a:rPr>
                <a:t>confidencialidad</a:t>
              </a:r>
              <a:r>
                <a:t> de la información.</a:t>
              </a:r>
            </a:p>
          </p:txBody>
        </p:sp>
        <p:grpSp>
          <p:nvGrpSpPr>
            <p:cNvPr id="541" name="Grupo 10"/>
            <p:cNvGrpSpPr/>
            <p:nvPr/>
          </p:nvGrpSpPr>
          <p:grpSpPr>
            <a:xfrm>
              <a:off x="-2" y="-3"/>
              <a:ext cx="1135374" cy="783014"/>
              <a:chOff x="-1" y="-1"/>
              <a:chExt cx="1135373" cy="783012"/>
            </a:xfrm>
          </p:grpSpPr>
          <p:sp>
            <p:nvSpPr>
              <p:cNvPr id="539" name="Google Shape;416;p19"/>
              <p:cNvSpPr/>
              <p:nvPr/>
            </p:nvSpPr>
            <p:spPr>
              <a:xfrm rot="5400000">
                <a:off x="176179" y="-176182"/>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pic>
            <p:nvPicPr>
              <p:cNvPr id="540" name="Imagen 6" descr="Imagen 6"/>
              <p:cNvPicPr>
                <a:picLocks noChangeAspect="1"/>
              </p:cNvPicPr>
              <p:nvPr/>
            </p:nvPicPr>
            <p:blipFill>
              <a:blip r:embed="rId5">
                <a:extLst/>
              </a:blip>
              <a:stretch>
                <a:fillRect/>
              </a:stretch>
            </p:blipFill>
            <p:spPr>
              <a:xfrm>
                <a:off x="286451" y="103502"/>
                <a:ext cx="683391" cy="576006"/>
              </a:xfrm>
              <a:prstGeom prst="rect">
                <a:avLst/>
              </a:prstGeom>
              <a:ln w="12700" cap="flat">
                <a:noFill/>
                <a:miter lim="400000"/>
              </a:ln>
              <a:effectLst/>
            </p:spPr>
          </p:pic>
        </p:grpSp>
      </p:grpSp>
      <p:grpSp>
        <p:nvGrpSpPr>
          <p:cNvPr id="547" name="Grupo 18"/>
          <p:cNvGrpSpPr/>
          <p:nvPr/>
        </p:nvGrpSpPr>
        <p:grpSpPr>
          <a:xfrm>
            <a:off x="-4659" y="5438912"/>
            <a:ext cx="6861181" cy="783013"/>
            <a:chOff x="-1" y="-2"/>
            <a:chExt cx="6861180" cy="783012"/>
          </a:xfrm>
        </p:grpSpPr>
        <p:sp>
          <p:nvSpPr>
            <p:cNvPr id="543" name="Google Shape;406;p19"/>
            <p:cNvSpPr txBox="1"/>
            <p:nvPr/>
          </p:nvSpPr>
          <p:spPr>
            <a:xfrm>
              <a:off x="1334833" y="123925"/>
              <a:ext cx="5526346" cy="554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Realiza trabajo en equipo con </a:t>
              </a:r>
              <a:r>
                <a:rPr b="1">
                  <a:solidFill>
                    <a:srgbClr val="ED6B00"/>
                  </a:solidFill>
                </a:rPr>
                <a:t>respeto</a:t>
              </a:r>
              <a:r>
                <a:t> en tus opiniones, </a:t>
              </a:r>
            </a:p>
            <a:p>
              <a:pPr>
                <a:defRPr sz="1600" b="1">
                  <a:solidFill>
                    <a:srgbClr val="ED6B00"/>
                  </a:solidFill>
                  <a:latin typeface="Calibri"/>
                  <a:ea typeface="Calibri"/>
                  <a:cs typeface="Calibri"/>
                  <a:sym typeface="Calibri"/>
                </a:defRPr>
              </a:pPr>
              <a:r>
                <a:t>escucha</a:t>
              </a:r>
              <a:r>
                <a:rPr b="0">
                  <a:solidFill>
                    <a:srgbClr val="000000"/>
                  </a:solidFill>
                </a:rPr>
                <a:t> a los demás. </a:t>
              </a:r>
            </a:p>
          </p:txBody>
        </p:sp>
        <p:grpSp>
          <p:nvGrpSpPr>
            <p:cNvPr id="546" name="Grupo 13"/>
            <p:cNvGrpSpPr/>
            <p:nvPr/>
          </p:nvGrpSpPr>
          <p:grpSpPr>
            <a:xfrm>
              <a:off x="-2" y="-3"/>
              <a:ext cx="1135374" cy="783014"/>
              <a:chOff x="0" y="-1"/>
              <a:chExt cx="1135373" cy="783012"/>
            </a:xfrm>
          </p:grpSpPr>
          <p:sp>
            <p:nvSpPr>
              <p:cNvPr id="544" name="Google Shape;428;p19"/>
              <p:cNvSpPr/>
              <p:nvPr/>
            </p:nvSpPr>
            <p:spPr>
              <a:xfrm rot="5400000">
                <a:off x="176179" y="-176182"/>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pic>
            <p:nvPicPr>
              <p:cNvPr id="545" name="Imagen 8" descr="Imagen 8"/>
              <p:cNvPicPr>
                <a:picLocks noChangeAspect="1"/>
              </p:cNvPicPr>
              <p:nvPr/>
            </p:nvPicPr>
            <p:blipFill>
              <a:blip r:embed="rId6">
                <a:extLst/>
              </a:blip>
              <a:stretch>
                <a:fillRect/>
              </a:stretch>
            </p:blipFill>
            <p:spPr>
              <a:xfrm>
                <a:off x="286450" y="103502"/>
                <a:ext cx="683394" cy="576006"/>
              </a:xfrm>
              <a:prstGeom prst="rect">
                <a:avLst/>
              </a:prstGeom>
              <a:ln w="12700" cap="flat">
                <a:noFill/>
                <a:miter lim="400000"/>
              </a:ln>
              <a:effectLst/>
            </p:spPr>
          </p:pic>
        </p:grpSp>
      </p:grpSp>
      <p:pic>
        <p:nvPicPr>
          <p:cNvPr id="548" name="Imagen 1" descr="Imagen 1"/>
          <p:cNvPicPr>
            <a:picLocks noChangeAspect="1"/>
          </p:cNvPicPr>
          <p:nvPr/>
        </p:nvPicPr>
        <p:blipFill>
          <a:blip r:embed="rId7">
            <a:extLst/>
          </a:blip>
          <a:stretch>
            <a:fillRect/>
          </a:stretch>
        </p:blipFill>
        <p:spPr>
          <a:xfrm>
            <a:off x="5639332" y="1565094"/>
            <a:ext cx="3816536" cy="6006178"/>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22</a:t>
            </a:fld>
            <a:endParaRPr/>
          </a:p>
        </p:txBody>
      </p:sp>
      <p:sp>
        <p:nvSpPr>
          <p:cNvPr id="551" name="Google Shape;401;p19"/>
          <p:cNvSpPr txBox="1"/>
          <p:nvPr/>
        </p:nvSpPr>
        <p:spPr>
          <a:xfrm>
            <a:off x="366450" y="1110796"/>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ANTES DE COMENZAR A TRABAJAR</a:t>
            </a:r>
          </a:p>
        </p:txBody>
      </p:sp>
      <p:sp>
        <p:nvSpPr>
          <p:cNvPr id="552" name="Google Shape;402;p19"/>
          <p:cNvSpPr txBox="1"/>
          <p:nvPr/>
        </p:nvSpPr>
        <p:spPr>
          <a:xfrm>
            <a:off x="375977" y="1283910"/>
            <a:ext cx="7017881"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a:solidFill>
                  <a:srgbClr val="A93501"/>
                </a:solidFill>
                <a:latin typeface="Calibri"/>
                <a:ea typeface="Calibri"/>
                <a:cs typeface="Calibri"/>
                <a:sym typeface="Calibri"/>
              </a:defRPr>
            </a:pPr>
            <a:r>
              <a:t>TOMA LAS SIGUIENTES </a:t>
            </a:r>
            <a:r>
              <a:rPr b="1">
                <a:solidFill>
                  <a:srgbClr val="ED6B00"/>
                </a:solidFill>
              </a:rPr>
              <a:t>PRECAUCIONES</a:t>
            </a:r>
          </a:p>
        </p:txBody>
      </p:sp>
      <p:grpSp>
        <p:nvGrpSpPr>
          <p:cNvPr id="555" name="Grupo 31"/>
          <p:cNvGrpSpPr/>
          <p:nvPr/>
        </p:nvGrpSpPr>
        <p:grpSpPr>
          <a:xfrm>
            <a:off x="-4657" y="4568182"/>
            <a:ext cx="5825042" cy="783008"/>
            <a:chOff x="0" y="0"/>
            <a:chExt cx="5825040" cy="783007"/>
          </a:xfrm>
        </p:grpSpPr>
        <p:sp>
          <p:nvSpPr>
            <p:cNvPr id="553" name="Google Shape;406;p19"/>
            <p:cNvSpPr txBox="1"/>
            <p:nvPr/>
          </p:nvSpPr>
          <p:spPr>
            <a:xfrm>
              <a:off x="1334833" y="113757"/>
              <a:ext cx="4490208" cy="554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b="1">
                  <a:solidFill>
                    <a:srgbClr val="ED6B00"/>
                  </a:solidFill>
                  <a:latin typeface="Calibri"/>
                  <a:ea typeface="Calibri"/>
                  <a:cs typeface="Calibri"/>
                  <a:sym typeface="Calibri"/>
                </a:defRPr>
              </a:pPr>
              <a:r>
                <a:t>Trabajar en equipo, </a:t>
              </a:r>
              <a:r>
                <a:rPr b="0">
                  <a:solidFill>
                    <a:srgbClr val="000000"/>
                  </a:solidFill>
                </a:rPr>
                <a:t>cuidando la integridad física y emocional de todos y todas.</a:t>
              </a:r>
            </a:p>
          </p:txBody>
        </p:sp>
        <p:sp>
          <p:nvSpPr>
            <p:cNvPr id="554" name="Google Shape;422;p19"/>
            <p:cNvSpPr/>
            <p:nvPr/>
          </p:nvSpPr>
          <p:spPr>
            <a:xfrm rot="5400000">
              <a:off x="176180" y="-176182"/>
              <a:ext cx="783008" cy="113537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grpSp>
      <p:grpSp>
        <p:nvGrpSpPr>
          <p:cNvPr id="558" name="Grupo 34"/>
          <p:cNvGrpSpPr/>
          <p:nvPr/>
        </p:nvGrpSpPr>
        <p:grpSpPr>
          <a:xfrm>
            <a:off x="-4656" y="3697446"/>
            <a:ext cx="6615372" cy="783008"/>
            <a:chOff x="0" y="0"/>
            <a:chExt cx="6615370" cy="783007"/>
          </a:xfrm>
        </p:grpSpPr>
        <p:sp>
          <p:nvSpPr>
            <p:cNvPr id="556" name="Google Shape;414;p19"/>
            <p:cNvSpPr txBox="1"/>
            <p:nvPr/>
          </p:nvSpPr>
          <p:spPr>
            <a:xfrm>
              <a:off x="1334834" y="94428"/>
              <a:ext cx="5280537" cy="554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Intentar siempre </a:t>
              </a:r>
              <a:r>
                <a:rPr b="1">
                  <a:solidFill>
                    <a:srgbClr val="ED6B00"/>
                  </a:solidFill>
                </a:rPr>
                <a:t>dar lo mejor de ti, </a:t>
              </a:r>
              <a:r>
                <a:t>buscando ser eficiente al cumplir los objetivos.</a:t>
              </a:r>
            </a:p>
          </p:txBody>
        </p:sp>
        <p:sp>
          <p:nvSpPr>
            <p:cNvPr id="557" name="Google Shape;419;p19"/>
            <p:cNvSpPr/>
            <p:nvPr/>
          </p:nvSpPr>
          <p:spPr>
            <a:xfrm rot="5400000">
              <a:off x="176180" y="-176182"/>
              <a:ext cx="783008" cy="113537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grpSp>
      <p:grpSp>
        <p:nvGrpSpPr>
          <p:cNvPr id="561" name="Grupo 38"/>
          <p:cNvGrpSpPr/>
          <p:nvPr/>
        </p:nvGrpSpPr>
        <p:grpSpPr>
          <a:xfrm>
            <a:off x="-4656" y="1955977"/>
            <a:ext cx="9178013" cy="783008"/>
            <a:chOff x="0" y="0"/>
            <a:chExt cx="9178011" cy="783007"/>
          </a:xfrm>
        </p:grpSpPr>
        <p:sp>
          <p:nvSpPr>
            <p:cNvPr id="559" name="Google Shape;404;p19"/>
            <p:cNvSpPr txBox="1"/>
            <p:nvPr/>
          </p:nvSpPr>
          <p:spPr>
            <a:xfrm>
              <a:off x="1334833" y="222245"/>
              <a:ext cx="7843179" cy="300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Usar </a:t>
              </a:r>
              <a:r>
                <a:rPr b="1">
                  <a:solidFill>
                    <a:srgbClr val="ED6B00"/>
                  </a:solidFill>
                </a:rPr>
                <a:t>EPP </a:t>
              </a:r>
              <a:r>
                <a:t>adecuados cuando corresponda.</a:t>
              </a:r>
            </a:p>
          </p:txBody>
        </p:sp>
        <p:sp>
          <p:nvSpPr>
            <p:cNvPr id="560" name="Google Shape;412;p19"/>
            <p:cNvSpPr/>
            <p:nvPr/>
          </p:nvSpPr>
          <p:spPr>
            <a:xfrm rot="5400000">
              <a:off x="176179" y="-176181"/>
              <a:ext cx="783008"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grpSp>
      <p:grpSp>
        <p:nvGrpSpPr>
          <p:cNvPr id="564" name="Grupo 41"/>
          <p:cNvGrpSpPr/>
          <p:nvPr/>
        </p:nvGrpSpPr>
        <p:grpSpPr>
          <a:xfrm>
            <a:off x="-4657" y="2826711"/>
            <a:ext cx="6057518" cy="783008"/>
            <a:chOff x="0" y="0"/>
            <a:chExt cx="6057516" cy="783007"/>
          </a:xfrm>
        </p:grpSpPr>
        <p:sp>
          <p:nvSpPr>
            <p:cNvPr id="562" name="Google Shape;405;p19"/>
            <p:cNvSpPr txBox="1"/>
            <p:nvPr/>
          </p:nvSpPr>
          <p:spPr>
            <a:xfrm>
              <a:off x="1334834" y="90509"/>
              <a:ext cx="4722683" cy="554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b="1">
                  <a:solidFill>
                    <a:srgbClr val="ED6B00"/>
                  </a:solidFill>
                  <a:latin typeface="Calibri"/>
                  <a:ea typeface="Calibri"/>
                  <a:cs typeface="Calibri"/>
                  <a:sym typeface="Calibri"/>
                </a:defRPr>
              </a:pPr>
              <a:r>
                <a:t>Utilizar cuidadosamente </a:t>
              </a:r>
              <a:r>
                <a:rPr b="0">
                  <a:solidFill>
                    <a:srgbClr val="000000"/>
                  </a:solidFill>
                </a:rPr>
                <a:t>equipos, herramientas y artículos de escritorio.</a:t>
              </a:r>
            </a:p>
          </p:txBody>
        </p:sp>
        <p:sp>
          <p:nvSpPr>
            <p:cNvPr id="563" name="Google Shape;416;p19"/>
            <p:cNvSpPr/>
            <p:nvPr/>
          </p:nvSpPr>
          <p:spPr>
            <a:xfrm rot="5400000">
              <a:off x="176180" y="-176182"/>
              <a:ext cx="783008" cy="113537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grpSp>
      <p:grpSp>
        <p:nvGrpSpPr>
          <p:cNvPr id="567" name="Grupo 44"/>
          <p:cNvGrpSpPr/>
          <p:nvPr/>
        </p:nvGrpSpPr>
        <p:grpSpPr>
          <a:xfrm>
            <a:off x="-4657" y="5438915"/>
            <a:ext cx="6421728" cy="783008"/>
            <a:chOff x="0" y="0"/>
            <a:chExt cx="6421727" cy="783007"/>
          </a:xfrm>
        </p:grpSpPr>
        <p:sp>
          <p:nvSpPr>
            <p:cNvPr id="565" name="Google Shape;406;p19"/>
            <p:cNvSpPr txBox="1"/>
            <p:nvPr/>
          </p:nvSpPr>
          <p:spPr>
            <a:xfrm>
              <a:off x="1334833" y="123924"/>
              <a:ext cx="5086894" cy="554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1600">
                  <a:latin typeface="Calibri"/>
                  <a:ea typeface="Calibri"/>
                  <a:cs typeface="Calibri"/>
                  <a:sym typeface="Calibri"/>
                </a:defRPr>
              </a:pPr>
              <a:r>
                <a:t>Al finalizar cada actividad, </a:t>
              </a:r>
              <a:r>
                <a:rPr b="1">
                  <a:solidFill>
                    <a:srgbClr val="ED6B00"/>
                  </a:solidFill>
                </a:rPr>
                <a:t>ordenar y limpiar </a:t>
              </a:r>
              <a:r>
                <a:t>el área de trabajo, reciclando al máximo los residuos.</a:t>
              </a:r>
            </a:p>
          </p:txBody>
        </p:sp>
        <p:sp>
          <p:nvSpPr>
            <p:cNvPr id="566" name="Google Shape;428;p19"/>
            <p:cNvSpPr/>
            <p:nvPr/>
          </p:nvSpPr>
          <p:spPr>
            <a:xfrm rot="5400000">
              <a:off x="176180" y="-176182"/>
              <a:ext cx="783008" cy="113537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grpSp>
      <p:pic>
        <p:nvPicPr>
          <p:cNvPr id="568" name="Imagen 47" descr="Imagen 47"/>
          <p:cNvPicPr>
            <a:picLocks noChangeAspect="1"/>
          </p:cNvPicPr>
          <p:nvPr/>
        </p:nvPicPr>
        <p:blipFill>
          <a:blip r:embed="rId2">
            <a:extLst/>
          </a:blip>
          <a:stretch>
            <a:fillRect/>
          </a:stretch>
        </p:blipFill>
        <p:spPr>
          <a:xfrm>
            <a:off x="5639332" y="1565094"/>
            <a:ext cx="3816535" cy="6006178"/>
          </a:xfrm>
          <a:prstGeom prst="rect">
            <a:avLst/>
          </a:prstGeom>
          <a:ln w="12700">
            <a:miter lim="400000"/>
          </a:ln>
        </p:spPr>
      </p:pic>
      <p:pic>
        <p:nvPicPr>
          <p:cNvPr id="569" name="Gráfico 48" descr="Gráfico 48"/>
          <p:cNvPicPr>
            <a:picLocks noChangeAspect="1"/>
          </p:cNvPicPr>
          <p:nvPr/>
        </p:nvPicPr>
        <p:blipFill>
          <a:blip r:embed="rId3">
            <a:extLst/>
          </a:blip>
          <a:stretch>
            <a:fillRect/>
          </a:stretch>
        </p:blipFill>
        <p:spPr>
          <a:xfrm>
            <a:off x="346039" y="2952088"/>
            <a:ext cx="522087" cy="522088"/>
          </a:xfrm>
          <a:prstGeom prst="rect">
            <a:avLst/>
          </a:prstGeom>
          <a:ln w="12700">
            <a:miter lim="400000"/>
          </a:ln>
        </p:spPr>
      </p:pic>
      <p:pic>
        <p:nvPicPr>
          <p:cNvPr id="570" name="Gráfico 49" descr="Gráfico 49"/>
          <p:cNvPicPr>
            <a:picLocks noChangeAspect="1"/>
          </p:cNvPicPr>
          <p:nvPr/>
        </p:nvPicPr>
        <p:blipFill>
          <a:blip r:embed="rId4">
            <a:extLst/>
          </a:blip>
          <a:stretch>
            <a:fillRect/>
          </a:stretch>
        </p:blipFill>
        <p:spPr>
          <a:xfrm>
            <a:off x="355939" y="2130680"/>
            <a:ext cx="502285" cy="502284"/>
          </a:xfrm>
          <a:prstGeom prst="rect">
            <a:avLst/>
          </a:prstGeom>
          <a:ln w="12700">
            <a:miter lim="400000"/>
          </a:ln>
        </p:spPr>
      </p:pic>
      <p:pic>
        <p:nvPicPr>
          <p:cNvPr id="571" name="Gráfico 50" descr="Gráfico 50"/>
          <p:cNvPicPr>
            <a:picLocks noChangeAspect="1"/>
          </p:cNvPicPr>
          <p:nvPr/>
        </p:nvPicPr>
        <p:blipFill>
          <a:blip r:embed="rId5">
            <a:extLst/>
          </a:blip>
          <a:stretch>
            <a:fillRect/>
          </a:stretch>
        </p:blipFill>
        <p:spPr>
          <a:xfrm>
            <a:off x="353358" y="5579402"/>
            <a:ext cx="507450" cy="507450"/>
          </a:xfrm>
          <a:prstGeom prst="rect">
            <a:avLst/>
          </a:prstGeom>
          <a:ln w="12700">
            <a:miter lim="400000"/>
          </a:ln>
        </p:spPr>
      </p:pic>
      <p:pic>
        <p:nvPicPr>
          <p:cNvPr id="572" name="Gráfico 51" descr="Gráfico 51"/>
          <p:cNvPicPr>
            <a:picLocks noChangeAspect="1"/>
          </p:cNvPicPr>
          <p:nvPr/>
        </p:nvPicPr>
        <p:blipFill>
          <a:blip r:embed="rId6">
            <a:extLst/>
          </a:blip>
          <a:stretch>
            <a:fillRect/>
          </a:stretch>
        </p:blipFill>
        <p:spPr>
          <a:xfrm>
            <a:off x="363595" y="4705563"/>
            <a:ext cx="486973" cy="486972"/>
          </a:xfrm>
          <a:prstGeom prst="rect">
            <a:avLst/>
          </a:prstGeom>
          <a:ln w="12700">
            <a:miter lim="400000"/>
          </a:ln>
        </p:spPr>
      </p:pic>
      <p:pic>
        <p:nvPicPr>
          <p:cNvPr id="573" name="Gráfico 52" descr="Gráfico 52"/>
          <p:cNvPicPr>
            <a:picLocks noChangeAspect="1"/>
          </p:cNvPicPr>
          <p:nvPr/>
        </p:nvPicPr>
        <p:blipFill>
          <a:blip r:embed="rId7">
            <a:extLst/>
          </a:blip>
          <a:stretch>
            <a:fillRect/>
          </a:stretch>
        </p:blipFill>
        <p:spPr>
          <a:xfrm>
            <a:off x="365340" y="3862484"/>
            <a:ext cx="483486" cy="483486"/>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23</a:t>
            </a:fld>
            <a:endParaRPr/>
          </a:p>
        </p:txBody>
      </p:sp>
      <p:grpSp>
        <p:nvGrpSpPr>
          <p:cNvPr id="578" name="Google Shape;450;p21"/>
          <p:cNvGrpSpPr/>
          <p:nvPr/>
        </p:nvGrpSpPr>
        <p:grpSpPr>
          <a:xfrm>
            <a:off x="431622" y="2285848"/>
            <a:ext cx="8839205" cy="3238195"/>
            <a:chOff x="0" y="0"/>
            <a:chExt cx="8839203" cy="3238194"/>
          </a:xfrm>
        </p:grpSpPr>
        <p:sp>
          <p:nvSpPr>
            <p:cNvPr id="576" name="Rounded Rectangle"/>
            <p:cNvSpPr/>
            <p:nvPr/>
          </p:nvSpPr>
          <p:spPr>
            <a:xfrm>
              <a:off x="-1" y="0"/>
              <a:ext cx="8839205" cy="3238195"/>
            </a:xfrm>
            <a:prstGeom prst="roundRect">
              <a:avLst>
                <a:gd name="adj" fmla="val 16667"/>
              </a:avLst>
            </a:prstGeom>
            <a:solidFill>
              <a:srgbClr val="FFFFFF"/>
            </a:solidFill>
            <a:ln w="9525" cap="flat">
              <a:solidFill>
                <a:srgbClr val="585858"/>
              </a:solidFill>
              <a:prstDash val="solid"/>
              <a:round/>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577" name="Text"/>
            <p:cNvSpPr txBox="1"/>
            <p:nvPr/>
          </p:nvSpPr>
          <p:spPr>
            <a:xfrm>
              <a:off x="162838" y="1428979"/>
              <a:ext cx="8513528"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sp>
        <p:nvSpPr>
          <p:cNvPr id="579" name="Google Shape;438;p20"/>
          <p:cNvSpPr txBox="1"/>
          <p:nvPr/>
        </p:nvSpPr>
        <p:spPr>
          <a:xfrm>
            <a:off x="375973" y="1265365"/>
            <a:ext cx="8950504"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ED6B00"/>
                </a:solidFill>
                <a:latin typeface="Calibri"/>
                <a:ea typeface="Calibri"/>
                <a:cs typeface="Calibri"/>
                <a:sym typeface="Calibri"/>
              </a:defRPr>
            </a:lvl1pPr>
          </a:lstStyle>
          <a:p>
            <a:r>
              <a:t>ACTIVIDAD PRÁCTICA</a:t>
            </a:r>
          </a:p>
        </p:txBody>
      </p:sp>
      <p:sp>
        <p:nvSpPr>
          <p:cNvPr id="580" name="Google Shape;442;p20"/>
          <p:cNvSpPr/>
          <p:nvPr/>
        </p:nvSpPr>
        <p:spPr>
          <a:xfrm>
            <a:off x="5279923" y="7354529"/>
            <a:ext cx="2723537" cy="205148"/>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581" name="Google Shape;443;p20"/>
          <p:cNvSpPr txBox="1"/>
          <p:nvPr/>
        </p:nvSpPr>
        <p:spPr>
          <a:xfrm>
            <a:off x="366450" y="1110796"/>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¡PRACTIQUEMOS!</a:t>
            </a:r>
          </a:p>
        </p:txBody>
      </p:sp>
      <p:sp>
        <p:nvSpPr>
          <p:cNvPr id="582" name="Google Shape;168;p5"/>
          <p:cNvSpPr txBox="1"/>
          <p:nvPr/>
        </p:nvSpPr>
        <p:spPr>
          <a:xfrm>
            <a:off x="3670560" y="943279"/>
            <a:ext cx="559358" cy="941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gn="r">
              <a:lnSpc>
                <a:spcPct val="90000"/>
              </a:lnSpc>
              <a:defRPr sz="6000">
                <a:solidFill>
                  <a:srgbClr val="FFB375"/>
                </a:solidFill>
                <a:latin typeface="Calibri"/>
                <a:ea typeface="Calibri"/>
                <a:cs typeface="Calibri"/>
                <a:sym typeface="Calibri"/>
              </a:defRPr>
            </a:lvl1pPr>
          </a:lstStyle>
          <a:p>
            <a:r>
              <a:t>2</a:t>
            </a:r>
          </a:p>
        </p:txBody>
      </p:sp>
      <p:pic>
        <p:nvPicPr>
          <p:cNvPr id="583" name="Imagen 2" descr="Imagen 2"/>
          <p:cNvPicPr>
            <a:picLocks noChangeAspect="1"/>
          </p:cNvPicPr>
          <p:nvPr/>
        </p:nvPicPr>
        <p:blipFill>
          <a:blip r:embed="rId2">
            <a:extLst/>
          </a:blip>
          <a:stretch>
            <a:fillRect/>
          </a:stretch>
        </p:blipFill>
        <p:spPr>
          <a:xfrm>
            <a:off x="2820371" y="3978569"/>
            <a:ext cx="6899893" cy="3974397"/>
          </a:xfrm>
          <a:prstGeom prst="rect">
            <a:avLst/>
          </a:prstGeom>
          <a:ln w="12700">
            <a:miter lim="400000"/>
          </a:ln>
        </p:spPr>
      </p:pic>
      <p:sp>
        <p:nvSpPr>
          <p:cNvPr id="584" name="Google Shape;97;p3"/>
          <p:cNvSpPr txBox="1"/>
          <p:nvPr/>
        </p:nvSpPr>
        <p:spPr>
          <a:xfrm>
            <a:off x="2686559" y="6881800"/>
            <a:ext cx="1639637" cy="3171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defRPr sz="1100">
                <a:latin typeface="Calibri"/>
                <a:ea typeface="Calibri"/>
                <a:cs typeface="Calibri"/>
                <a:sym typeface="Calibri"/>
              </a:defRPr>
            </a:lvl1pPr>
          </a:lstStyle>
          <a:p>
            <a:r>
              <a:t>  </a:t>
            </a:r>
          </a:p>
        </p:txBody>
      </p:sp>
      <p:sp>
        <p:nvSpPr>
          <p:cNvPr id="585" name="Google Shape;445;p20"/>
          <p:cNvSpPr txBox="1"/>
          <p:nvPr/>
        </p:nvSpPr>
        <p:spPr>
          <a:xfrm>
            <a:off x="958646" y="2791951"/>
            <a:ext cx="5107859" cy="26070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115000"/>
              </a:lnSpc>
              <a:defRPr sz="2000">
                <a:solidFill>
                  <a:srgbClr val="A93501"/>
                </a:solidFill>
                <a:latin typeface="Calibri"/>
                <a:ea typeface="Calibri"/>
                <a:cs typeface="Calibri"/>
                <a:sym typeface="Calibri"/>
              </a:defRPr>
            </a:pPr>
            <a:r>
              <a:t>LAYOUT DE </a:t>
            </a:r>
            <a:r>
              <a:rPr b="1">
                <a:solidFill>
                  <a:srgbClr val="ED6B00"/>
                </a:solidFill>
              </a:rPr>
              <a:t>BODEGAS</a:t>
            </a:r>
          </a:p>
          <a:p>
            <a:pPr>
              <a:lnSpc>
                <a:spcPct val="115000"/>
              </a:lnSpc>
              <a:defRPr sz="1600">
                <a:latin typeface="Calibri"/>
                <a:ea typeface="Calibri"/>
                <a:cs typeface="Calibri"/>
                <a:sym typeface="Calibri"/>
              </a:defRPr>
            </a:pPr>
            <a:endParaRPr b="1">
              <a:solidFill>
                <a:srgbClr val="ED6B00"/>
              </a:solidFill>
            </a:endParaRPr>
          </a:p>
          <a:p>
            <a:pPr>
              <a:defRPr sz="1600">
                <a:latin typeface="Calibri"/>
                <a:ea typeface="Calibri"/>
                <a:cs typeface="Calibri"/>
                <a:sym typeface="Calibri"/>
              </a:defRPr>
            </a:pPr>
            <a:r>
              <a:t>Para realizar la siguiente actividad, utiliza el archivo </a:t>
            </a:r>
            <a:r>
              <a:rPr b="1">
                <a:solidFill>
                  <a:srgbClr val="ED6B00"/>
                </a:solidFill>
              </a:rPr>
              <a:t>“Actividad 2_Layout de Bodegas”</a:t>
            </a:r>
            <a:r>
              <a:t>,  y sigue las instrucciones señaladas.</a:t>
            </a:r>
          </a:p>
          <a:p>
            <a:pPr>
              <a:defRPr sz="1600">
                <a:latin typeface="Calibri"/>
                <a:ea typeface="Calibri"/>
                <a:cs typeface="Calibri"/>
                <a:sym typeface="Calibri"/>
              </a:defRPr>
            </a:pPr>
            <a:endParaRPr/>
          </a:p>
          <a:p>
            <a:pPr>
              <a:defRPr sz="2100" b="1">
                <a:solidFill>
                  <a:srgbClr val="ED6B00"/>
                </a:solidFill>
                <a:latin typeface="Calibri"/>
                <a:ea typeface="Calibri"/>
                <a:cs typeface="Calibri"/>
                <a:sym typeface="Calibri"/>
              </a:defRPr>
            </a:pPr>
            <a:r>
              <a:t>¡Éxito! </a:t>
            </a:r>
            <a:r>
              <a:rPr sz="1600" b="0">
                <a:solidFill>
                  <a:srgbClr val="000000"/>
                </a:solidFill>
                <a:latin typeface="+mj-lt"/>
                <a:ea typeface="+mj-ea"/>
                <a:cs typeface="+mj-cs"/>
                <a:sym typeface="Arial"/>
              </a:rPr>
              <a:t> </a:t>
            </a:r>
            <a:endParaRPr sz="1600">
              <a:latin typeface="+mj-lt"/>
              <a:ea typeface="+mj-ea"/>
              <a:cs typeface="+mj-cs"/>
              <a:sym typeface="Arial"/>
            </a:endParaRPr>
          </a:p>
          <a:p>
            <a:pPr>
              <a:defRPr sz="1600">
                <a:latin typeface="+mj-lt"/>
                <a:ea typeface="+mj-ea"/>
                <a:cs typeface="+mj-cs"/>
                <a:sym typeface="Arial"/>
              </a:defRPr>
            </a:pPr>
            <a:r>
              <a:t/>
            </a:r>
            <a:br/>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24</a:t>
            </a:fld>
            <a:endParaRPr/>
          </a:p>
        </p:txBody>
      </p:sp>
      <p:grpSp>
        <p:nvGrpSpPr>
          <p:cNvPr id="590" name="Google Shape;450;p21"/>
          <p:cNvGrpSpPr/>
          <p:nvPr/>
        </p:nvGrpSpPr>
        <p:grpSpPr>
          <a:xfrm>
            <a:off x="431622" y="2285848"/>
            <a:ext cx="8839205" cy="3238195"/>
            <a:chOff x="0" y="0"/>
            <a:chExt cx="8839203" cy="3238194"/>
          </a:xfrm>
        </p:grpSpPr>
        <p:sp>
          <p:nvSpPr>
            <p:cNvPr id="588" name="Rounded Rectangle"/>
            <p:cNvSpPr/>
            <p:nvPr/>
          </p:nvSpPr>
          <p:spPr>
            <a:xfrm>
              <a:off x="-1" y="0"/>
              <a:ext cx="8839205" cy="3238195"/>
            </a:xfrm>
            <a:prstGeom prst="roundRect">
              <a:avLst>
                <a:gd name="adj" fmla="val 16667"/>
              </a:avLst>
            </a:prstGeom>
            <a:solidFill>
              <a:srgbClr val="FFFFFF"/>
            </a:solidFill>
            <a:ln w="9525" cap="flat">
              <a:solidFill>
                <a:srgbClr val="585858"/>
              </a:solidFill>
              <a:prstDash val="solid"/>
              <a:round/>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589" name="Text"/>
            <p:cNvSpPr txBox="1"/>
            <p:nvPr/>
          </p:nvSpPr>
          <p:spPr>
            <a:xfrm>
              <a:off x="162838" y="1428979"/>
              <a:ext cx="8513528"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sp>
        <p:nvSpPr>
          <p:cNvPr id="591" name="Google Shape;453;p21"/>
          <p:cNvSpPr/>
          <p:nvPr/>
        </p:nvSpPr>
        <p:spPr>
          <a:xfrm>
            <a:off x="5279923" y="7354529"/>
            <a:ext cx="2723537" cy="205148"/>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592" name="Google Shape;455;p21"/>
          <p:cNvSpPr txBox="1"/>
          <p:nvPr/>
        </p:nvSpPr>
        <p:spPr>
          <a:xfrm>
            <a:off x="375973" y="1265365"/>
            <a:ext cx="8950504"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ED6B00"/>
                </a:solidFill>
                <a:latin typeface="Calibri"/>
                <a:ea typeface="Calibri"/>
                <a:cs typeface="Calibri"/>
                <a:sym typeface="Calibri"/>
              </a:defRPr>
            </a:lvl1pPr>
          </a:lstStyle>
          <a:p>
            <a:r>
              <a:t>TICKET DE SALIDA</a:t>
            </a:r>
          </a:p>
        </p:txBody>
      </p:sp>
      <p:sp>
        <p:nvSpPr>
          <p:cNvPr id="593" name="Google Shape;456;p21"/>
          <p:cNvSpPr txBox="1"/>
          <p:nvPr/>
        </p:nvSpPr>
        <p:spPr>
          <a:xfrm>
            <a:off x="366450" y="1110796"/>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ANTES DE TERMINAR:</a:t>
            </a:r>
          </a:p>
        </p:txBody>
      </p:sp>
      <p:pic>
        <p:nvPicPr>
          <p:cNvPr id="594" name="Imagen 8" descr="Imagen 8"/>
          <p:cNvPicPr>
            <a:picLocks noChangeAspect="1"/>
          </p:cNvPicPr>
          <p:nvPr/>
        </p:nvPicPr>
        <p:blipFill>
          <a:blip r:embed="rId2">
            <a:extLst/>
          </a:blip>
          <a:stretch>
            <a:fillRect/>
          </a:stretch>
        </p:blipFill>
        <p:spPr>
          <a:xfrm>
            <a:off x="5830530" y="2890682"/>
            <a:ext cx="2963596" cy="4629223"/>
          </a:xfrm>
          <a:prstGeom prst="rect">
            <a:avLst/>
          </a:prstGeom>
          <a:ln w="12700">
            <a:miter lim="400000"/>
          </a:ln>
        </p:spPr>
      </p:pic>
      <p:sp>
        <p:nvSpPr>
          <p:cNvPr id="595" name="Google Shape;445;p20"/>
          <p:cNvSpPr txBox="1"/>
          <p:nvPr/>
        </p:nvSpPr>
        <p:spPr>
          <a:xfrm>
            <a:off x="958646" y="2868776"/>
            <a:ext cx="5107859" cy="2614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115000"/>
              </a:lnSpc>
              <a:defRPr sz="2000">
                <a:solidFill>
                  <a:srgbClr val="A93501"/>
                </a:solidFill>
                <a:latin typeface="Calibri"/>
                <a:ea typeface="Calibri"/>
                <a:cs typeface="Calibri"/>
                <a:sym typeface="Calibri"/>
              </a:defRPr>
            </a:pPr>
            <a:r>
              <a:t>LAYOUT DE </a:t>
            </a:r>
            <a:r>
              <a:rPr b="1">
                <a:solidFill>
                  <a:srgbClr val="ED6B00"/>
                </a:solidFill>
              </a:rPr>
              <a:t>BODEGAS</a:t>
            </a:r>
          </a:p>
          <a:p>
            <a:pPr>
              <a:lnSpc>
                <a:spcPct val="115000"/>
              </a:lnSpc>
              <a:defRPr sz="1600">
                <a:latin typeface="Calibri"/>
                <a:ea typeface="Calibri"/>
                <a:cs typeface="Calibri"/>
                <a:sym typeface="Calibri"/>
              </a:defRPr>
            </a:pPr>
            <a:endParaRPr b="1">
              <a:solidFill>
                <a:srgbClr val="ED6B00"/>
              </a:solidFill>
            </a:endParaRPr>
          </a:p>
          <a:p>
            <a:pPr>
              <a:lnSpc>
                <a:spcPct val="115000"/>
              </a:lnSpc>
              <a:defRPr sz="1600">
                <a:latin typeface="Calibri"/>
                <a:ea typeface="Calibri"/>
                <a:cs typeface="Calibri"/>
                <a:sym typeface="Calibri"/>
              </a:defRPr>
            </a:pPr>
            <a:r>
              <a:t>¡No olvides contestar la Autoevaluación y entregar el Ticket de Salida!</a:t>
            </a:r>
          </a:p>
          <a:p>
            <a:pPr>
              <a:lnSpc>
                <a:spcPct val="115000"/>
              </a:lnSpc>
              <a:defRPr sz="1600">
                <a:latin typeface="+mj-lt"/>
                <a:ea typeface="+mj-ea"/>
                <a:cs typeface="+mj-cs"/>
                <a:sym typeface="Arial"/>
              </a:defRPr>
            </a:pPr>
            <a:endParaRPr/>
          </a:p>
          <a:p>
            <a:pPr>
              <a:lnSpc>
                <a:spcPct val="115000"/>
              </a:lnSpc>
              <a:defRPr sz="2100" b="1">
                <a:solidFill>
                  <a:srgbClr val="ED6B00"/>
                </a:solidFill>
                <a:latin typeface="Calibri"/>
                <a:ea typeface="Calibri"/>
                <a:cs typeface="Calibri"/>
                <a:sym typeface="Calibri"/>
              </a:defRPr>
            </a:pPr>
            <a:r>
              <a:t>¡Hasta la próxima! </a:t>
            </a:r>
            <a:endParaRPr>
              <a:latin typeface="+mj-lt"/>
              <a:ea typeface="+mj-ea"/>
              <a:cs typeface="+mj-cs"/>
              <a:sym typeface="Arial"/>
            </a:endParaRPr>
          </a:p>
          <a:p>
            <a:pPr>
              <a:defRPr sz="2100" b="1">
                <a:solidFill>
                  <a:srgbClr val="ED6B00"/>
                </a:solidFill>
                <a:latin typeface="+mj-lt"/>
                <a:ea typeface="+mj-ea"/>
                <a:cs typeface="+mj-cs"/>
                <a:sym typeface="Arial"/>
              </a:defRPr>
            </a:pPr>
            <a:r>
              <a:t/>
            </a:r>
            <a:br/>
            <a:endParaRPr/>
          </a:p>
        </p:txBody>
      </p:sp>
      <p:pic>
        <p:nvPicPr>
          <p:cNvPr id="596" name="Imagen 16" descr="Imagen 16"/>
          <p:cNvPicPr>
            <a:picLocks noChangeAspect="1"/>
          </p:cNvPicPr>
          <p:nvPr/>
        </p:nvPicPr>
        <p:blipFill>
          <a:blip r:embed="rId3">
            <a:extLst/>
          </a:blip>
          <a:stretch>
            <a:fillRect/>
          </a:stretch>
        </p:blipFill>
        <p:spPr>
          <a:xfrm>
            <a:off x="3210792" y="4159041"/>
            <a:ext cx="673177" cy="60372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Google Shape;343;p14"/>
          <p:cNvSpPr txBox="1">
            <a:spLocks noGrp="1"/>
          </p:cNvSpPr>
          <p:nvPr>
            <p:ph type="sldNum" sz="quarter" idx="4294967295"/>
          </p:nvPr>
        </p:nvSpPr>
        <p:spPr>
          <a:xfrm>
            <a:off x="371684" y="6881800"/>
            <a:ext cx="337159"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25</a:t>
            </a:fld>
            <a:endParaRPr/>
          </a:p>
        </p:txBody>
      </p:sp>
      <p:grpSp>
        <p:nvGrpSpPr>
          <p:cNvPr id="601" name="Google Shape;450;p21"/>
          <p:cNvGrpSpPr/>
          <p:nvPr/>
        </p:nvGrpSpPr>
        <p:grpSpPr>
          <a:xfrm>
            <a:off x="431622" y="2285848"/>
            <a:ext cx="8839205" cy="3238195"/>
            <a:chOff x="0" y="0"/>
            <a:chExt cx="8839203" cy="3238194"/>
          </a:xfrm>
        </p:grpSpPr>
        <p:sp>
          <p:nvSpPr>
            <p:cNvPr id="599" name="Rounded Rectangle"/>
            <p:cNvSpPr/>
            <p:nvPr/>
          </p:nvSpPr>
          <p:spPr>
            <a:xfrm>
              <a:off x="-1" y="0"/>
              <a:ext cx="8839205" cy="3238195"/>
            </a:xfrm>
            <a:prstGeom prst="roundRect">
              <a:avLst>
                <a:gd name="adj" fmla="val 16667"/>
              </a:avLst>
            </a:prstGeom>
            <a:solidFill>
              <a:srgbClr val="F7E3D1"/>
            </a:solidFill>
            <a:ln w="9525" cap="flat">
              <a:solidFill>
                <a:srgbClr val="585858"/>
              </a:solidFill>
              <a:prstDash val="solid"/>
              <a:round/>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600" name="Text"/>
            <p:cNvSpPr txBox="1"/>
            <p:nvPr/>
          </p:nvSpPr>
          <p:spPr>
            <a:xfrm>
              <a:off x="162838" y="1428979"/>
              <a:ext cx="8513528"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sp>
        <p:nvSpPr>
          <p:cNvPr id="602" name="Google Shape;453;p21"/>
          <p:cNvSpPr/>
          <p:nvPr/>
        </p:nvSpPr>
        <p:spPr>
          <a:xfrm>
            <a:off x="5279923" y="7354529"/>
            <a:ext cx="2723537" cy="205148"/>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603" name="Google Shape;455;p21"/>
          <p:cNvSpPr txBox="1"/>
          <p:nvPr/>
        </p:nvSpPr>
        <p:spPr>
          <a:xfrm>
            <a:off x="375973" y="1265365"/>
            <a:ext cx="8950504"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ED6B00"/>
                </a:solidFill>
                <a:latin typeface="Calibri"/>
                <a:ea typeface="Calibri"/>
                <a:cs typeface="Calibri"/>
                <a:sym typeface="Calibri"/>
              </a:defRPr>
            </a:lvl1pPr>
          </a:lstStyle>
          <a:p>
            <a:r>
              <a:t>CONOCE MÁS EN:</a:t>
            </a:r>
          </a:p>
        </p:txBody>
      </p:sp>
      <p:pic>
        <p:nvPicPr>
          <p:cNvPr id="604" name="Imagen 9" descr="Imagen 9"/>
          <p:cNvPicPr>
            <a:picLocks noChangeAspect="1"/>
          </p:cNvPicPr>
          <p:nvPr/>
        </p:nvPicPr>
        <p:blipFill>
          <a:blip r:embed="rId2">
            <a:extLst/>
          </a:blip>
          <a:stretch>
            <a:fillRect/>
          </a:stretch>
        </p:blipFill>
        <p:spPr>
          <a:xfrm>
            <a:off x="5897283" y="4311248"/>
            <a:ext cx="3516434" cy="3331556"/>
          </a:xfrm>
          <a:prstGeom prst="rect">
            <a:avLst/>
          </a:prstGeom>
          <a:ln w="12700">
            <a:miter lim="400000"/>
          </a:ln>
        </p:spPr>
      </p:pic>
      <p:sp>
        <p:nvSpPr>
          <p:cNvPr id="605" name="Rectángulo 1"/>
          <p:cNvSpPr txBox="1"/>
          <p:nvPr/>
        </p:nvSpPr>
        <p:spPr>
          <a:xfrm>
            <a:off x="992614" y="2640676"/>
            <a:ext cx="7256582" cy="2458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115000"/>
              </a:lnSpc>
              <a:defRPr sz="1600">
                <a:latin typeface="Calibri"/>
                <a:ea typeface="Calibri"/>
                <a:cs typeface="Calibri"/>
                <a:sym typeface="Calibri"/>
              </a:defRPr>
            </a:pPr>
            <a:r>
              <a:t>¿Qué es un layout?</a:t>
            </a:r>
          </a:p>
          <a:p>
            <a:pPr>
              <a:defRPr sz="1600" u="sng">
                <a:solidFill>
                  <a:srgbClr val="C00000"/>
                </a:solidFill>
                <a:uFill>
                  <a:solidFill>
                    <a:srgbClr val="C00000"/>
                  </a:solidFill>
                </a:uFill>
                <a:latin typeface="Calibri"/>
                <a:ea typeface="Calibri"/>
                <a:cs typeface="Calibri"/>
                <a:sym typeface="Calibri"/>
              </a:defRPr>
            </a:pPr>
            <a:r>
              <a:rPr>
                <a:solidFill>
                  <a:srgbClr val="0000FF"/>
                </a:solidFill>
                <a:uFill>
                  <a:solidFill>
                    <a:srgbClr val="0000FF"/>
                  </a:solidFill>
                </a:uFill>
                <a:hlinkClick r:id="rId3"/>
              </a:rPr>
              <a:t>https://www.youtube.com/watch?v=CnuGywCmCTM</a:t>
            </a:r>
            <a:endParaRPr sz="1000">
              <a:solidFill>
                <a:srgbClr val="002060"/>
              </a:solidFill>
            </a:endParaRPr>
          </a:p>
          <a:p>
            <a:pPr>
              <a:lnSpc>
                <a:spcPct val="115000"/>
              </a:lnSpc>
              <a:defRPr sz="1600">
                <a:latin typeface="Calibri"/>
                <a:ea typeface="Calibri"/>
                <a:cs typeface="Calibri"/>
                <a:sym typeface="Calibri"/>
              </a:defRPr>
            </a:pPr>
            <a:endParaRPr sz="1000">
              <a:solidFill>
                <a:srgbClr val="002060"/>
              </a:solidFill>
            </a:endParaRPr>
          </a:p>
          <a:p>
            <a:pPr>
              <a:lnSpc>
                <a:spcPct val="115000"/>
              </a:lnSpc>
              <a:defRPr sz="1600">
                <a:latin typeface="Calibri"/>
                <a:ea typeface="Calibri"/>
                <a:cs typeface="Calibri"/>
                <a:sym typeface="Calibri"/>
              </a:defRPr>
            </a:pPr>
            <a:r>
              <a:t>Diseño y layout de la bodega: Claves y objetivos</a:t>
            </a:r>
          </a:p>
          <a:p>
            <a:pPr>
              <a:defRPr sz="1600" u="sng">
                <a:solidFill>
                  <a:srgbClr val="C00000"/>
                </a:solidFill>
                <a:uFill>
                  <a:solidFill>
                    <a:srgbClr val="C00000"/>
                  </a:solidFill>
                </a:uFill>
                <a:latin typeface="Calibri"/>
                <a:ea typeface="Calibri"/>
                <a:cs typeface="Calibri"/>
                <a:sym typeface="Calibri"/>
              </a:defRPr>
            </a:pPr>
            <a:r>
              <a:rPr>
                <a:solidFill>
                  <a:srgbClr val="0000FF"/>
                </a:solidFill>
                <a:uFill>
                  <a:solidFill>
                    <a:srgbClr val="0000FF"/>
                  </a:solidFill>
                </a:uFill>
                <a:hlinkClick r:id="rId4"/>
              </a:rPr>
              <a:t>https://www.ar-racking.com/cl/actualidad/blog/calidad-y-seguridad-3/diseno-y-layout-de-la-bodega-claves-y-objetivos</a:t>
            </a:r>
            <a:endParaRPr sz="1000">
              <a:solidFill>
                <a:srgbClr val="002060"/>
              </a:solidFill>
            </a:endParaRPr>
          </a:p>
          <a:p>
            <a:pPr>
              <a:defRPr sz="1600">
                <a:latin typeface="Calibri"/>
                <a:ea typeface="Calibri"/>
                <a:cs typeface="Calibri"/>
                <a:sym typeface="Calibri"/>
              </a:defRPr>
            </a:pPr>
            <a:endParaRPr sz="1000">
              <a:solidFill>
                <a:srgbClr val="002060"/>
              </a:solidFill>
            </a:endParaRPr>
          </a:p>
          <a:p>
            <a:pPr>
              <a:lnSpc>
                <a:spcPct val="115000"/>
              </a:lnSpc>
              <a:defRPr sz="1600">
                <a:latin typeface="Calibri"/>
                <a:ea typeface="Calibri"/>
                <a:cs typeface="Calibri"/>
                <a:sym typeface="Calibri"/>
              </a:defRPr>
            </a:pPr>
            <a:r>
              <a:t>CLASS Warehouse Layout and Simulation.</a:t>
            </a:r>
          </a:p>
          <a:p>
            <a:pPr>
              <a:lnSpc>
                <a:spcPct val="115000"/>
              </a:lnSpc>
              <a:defRPr sz="1600" u="sng">
                <a:solidFill>
                  <a:srgbClr val="C00000"/>
                </a:solidFill>
                <a:uFill>
                  <a:solidFill>
                    <a:srgbClr val="C00000"/>
                  </a:solidFill>
                </a:uFill>
                <a:latin typeface="Calibri"/>
                <a:ea typeface="Calibri"/>
                <a:cs typeface="Calibri"/>
                <a:sym typeface="Calibri"/>
              </a:defRPr>
            </a:pPr>
            <a:r>
              <a:rPr>
                <a:solidFill>
                  <a:srgbClr val="0000FF"/>
                </a:solidFill>
                <a:uFill>
                  <a:solidFill>
                    <a:srgbClr val="0000FF"/>
                  </a:solidFill>
                </a:uFill>
                <a:hlinkClick r:id="rId5"/>
              </a:rPr>
              <a:t>https://www.youtube.com/watch?v=J_acTN2etSk&amp;t=20s</a:t>
            </a:r>
          </a:p>
        </p:txBody>
      </p:sp>
      <p:pic>
        <p:nvPicPr>
          <p:cNvPr id="606" name="Gráfico 4" descr="Gráfico 4"/>
          <p:cNvPicPr>
            <a:picLocks noChangeAspect="1"/>
          </p:cNvPicPr>
          <p:nvPr/>
        </p:nvPicPr>
        <p:blipFill>
          <a:blip r:embed="rId6">
            <a:extLst/>
          </a:blip>
          <a:stretch>
            <a:fillRect/>
          </a:stretch>
        </p:blipFill>
        <p:spPr>
          <a:xfrm>
            <a:off x="8432817" y="1922103"/>
            <a:ext cx="711183" cy="71118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Google Shape;343;p14"/>
          <p:cNvSpPr txBox="1">
            <a:spLocks noGrp="1"/>
          </p:cNvSpPr>
          <p:nvPr>
            <p:ph type="sldNum" sz="quarter" idx="4294967295"/>
          </p:nvPr>
        </p:nvSpPr>
        <p:spPr>
          <a:xfrm>
            <a:off x="442489" y="6881800"/>
            <a:ext cx="266354"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3</a:t>
            </a:fld>
            <a:endParaRPr/>
          </a:p>
        </p:txBody>
      </p:sp>
      <p:sp>
        <p:nvSpPr>
          <p:cNvPr id="176" name="Google Shape;99;p3"/>
          <p:cNvSpPr txBox="1"/>
          <p:nvPr/>
        </p:nvSpPr>
        <p:spPr>
          <a:xfrm>
            <a:off x="462114" y="2499449"/>
            <a:ext cx="2760223" cy="3372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nSpc>
                <a:spcPct val="115000"/>
              </a:lnSpc>
              <a:defRPr b="1">
                <a:latin typeface="Calibri"/>
                <a:ea typeface="Calibri"/>
                <a:cs typeface="Calibri"/>
                <a:sym typeface="Calibri"/>
              </a:defRPr>
            </a:pPr>
            <a:r>
              <a:t>OA 3</a:t>
            </a:r>
          </a:p>
          <a:p>
            <a:pPr>
              <a:defRPr>
                <a:latin typeface="Calibri"/>
                <a:ea typeface="Calibri"/>
                <a:cs typeface="Calibri"/>
                <a:sym typeface="Calibri"/>
              </a:defRPr>
            </a:pPr>
            <a:r>
              <a:t>Cubicar los productos, materiales e insumos que requieren almacenaje y los espacios de bodegaje para lograr una disposición eficiente de los primeros y la optimización de los segundos.</a:t>
            </a:r>
            <a:endParaRPr sz="1200">
              <a:latin typeface="Times Roman"/>
              <a:ea typeface="Times Roman"/>
              <a:cs typeface="Times Roman"/>
              <a:sym typeface="Times Roman"/>
            </a:endParaRPr>
          </a:p>
          <a:p>
            <a:pPr>
              <a:defRPr>
                <a:latin typeface="Calibri"/>
                <a:ea typeface="Calibri"/>
                <a:cs typeface="Calibri"/>
                <a:sym typeface="Calibri"/>
              </a:defRPr>
            </a:pPr>
            <a:endParaRPr sz="1200">
              <a:latin typeface="Times Roman"/>
              <a:ea typeface="Times Roman"/>
              <a:cs typeface="Times Roman"/>
              <a:sym typeface="Times Roman"/>
            </a:endParaRPr>
          </a:p>
          <a:p>
            <a:pPr>
              <a:defRPr>
                <a:latin typeface="Calibri"/>
                <a:ea typeface="Calibri"/>
                <a:cs typeface="Calibri"/>
                <a:sym typeface="Calibri"/>
              </a:defRPr>
            </a:pPr>
            <a:endParaRPr sz="1200">
              <a:latin typeface="Times Roman"/>
              <a:ea typeface="Times Roman"/>
              <a:cs typeface="Times Roman"/>
              <a:sym typeface="Times Roman"/>
            </a:endParaRPr>
          </a:p>
          <a:p>
            <a:pPr>
              <a:defRPr b="1">
                <a:latin typeface="Calibri"/>
                <a:ea typeface="Calibri"/>
                <a:cs typeface="Calibri"/>
                <a:sym typeface="Calibri"/>
              </a:defRPr>
            </a:pPr>
            <a:r>
              <a:t>OA Genérico</a:t>
            </a:r>
          </a:p>
          <a:p>
            <a:pPr>
              <a:defRPr>
                <a:latin typeface="Calibri"/>
                <a:ea typeface="Calibri"/>
                <a:cs typeface="Calibri"/>
                <a:sym typeface="Calibri"/>
              </a:defRPr>
            </a:pPr>
            <a:r>
              <a:t>B - C - H</a:t>
            </a:r>
          </a:p>
          <a:p>
            <a:pPr>
              <a:defRPr>
                <a:latin typeface="Calibri"/>
                <a:ea typeface="Calibri"/>
                <a:cs typeface="Calibri"/>
                <a:sym typeface="Calibri"/>
              </a:defRPr>
            </a:pPr>
            <a:endParaRPr/>
          </a:p>
          <a:p>
            <a:pPr>
              <a:defRPr>
                <a:latin typeface="+mj-lt"/>
                <a:ea typeface="+mj-ea"/>
                <a:cs typeface="+mj-cs"/>
                <a:sym typeface="Arial"/>
              </a:defRPr>
            </a:pPr>
            <a:r>
              <a:rPr>
                <a:latin typeface="Calibri"/>
                <a:ea typeface="Calibri"/>
                <a:cs typeface="Calibri"/>
                <a:sym typeface="Calibri"/>
              </a:rPr>
              <a:t/>
            </a:r>
            <a:br>
              <a:rPr>
                <a:latin typeface="Calibri"/>
                <a:ea typeface="Calibri"/>
                <a:cs typeface="Calibri"/>
                <a:sym typeface="Calibri"/>
              </a:rPr>
            </a:br>
            <a:endParaRPr>
              <a:latin typeface="Calibri"/>
              <a:ea typeface="Calibri"/>
              <a:cs typeface="Calibri"/>
              <a:sym typeface="Calibri"/>
            </a:endParaRPr>
          </a:p>
        </p:txBody>
      </p:sp>
      <p:sp>
        <p:nvSpPr>
          <p:cNvPr id="177" name="Google Shape;101;p3"/>
          <p:cNvSpPr/>
          <p:nvPr/>
        </p:nvSpPr>
        <p:spPr>
          <a:xfrm>
            <a:off x="252573" y="1472660"/>
            <a:ext cx="2980514" cy="4543829"/>
          </a:xfrm>
          <a:prstGeom prst="roundRect">
            <a:avLst>
              <a:gd name="adj" fmla="val 8420"/>
            </a:avLst>
          </a:prstGeom>
          <a:ln>
            <a:solidFill>
              <a:schemeClr val="accent2">
                <a:lumOff val="21764"/>
              </a:schemeClr>
            </a:solidFill>
          </a:ln>
        </p:spPr>
        <p:txBody>
          <a:bodyPr lIns="45719" rIns="45719" anchor="ctr"/>
          <a:lstStyle/>
          <a:p>
            <a:pPr>
              <a:defRPr>
                <a:latin typeface="+mj-lt"/>
                <a:ea typeface="+mj-ea"/>
                <a:cs typeface="+mj-cs"/>
                <a:sym typeface="Arial"/>
              </a:defRPr>
            </a:pPr>
            <a:endParaRPr/>
          </a:p>
        </p:txBody>
      </p:sp>
      <p:sp>
        <p:nvSpPr>
          <p:cNvPr id="178" name="Google Shape;96;p3"/>
          <p:cNvSpPr txBox="1"/>
          <p:nvPr/>
        </p:nvSpPr>
        <p:spPr>
          <a:xfrm>
            <a:off x="358670" y="2033504"/>
            <a:ext cx="2768319" cy="424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OBJETIVO DE APRENDIZAJE</a:t>
            </a:r>
          </a:p>
        </p:txBody>
      </p:sp>
      <p:pic>
        <p:nvPicPr>
          <p:cNvPr id="179" name="Imagen 27" descr="Imagen 27"/>
          <p:cNvPicPr>
            <a:picLocks noChangeAspect="1"/>
          </p:cNvPicPr>
          <p:nvPr/>
        </p:nvPicPr>
        <p:blipFill>
          <a:blip r:embed="rId2">
            <a:extLst/>
          </a:blip>
          <a:stretch>
            <a:fillRect/>
          </a:stretch>
        </p:blipFill>
        <p:spPr>
          <a:xfrm>
            <a:off x="1410121" y="1203013"/>
            <a:ext cx="702377" cy="669709"/>
          </a:xfrm>
          <a:prstGeom prst="rect">
            <a:avLst/>
          </a:prstGeom>
          <a:ln w="12700">
            <a:miter lim="400000"/>
          </a:ln>
        </p:spPr>
      </p:pic>
      <p:grpSp>
        <p:nvGrpSpPr>
          <p:cNvPr id="182" name="Google Shape;101;p3"/>
          <p:cNvGrpSpPr/>
          <p:nvPr/>
        </p:nvGrpSpPr>
        <p:grpSpPr>
          <a:xfrm>
            <a:off x="3362219" y="1472660"/>
            <a:ext cx="2980514" cy="4543827"/>
            <a:chOff x="0" y="0"/>
            <a:chExt cx="2980513" cy="4543826"/>
          </a:xfrm>
        </p:grpSpPr>
        <p:sp>
          <p:nvSpPr>
            <p:cNvPr id="180" name="Rounded Rectangle"/>
            <p:cNvSpPr/>
            <p:nvPr/>
          </p:nvSpPr>
          <p:spPr>
            <a:xfrm>
              <a:off x="0" y="0"/>
              <a:ext cx="2980514" cy="4543827"/>
            </a:xfrm>
            <a:prstGeom prst="roundRect">
              <a:avLst>
                <a:gd name="adj" fmla="val 8420"/>
              </a:avLst>
            </a:prstGeom>
            <a:noFill/>
            <a:ln w="9525" cap="flat">
              <a:solidFill>
                <a:schemeClr val="accent2">
                  <a:lumOff val="21764"/>
                </a:schemeClr>
              </a:solidFill>
              <a:prstDash val="solid"/>
              <a:round/>
            </a:ln>
            <a:effectLst/>
          </p:spPr>
          <p:txBody>
            <a:bodyPr wrap="square" lIns="45719" tIns="45719" rIns="45719" bIns="45719" numCol="1" anchor="ctr">
              <a:noAutofit/>
            </a:bodyPr>
            <a:lstStyle/>
            <a:p>
              <a:pPr>
                <a:defRPr>
                  <a:latin typeface="+mj-lt"/>
                  <a:ea typeface="+mj-ea"/>
                  <a:cs typeface="+mj-cs"/>
                  <a:sym typeface="Arial"/>
                </a:defRPr>
              </a:pPr>
              <a:endParaRPr/>
            </a:p>
          </p:txBody>
        </p:sp>
        <p:sp>
          <p:nvSpPr>
            <p:cNvPr id="181" name="Text"/>
            <p:cNvSpPr txBox="1"/>
            <p:nvPr/>
          </p:nvSpPr>
          <p:spPr>
            <a:xfrm>
              <a:off x="78265" y="2081796"/>
              <a:ext cx="2823983" cy="3802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a:latin typeface="+mj-lt"/>
                  <a:ea typeface="+mj-ea"/>
                  <a:cs typeface="+mj-cs"/>
                  <a:sym typeface="Arial"/>
                </a:defRPr>
              </a:lvl1pPr>
            </a:lstStyle>
            <a:p>
              <a:r>
                <a:t>    </a:t>
              </a:r>
            </a:p>
          </p:txBody>
        </p:sp>
      </p:grpSp>
      <p:sp>
        <p:nvSpPr>
          <p:cNvPr id="183" name="Google Shape;99;p3"/>
          <p:cNvSpPr txBox="1"/>
          <p:nvPr/>
        </p:nvSpPr>
        <p:spPr>
          <a:xfrm>
            <a:off x="3561634" y="2499448"/>
            <a:ext cx="2781097" cy="1503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b="1">
                <a:latin typeface="Calibri"/>
                <a:ea typeface="Calibri"/>
                <a:cs typeface="Calibri"/>
                <a:sym typeface="Calibri"/>
              </a:defRPr>
            </a:pPr>
            <a:r>
              <a:t>2. </a:t>
            </a:r>
            <a:r>
              <a:rPr b="0"/>
              <a:t>Organiza los espacios de bodegaje para lograr optimizar las zonas de almacenamiento, según las normas de seguridad vigentes e instrucciones de jefatura.</a:t>
            </a:r>
            <a:endParaRPr sz="1200" b="0">
              <a:latin typeface="Times Roman"/>
              <a:ea typeface="Times Roman"/>
              <a:cs typeface="Times Roman"/>
              <a:sym typeface="Times Roman"/>
            </a:endParaRPr>
          </a:p>
        </p:txBody>
      </p:sp>
      <p:sp>
        <p:nvSpPr>
          <p:cNvPr id="184" name="Google Shape;96;p3"/>
          <p:cNvSpPr txBox="1"/>
          <p:nvPr/>
        </p:nvSpPr>
        <p:spPr>
          <a:xfrm>
            <a:off x="3561636" y="2033504"/>
            <a:ext cx="2609185" cy="424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APRENDIZAJE ESPERADO</a:t>
            </a:r>
          </a:p>
        </p:txBody>
      </p:sp>
      <p:pic>
        <p:nvPicPr>
          <p:cNvPr id="185" name="Imagen 35" descr="Imagen 35"/>
          <p:cNvPicPr>
            <a:picLocks noChangeAspect="1"/>
          </p:cNvPicPr>
          <p:nvPr/>
        </p:nvPicPr>
        <p:blipFill>
          <a:blip r:embed="rId3">
            <a:extLst/>
          </a:blip>
          <a:stretch>
            <a:fillRect/>
          </a:stretch>
        </p:blipFill>
        <p:spPr>
          <a:xfrm>
            <a:off x="4539905" y="1203013"/>
            <a:ext cx="702377" cy="669709"/>
          </a:xfrm>
          <a:prstGeom prst="rect">
            <a:avLst/>
          </a:prstGeom>
          <a:ln w="12700">
            <a:miter lim="400000"/>
          </a:ln>
        </p:spPr>
      </p:pic>
      <p:grpSp>
        <p:nvGrpSpPr>
          <p:cNvPr id="188" name="Google Shape;101;p3"/>
          <p:cNvGrpSpPr/>
          <p:nvPr/>
        </p:nvGrpSpPr>
        <p:grpSpPr>
          <a:xfrm>
            <a:off x="6473042" y="1472660"/>
            <a:ext cx="2980514" cy="5663580"/>
            <a:chOff x="0" y="0"/>
            <a:chExt cx="2980513" cy="5663579"/>
          </a:xfrm>
        </p:grpSpPr>
        <p:sp>
          <p:nvSpPr>
            <p:cNvPr id="186" name="Rounded Rectangle"/>
            <p:cNvSpPr/>
            <p:nvPr/>
          </p:nvSpPr>
          <p:spPr>
            <a:xfrm>
              <a:off x="0" y="0"/>
              <a:ext cx="2980514" cy="5663580"/>
            </a:xfrm>
            <a:prstGeom prst="roundRect">
              <a:avLst>
                <a:gd name="adj" fmla="val 8420"/>
              </a:avLst>
            </a:prstGeom>
            <a:noFill/>
            <a:ln w="9525" cap="flat">
              <a:solidFill>
                <a:schemeClr val="accent2">
                  <a:lumOff val="21764"/>
                </a:schemeClr>
              </a:solidFill>
              <a:prstDash val="solid"/>
              <a:round/>
            </a:ln>
            <a:effectLst/>
          </p:spPr>
          <p:txBody>
            <a:bodyPr wrap="square" lIns="45719" tIns="45719" rIns="45719" bIns="45719" numCol="1" anchor="ctr">
              <a:noAutofit/>
            </a:bodyPr>
            <a:lstStyle/>
            <a:p>
              <a:pPr>
                <a:defRPr>
                  <a:latin typeface="+mj-lt"/>
                  <a:ea typeface="+mj-ea"/>
                  <a:cs typeface="+mj-cs"/>
                  <a:sym typeface="Arial"/>
                </a:defRPr>
              </a:pPr>
              <a:endParaRPr/>
            </a:p>
          </p:txBody>
        </p:sp>
        <p:sp>
          <p:nvSpPr>
            <p:cNvPr id="187" name="Text"/>
            <p:cNvSpPr txBox="1"/>
            <p:nvPr/>
          </p:nvSpPr>
          <p:spPr>
            <a:xfrm>
              <a:off x="78265" y="2641673"/>
              <a:ext cx="2823983"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a:latin typeface="+mj-lt"/>
                  <a:ea typeface="+mj-ea"/>
                  <a:cs typeface="+mj-cs"/>
                  <a:sym typeface="Arial"/>
                </a:defRPr>
              </a:lvl1pPr>
            </a:lstStyle>
            <a:p>
              <a:r>
                <a:t>    </a:t>
              </a:r>
            </a:p>
          </p:txBody>
        </p:sp>
      </p:grpSp>
      <p:sp>
        <p:nvSpPr>
          <p:cNvPr id="189" name="Google Shape;99;p3"/>
          <p:cNvSpPr txBox="1"/>
          <p:nvPr/>
        </p:nvSpPr>
        <p:spPr>
          <a:xfrm>
            <a:off x="6656438" y="2499448"/>
            <a:ext cx="2684207" cy="3344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b="1">
                <a:latin typeface="Calibri"/>
                <a:ea typeface="Calibri"/>
                <a:cs typeface="Calibri"/>
                <a:sym typeface="Calibri"/>
              </a:defRPr>
            </a:pPr>
            <a:r>
              <a:t>2.1</a:t>
            </a:r>
            <a:r>
              <a:rPr b="0"/>
              <a:t> Determina la capacidad real de almacenamiento de los espacios de las bodegas disponibles para considerar las áreas útiles reales de acuerdo a los procedimientos e indicaciones establecidas por la jefatura.</a:t>
            </a:r>
          </a:p>
          <a:p>
            <a:pPr>
              <a:defRPr>
                <a:latin typeface="Calibri"/>
                <a:ea typeface="Calibri"/>
                <a:cs typeface="Calibri"/>
                <a:sym typeface="Calibri"/>
              </a:defRPr>
            </a:pPr>
            <a:endParaRPr b="0"/>
          </a:p>
          <a:p>
            <a:pPr>
              <a:defRPr b="1">
                <a:latin typeface="Calibri"/>
                <a:ea typeface="Calibri"/>
                <a:cs typeface="Calibri"/>
                <a:sym typeface="Calibri"/>
              </a:defRPr>
            </a:pPr>
            <a:r>
              <a:rPr b="0"/>
              <a:t>Determina espacios para almacenar diversas mercancías en bodega y aplica ordenamiento a través de </a:t>
            </a:r>
            <a:r>
              <a:rPr b="0" i="1"/>
              <a:t>layout</a:t>
            </a:r>
            <a:r>
              <a:rPr b="0"/>
              <a:t> optimizando su uso.</a:t>
            </a:r>
            <a:r>
              <a:t/>
            </a:r>
            <a:br/>
            <a:endParaRPr/>
          </a:p>
        </p:txBody>
      </p:sp>
      <p:sp>
        <p:nvSpPr>
          <p:cNvPr id="190" name="Google Shape;96;p3"/>
          <p:cNvSpPr txBox="1"/>
          <p:nvPr/>
        </p:nvSpPr>
        <p:spPr>
          <a:xfrm>
            <a:off x="6554516" y="2033504"/>
            <a:ext cx="2862261" cy="424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CRITERIOS DE EVALUACIÓN</a:t>
            </a:r>
          </a:p>
        </p:txBody>
      </p:sp>
      <p:pic>
        <p:nvPicPr>
          <p:cNvPr id="191" name="Imagen 39" descr="Imagen 39"/>
          <p:cNvPicPr>
            <a:picLocks noChangeAspect="1"/>
          </p:cNvPicPr>
          <p:nvPr/>
        </p:nvPicPr>
        <p:blipFill>
          <a:blip r:embed="rId4">
            <a:extLst/>
          </a:blip>
          <a:stretch>
            <a:fillRect/>
          </a:stretch>
        </p:blipFill>
        <p:spPr>
          <a:xfrm>
            <a:off x="7649551" y="1203013"/>
            <a:ext cx="702377" cy="669709"/>
          </a:xfrm>
          <a:prstGeom prst="rect">
            <a:avLst/>
          </a:prstGeom>
          <a:ln w="12700">
            <a:miter lim="400000"/>
          </a:ln>
        </p:spPr>
      </p:pic>
      <p:pic>
        <p:nvPicPr>
          <p:cNvPr id="192" name="Imagen 40" descr="Imagen 40"/>
          <p:cNvPicPr>
            <a:picLocks noChangeAspect="1"/>
          </p:cNvPicPr>
          <p:nvPr/>
        </p:nvPicPr>
        <p:blipFill>
          <a:blip r:embed="rId5">
            <a:extLst/>
          </a:blip>
          <a:stretch>
            <a:fillRect/>
          </a:stretch>
        </p:blipFill>
        <p:spPr>
          <a:xfrm flipH="1">
            <a:off x="511864" y="4448533"/>
            <a:ext cx="3103843" cy="2466271"/>
          </a:xfrm>
          <a:prstGeom prst="rect">
            <a:avLst/>
          </a:prstGeom>
          <a:ln w="12700">
            <a:miter lim="400000"/>
          </a:ln>
        </p:spPr>
      </p:pic>
      <p:pic>
        <p:nvPicPr>
          <p:cNvPr id="193" name="Imagen 43" descr="Imagen 43"/>
          <p:cNvPicPr>
            <a:picLocks noChangeAspect="1"/>
          </p:cNvPicPr>
          <p:nvPr/>
        </p:nvPicPr>
        <p:blipFill>
          <a:blip r:embed="rId6">
            <a:extLst/>
          </a:blip>
          <a:stretch>
            <a:fillRect/>
          </a:stretch>
        </p:blipFill>
        <p:spPr>
          <a:xfrm flipH="1">
            <a:off x="3588296" y="3757726"/>
            <a:ext cx="3025212" cy="4082384"/>
          </a:xfrm>
          <a:prstGeom prst="rect">
            <a:avLst/>
          </a:prstGeom>
          <a:ln w="12700">
            <a:miter lim="400000"/>
          </a:ln>
        </p:spPr>
      </p:pic>
      <p:sp>
        <p:nvSpPr>
          <p:cNvPr id="194" name="Google Shape;343;p14"/>
          <p:cNvSpPr txBox="1"/>
          <p:nvPr/>
        </p:nvSpPr>
        <p:spPr>
          <a:xfrm>
            <a:off x="442490" y="6881800"/>
            <a:ext cx="266356"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24" tIns="91424" rIns="91424" bIns="91424">
            <a:spAutoFit/>
          </a:bodyPr>
          <a:lstStyle>
            <a:lvl1pPr algn="r">
              <a:defRPr sz="1100">
                <a:latin typeface="Calibri"/>
                <a:ea typeface="Calibri"/>
                <a:cs typeface="Calibri"/>
                <a:sym typeface="Calibri"/>
              </a:defRPr>
            </a:lvl1p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Google Shape;343;p14"/>
          <p:cNvSpPr txBox="1">
            <a:spLocks noGrp="1"/>
          </p:cNvSpPr>
          <p:nvPr>
            <p:ph type="sldNum" sz="quarter" idx="4294967295"/>
          </p:nvPr>
        </p:nvSpPr>
        <p:spPr>
          <a:xfrm>
            <a:off x="442489" y="6881800"/>
            <a:ext cx="266354"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4</a:t>
            </a:fld>
            <a:endParaRPr/>
          </a:p>
        </p:txBody>
      </p:sp>
      <p:grpSp>
        <p:nvGrpSpPr>
          <p:cNvPr id="204" name="Grupo 5"/>
          <p:cNvGrpSpPr/>
          <p:nvPr/>
        </p:nvGrpSpPr>
        <p:grpSpPr>
          <a:xfrm>
            <a:off x="386549" y="4281739"/>
            <a:ext cx="4845905" cy="883654"/>
            <a:chOff x="-1" y="0"/>
            <a:chExt cx="4845903" cy="883652"/>
          </a:xfrm>
        </p:grpSpPr>
        <p:grpSp>
          <p:nvGrpSpPr>
            <p:cNvPr id="199" name="Google Shape;101;p3"/>
            <p:cNvGrpSpPr/>
            <p:nvPr/>
          </p:nvGrpSpPr>
          <p:grpSpPr>
            <a:xfrm>
              <a:off x="188098" y="0"/>
              <a:ext cx="4657805" cy="883653"/>
              <a:chOff x="0" y="0"/>
              <a:chExt cx="4657803" cy="883652"/>
            </a:xfrm>
          </p:grpSpPr>
          <p:sp>
            <p:nvSpPr>
              <p:cNvPr id="197" name="Rounded Rectangle"/>
              <p:cNvSpPr/>
              <p:nvPr/>
            </p:nvSpPr>
            <p:spPr>
              <a:xfrm>
                <a:off x="-1" y="0"/>
                <a:ext cx="4657805" cy="883653"/>
              </a:xfrm>
              <a:prstGeom prst="roundRect">
                <a:avLst>
                  <a:gd name="adj" fmla="val 16667"/>
                </a:avLst>
              </a:prstGeom>
              <a:noFill/>
              <a:ln w="9525" cap="flat">
                <a:solidFill>
                  <a:srgbClr val="585858"/>
                </a:solidFill>
                <a:prstDash val="solid"/>
                <a:round/>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198" name="Text"/>
              <p:cNvSpPr txBox="1"/>
              <p:nvPr/>
            </p:nvSpPr>
            <p:spPr>
              <a:xfrm>
                <a:off x="47898" y="251708"/>
                <a:ext cx="4562007"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grpSp>
          <p:nvGrpSpPr>
            <p:cNvPr id="202" name="Grupo 45"/>
            <p:cNvGrpSpPr/>
            <p:nvPr/>
          </p:nvGrpSpPr>
          <p:grpSpPr>
            <a:xfrm>
              <a:off x="-2" y="168979"/>
              <a:ext cx="391113" cy="536167"/>
              <a:chOff x="0" y="0"/>
              <a:chExt cx="391112" cy="536165"/>
            </a:xfrm>
          </p:grpSpPr>
          <p:sp>
            <p:nvSpPr>
              <p:cNvPr id="200" name="Google Shape;103;p3"/>
              <p:cNvSpPr/>
              <p:nvPr/>
            </p:nvSpPr>
            <p:spPr>
              <a:xfrm>
                <a:off x="-1" y="84708"/>
                <a:ext cx="391114" cy="385803"/>
              </a:xfrm>
              <a:prstGeom prst="roundRect">
                <a:avLst>
                  <a:gd name="adj" fmla="val 16667"/>
                </a:avLst>
              </a:prstGeom>
              <a:solidFill>
                <a:srgbClr val="ED6B00"/>
              </a:solidFill>
              <a:ln w="12700" cap="flat">
                <a:noFill/>
                <a:miter lim="400000"/>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201" name="Google Shape;104;p3"/>
              <p:cNvSpPr txBox="1"/>
              <p:nvPr/>
            </p:nvSpPr>
            <p:spPr>
              <a:xfrm>
                <a:off x="9902" y="0"/>
                <a:ext cx="312203" cy="536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203" name="Google Shape;99;p3"/>
            <p:cNvSpPr txBox="1"/>
            <p:nvPr/>
          </p:nvSpPr>
          <p:spPr>
            <a:xfrm>
              <a:off x="562797" y="103136"/>
              <a:ext cx="4117501" cy="6773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nSpc>
                  <a:spcPct val="115000"/>
                </a:lnSpc>
                <a:defRPr sz="1600">
                  <a:latin typeface="Calibri"/>
                  <a:ea typeface="Calibri"/>
                  <a:cs typeface="Calibri"/>
                  <a:sym typeface="Calibri"/>
                </a:defRPr>
              </a:lvl1pPr>
            </a:lstStyle>
            <a:p>
              <a:r>
                <a:t>Reconocimos la importancia de la clasificación de bodegas. </a:t>
              </a:r>
            </a:p>
          </p:txBody>
        </p:sp>
      </p:grpSp>
      <p:grpSp>
        <p:nvGrpSpPr>
          <p:cNvPr id="212" name="Grupo 4"/>
          <p:cNvGrpSpPr/>
          <p:nvPr/>
        </p:nvGrpSpPr>
        <p:grpSpPr>
          <a:xfrm>
            <a:off x="375974" y="3200588"/>
            <a:ext cx="4845904" cy="883653"/>
            <a:chOff x="-1" y="0"/>
            <a:chExt cx="4845903" cy="883652"/>
          </a:xfrm>
        </p:grpSpPr>
        <p:grpSp>
          <p:nvGrpSpPr>
            <p:cNvPr id="207" name="Google Shape;101;p3"/>
            <p:cNvGrpSpPr/>
            <p:nvPr/>
          </p:nvGrpSpPr>
          <p:grpSpPr>
            <a:xfrm>
              <a:off x="188098" y="0"/>
              <a:ext cx="4657805" cy="883653"/>
              <a:chOff x="0" y="0"/>
              <a:chExt cx="4657803" cy="883652"/>
            </a:xfrm>
          </p:grpSpPr>
          <p:sp>
            <p:nvSpPr>
              <p:cNvPr id="205" name="Rounded Rectangle"/>
              <p:cNvSpPr/>
              <p:nvPr/>
            </p:nvSpPr>
            <p:spPr>
              <a:xfrm>
                <a:off x="-1" y="0"/>
                <a:ext cx="4657805" cy="883653"/>
              </a:xfrm>
              <a:prstGeom prst="roundRect">
                <a:avLst>
                  <a:gd name="adj" fmla="val 16667"/>
                </a:avLst>
              </a:prstGeom>
              <a:noFill/>
              <a:ln w="9525" cap="flat">
                <a:solidFill>
                  <a:srgbClr val="585858"/>
                </a:solidFill>
                <a:prstDash val="solid"/>
                <a:round/>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206" name="Text"/>
              <p:cNvSpPr txBox="1"/>
              <p:nvPr/>
            </p:nvSpPr>
            <p:spPr>
              <a:xfrm>
                <a:off x="47898" y="251708"/>
                <a:ext cx="4562007"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grpSp>
          <p:nvGrpSpPr>
            <p:cNvPr id="210" name="Grupo 3"/>
            <p:cNvGrpSpPr/>
            <p:nvPr/>
          </p:nvGrpSpPr>
          <p:grpSpPr>
            <a:xfrm>
              <a:off x="-2" y="168979"/>
              <a:ext cx="376203" cy="536167"/>
              <a:chOff x="0" y="0"/>
              <a:chExt cx="376201" cy="536165"/>
            </a:xfrm>
          </p:grpSpPr>
          <p:sp>
            <p:nvSpPr>
              <p:cNvPr id="208" name="Google Shape;103;p3"/>
              <p:cNvSpPr/>
              <p:nvPr/>
            </p:nvSpPr>
            <p:spPr>
              <a:xfrm>
                <a:off x="0" y="84708"/>
                <a:ext cx="376202" cy="385803"/>
              </a:xfrm>
              <a:prstGeom prst="roundRect">
                <a:avLst>
                  <a:gd name="adj" fmla="val 16667"/>
                </a:avLst>
              </a:prstGeom>
              <a:solidFill>
                <a:srgbClr val="ED6B00"/>
              </a:solidFill>
              <a:ln w="12700" cap="flat">
                <a:noFill/>
                <a:miter lim="400000"/>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209" name="Google Shape;104;p3"/>
              <p:cNvSpPr txBox="1"/>
              <p:nvPr/>
            </p:nvSpPr>
            <p:spPr>
              <a:xfrm>
                <a:off x="9524" y="0"/>
                <a:ext cx="300303" cy="536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211" name="Google Shape;99;p3"/>
            <p:cNvSpPr txBox="1"/>
            <p:nvPr/>
          </p:nvSpPr>
          <p:spPr>
            <a:xfrm>
              <a:off x="562799" y="245823"/>
              <a:ext cx="4231741" cy="3920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nSpc>
                  <a:spcPct val="115000"/>
                </a:lnSpc>
                <a:defRPr sz="1600">
                  <a:latin typeface="Calibri"/>
                  <a:ea typeface="Calibri"/>
                  <a:cs typeface="Calibri"/>
                  <a:sym typeface="Calibri"/>
                </a:defRPr>
              </a:lvl1pPr>
            </a:lstStyle>
            <a:p>
              <a:r>
                <a:t>Identificamos qué es la clasificación de bodegas.</a:t>
              </a:r>
            </a:p>
          </p:txBody>
        </p:sp>
      </p:grpSp>
      <p:sp>
        <p:nvSpPr>
          <p:cNvPr id="213" name="Elipse 43"/>
          <p:cNvSpPr/>
          <p:nvPr/>
        </p:nvSpPr>
        <p:spPr>
          <a:xfrm>
            <a:off x="5026616" y="3630159"/>
            <a:ext cx="696539" cy="696537"/>
          </a:xfrm>
          <a:prstGeom prst="ellipse">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sp>
        <p:nvSpPr>
          <p:cNvPr id="214" name="Google Shape;95;p3"/>
          <p:cNvSpPr txBox="1"/>
          <p:nvPr/>
        </p:nvSpPr>
        <p:spPr>
          <a:xfrm>
            <a:off x="375973" y="1265365"/>
            <a:ext cx="8950504"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ED6B00"/>
                </a:solidFill>
                <a:latin typeface="Calibri"/>
                <a:ea typeface="Calibri"/>
                <a:cs typeface="Calibri"/>
                <a:sym typeface="Calibri"/>
              </a:defRPr>
            </a:lvl1pPr>
          </a:lstStyle>
          <a:p>
            <a:r>
              <a:t>¿QUÉ APRENDIMOS LA ACTIVIDAD ANTERIOR?</a:t>
            </a:r>
          </a:p>
        </p:txBody>
      </p:sp>
      <p:sp>
        <p:nvSpPr>
          <p:cNvPr id="215" name="Google Shape;96;p3"/>
          <p:cNvSpPr txBox="1"/>
          <p:nvPr/>
        </p:nvSpPr>
        <p:spPr>
          <a:xfrm>
            <a:off x="574649" y="2319166"/>
            <a:ext cx="4778404" cy="692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90000"/>
              </a:lnSpc>
              <a:defRPr sz="1800" b="1">
                <a:solidFill>
                  <a:srgbClr val="ED6B00"/>
                </a:solidFill>
                <a:latin typeface="Calibri"/>
                <a:ea typeface="Calibri"/>
                <a:cs typeface="Calibri"/>
                <a:sym typeface="Calibri"/>
              </a:defRPr>
            </a:lvl1pPr>
          </a:lstStyle>
          <a:p>
            <a:r>
              <a:t>CLASIFICACIÓN DE ESPACIOS EN BODEGA SEGÚN IMPORTANCIA DE LOS MATERIALES</a:t>
            </a:r>
          </a:p>
        </p:txBody>
      </p:sp>
      <p:sp>
        <p:nvSpPr>
          <p:cNvPr id="216" name="Google Shape;70;p14"/>
          <p:cNvSpPr txBox="1"/>
          <p:nvPr/>
        </p:nvSpPr>
        <p:spPr>
          <a:xfrm>
            <a:off x="366450" y="1110796"/>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RECORDEMOS</a:t>
            </a:r>
          </a:p>
        </p:txBody>
      </p:sp>
      <p:grpSp>
        <p:nvGrpSpPr>
          <p:cNvPr id="224" name="Grupo 6"/>
          <p:cNvGrpSpPr/>
          <p:nvPr/>
        </p:nvGrpSpPr>
        <p:grpSpPr>
          <a:xfrm>
            <a:off x="394671" y="5396143"/>
            <a:ext cx="4845904" cy="883654"/>
            <a:chOff x="-1" y="0"/>
            <a:chExt cx="4845903" cy="883652"/>
          </a:xfrm>
        </p:grpSpPr>
        <p:grpSp>
          <p:nvGrpSpPr>
            <p:cNvPr id="219" name="Google Shape;101;p3"/>
            <p:cNvGrpSpPr/>
            <p:nvPr/>
          </p:nvGrpSpPr>
          <p:grpSpPr>
            <a:xfrm>
              <a:off x="188098" y="0"/>
              <a:ext cx="4657805" cy="883653"/>
              <a:chOff x="0" y="0"/>
              <a:chExt cx="4657803" cy="883652"/>
            </a:xfrm>
          </p:grpSpPr>
          <p:sp>
            <p:nvSpPr>
              <p:cNvPr id="217" name="Rounded Rectangle"/>
              <p:cNvSpPr/>
              <p:nvPr/>
            </p:nvSpPr>
            <p:spPr>
              <a:xfrm>
                <a:off x="-1" y="0"/>
                <a:ext cx="4657805" cy="883653"/>
              </a:xfrm>
              <a:prstGeom prst="roundRect">
                <a:avLst>
                  <a:gd name="adj" fmla="val 16667"/>
                </a:avLst>
              </a:prstGeom>
              <a:noFill/>
              <a:ln w="9525" cap="flat">
                <a:solidFill>
                  <a:srgbClr val="585858"/>
                </a:solidFill>
                <a:prstDash val="solid"/>
                <a:round/>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218" name="Text"/>
              <p:cNvSpPr txBox="1"/>
              <p:nvPr/>
            </p:nvSpPr>
            <p:spPr>
              <a:xfrm>
                <a:off x="47898" y="251708"/>
                <a:ext cx="4562007"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grpSp>
          <p:nvGrpSpPr>
            <p:cNvPr id="222" name="Grupo 50"/>
            <p:cNvGrpSpPr/>
            <p:nvPr/>
          </p:nvGrpSpPr>
          <p:grpSpPr>
            <a:xfrm>
              <a:off x="-2" y="168979"/>
              <a:ext cx="376203" cy="536167"/>
              <a:chOff x="0" y="0"/>
              <a:chExt cx="376201" cy="536165"/>
            </a:xfrm>
          </p:grpSpPr>
          <p:sp>
            <p:nvSpPr>
              <p:cNvPr id="220" name="Google Shape;103;p3"/>
              <p:cNvSpPr/>
              <p:nvPr/>
            </p:nvSpPr>
            <p:spPr>
              <a:xfrm>
                <a:off x="0" y="84708"/>
                <a:ext cx="376202" cy="385803"/>
              </a:xfrm>
              <a:prstGeom prst="roundRect">
                <a:avLst>
                  <a:gd name="adj" fmla="val 16667"/>
                </a:avLst>
              </a:prstGeom>
              <a:solidFill>
                <a:srgbClr val="ED6B00"/>
              </a:solidFill>
              <a:ln w="12700" cap="flat">
                <a:noFill/>
                <a:miter lim="400000"/>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221" name="Google Shape;104;p3"/>
              <p:cNvSpPr txBox="1"/>
              <p:nvPr/>
            </p:nvSpPr>
            <p:spPr>
              <a:xfrm>
                <a:off x="9524" y="0"/>
                <a:ext cx="300303" cy="536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sz="2800" b="1">
                    <a:solidFill>
                      <a:srgbClr val="FFFFFF"/>
                    </a:solidFill>
                    <a:latin typeface="Calibri"/>
                    <a:ea typeface="Calibri"/>
                    <a:cs typeface="Calibri"/>
                    <a:sym typeface="Calibri"/>
                  </a:defRPr>
                </a:lvl1pPr>
              </a:lstStyle>
              <a:p>
                <a:r>
                  <a:t>3</a:t>
                </a:r>
              </a:p>
            </p:txBody>
          </p:sp>
        </p:grpSp>
        <p:sp>
          <p:nvSpPr>
            <p:cNvPr id="223" name="Google Shape;99;p3"/>
            <p:cNvSpPr txBox="1"/>
            <p:nvPr/>
          </p:nvSpPr>
          <p:spPr>
            <a:xfrm>
              <a:off x="562798" y="103136"/>
              <a:ext cx="3960528" cy="6773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nSpc>
                  <a:spcPct val="115000"/>
                </a:lnSpc>
                <a:defRPr sz="1600">
                  <a:latin typeface="Calibri"/>
                  <a:ea typeface="Calibri"/>
                  <a:cs typeface="Calibri"/>
                  <a:sym typeface="Calibri"/>
                </a:defRPr>
              </a:lvl1pPr>
            </a:lstStyle>
            <a:p>
              <a:r>
                <a:t>Identificamos la clasificación “ABC” y sus aplicaciones. </a:t>
              </a:r>
            </a:p>
          </p:txBody>
        </p:sp>
      </p:grpSp>
      <p:pic>
        <p:nvPicPr>
          <p:cNvPr id="225" name="Imagen 34" descr="Imagen 34"/>
          <p:cNvPicPr>
            <a:picLocks noChangeAspect="1"/>
          </p:cNvPicPr>
          <p:nvPr/>
        </p:nvPicPr>
        <p:blipFill>
          <a:blip r:embed="rId2">
            <a:extLst/>
          </a:blip>
          <a:stretch>
            <a:fillRect/>
          </a:stretch>
        </p:blipFill>
        <p:spPr>
          <a:xfrm>
            <a:off x="4870517" y="2513152"/>
            <a:ext cx="4828329" cy="457447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Google Shape;343;p14"/>
          <p:cNvSpPr txBox="1">
            <a:spLocks noGrp="1"/>
          </p:cNvSpPr>
          <p:nvPr>
            <p:ph type="sldNum" sz="quarter" idx="4294967295"/>
          </p:nvPr>
        </p:nvSpPr>
        <p:spPr>
          <a:xfrm>
            <a:off x="442489" y="6881800"/>
            <a:ext cx="266354"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5</a:t>
            </a:fld>
            <a:endParaRPr/>
          </a:p>
        </p:txBody>
      </p:sp>
      <p:grpSp>
        <p:nvGrpSpPr>
          <p:cNvPr id="232" name="Grupo 15"/>
          <p:cNvGrpSpPr/>
          <p:nvPr/>
        </p:nvGrpSpPr>
        <p:grpSpPr>
          <a:xfrm>
            <a:off x="536223" y="2897219"/>
            <a:ext cx="5390403" cy="2060513"/>
            <a:chOff x="0" y="0"/>
            <a:chExt cx="5390401" cy="2060512"/>
          </a:xfrm>
        </p:grpSpPr>
        <p:grpSp>
          <p:nvGrpSpPr>
            <p:cNvPr id="230" name="Google Shape;101;p3"/>
            <p:cNvGrpSpPr/>
            <p:nvPr/>
          </p:nvGrpSpPr>
          <p:grpSpPr>
            <a:xfrm>
              <a:off x="0" y="0"/>
              <a:ext cx="4657805" cy="1924165"/>
              <a:chOff x="0" y="0"/>
              <a:chExt cx="4657804" cy="1924164"/>
            </a:xfrm>
          </p:grpSpPr>
          <p:sp>
            <p:nvSpPr>
              <p:cNvPr id="228" name="Rounded Rectangle"/>
              <p:cNvSpPr/>
              <p:nvPr/>
            </p:nvSpPr>
            <p:spPr>
              <a:xfrm flipH="1">
                <a:off x="-1" y="0"/>
                <a:ext cx="4657805" cy="1924165"/>
              </a:xfrm>
              <a:prstGeom prst="roundRect">
                <a:avLst>
                  <a:gd name="adj" fmla="val 16667"/>
                </a:avLst>
              </a:prstGeom>
              <a:solidFill>
                <a:srgbClr val="F7E3D1"/>
              </a:solidFill>
              <a:ln w="12700" cap="flat">
                <a:noFill/>
                <a:miter lim="400000"/>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229" name="Text"/>
              <p:cNvSpPr txBox="1"/>
              <p:nvPr/>
            </p:nvSpPr>
            <p:spPr>
              <a:xfrm>
                <a:off x="93930" y="771964"/>
                <a:ext cx="4469944" cy="3802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sp>
          <p:nvSpPr>
            <p:cNvPr id="231" name="Triángulo isósceles 14"/>
            <p:cNvSpPr/>
            <p:nvPr/>
          </p:nvSpPr>
          <p:spPr>
            <a:xfrm rot="7028958" flipH="1">
              <a:off x="4620441" y="1123454"/>
              <a:ext cx="432621" cy="1022558"/>
            </a:xfrm>
            <a:prstGeom prst="triangle">
              <a:avLst/>
            </a:prstGeom>
            <a:solidFill>
              <a:srgbClr val="F7E3D1"/>
            </a:solidFill>
            <a:ln w="12700" cap="flat">
              <a:noFill/>
              <a:miter lim="400000"/>
            </a:ln>
            <a:effectLst/>
          </p:spPr>
          <p:txBody>
            <a:bodyPr wrap="square" lIns="45718" tIns="45718" rIns="45718" bIns="45718" numCol="1" anchor="ctr">
              <a:noAutofit/>
            </a:bodyPr>
            <a:lstStyle/>
            <a:p>
              <a:pPr algn="ctr">
                <a:defRPr>
                  <a:solidFill>
                    <a:srgbClr val="FFFFFF"/>
                  </a:solidFill>
                  <a:latin typeface="+mj-lt"/>
                  <a:ea typeface="+mj-ea"/>
                  <a:cs typeface="+mj-cs"/>
                  <a:sym typeface="Arial"/>
                </a:defRPr>
              </a:pPr>
              <a:endParaRPr/>
            </a:p>
          </p:txBody>
        </p:sp>
      </p:grpSp>
      <p:sp>
        <p:nvSpPr>
          <p:cNvPr id="233" name="Google Shape;95;p3"/>
          <p:cNvSpPr txBox="1"/>
          <p:nvPr/>
        </p:nvSpPr>
        <p:spPr>
          <a:xfrm>
            <a:off x="375973" y="1265365"/>
            <a:ext cx="8950504"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ED6B00"/>
                </a:solidFill>
                <a:latin typeface="Calibri"/>
                <a:ea typeface="Calibri"/>
                <a:cs typeface="Calibri"/>
                <a:sym typeface="Calibri"/>
              </a:defRPr>
            </a:lvl1pPr>
          </a:lstStyle>
          <a:p>
            <a:r>
              <a:t>ACTIVIDAD DE CONOCIMIENTOS PREVIOS</a:t>
            </a:r>
          </a:p>
        </p:txBody>
      </p:sp>
      <p:sp>
        <p:nvSpPr>
          <p:cNvPr id="234" name="Google Shape;99;p3"/>
          <p:cNvSpPr txBox="1"/>
          <p:nvPr/>
        </p:nvSpPr>
        <p:spPr>
          <a:xfrm>
            <a:off x="856788" y="3272628"/>
            <a:ext cx="3923030" cy="1154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p>
            <a:pPr>
              <a:defRPr sz="1600">
                <a:latin typeface="Calibri"/>
                <a:ea typeface="Calibri"/>
                <a:cs typeface="Calibri"/>
                <a:sym typeface="Calibri"/>
              </a:defRPr>
            </a:pPr>
            <a:r>
              <a:t>Para revisar los aprendizajes trabajados en actividad anterior, te invito a realizar la </a:t>
            </a:r>
            <a:r>
              <a:rPr b="1">
                <a:solidFill>
                  <a:srgbClr val="ED6B00"/>
                </a:solidFill>
              </a:rPr>
              <a:t>Actividad 2 de Conocimientos Previos. </a:t>
            </a:r>
            <a:r>
              <a:t>Utiliza el archivo y sigue sus instrucciones.</a:t>
            </a:r>
          </a:p>
        </p:txBody>
      </p:sp>
      <p:sp>
        <p:nvSpPr>
          <p:cNvPr id="235" name="Google Shape;318;p12"/>
          <p:cNvSpPr txBox="1"/>
          <p:nvPr/>
        </p:nvSpPr>
        <p:spPr>
          <a:xfrm>
            <a:off x="856787" y="5416932"/>
            <a:ext cx="4995617" cy="1114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defRPr sz="2100" b="1">
                <a:solidFill>
                  <a:srgbClr val="ED6B00"/>
                </a:solidFill>
                <a:latin typeface="Calibri"/>
                <a:ea typeface="Calibri"/>
                <a:cs typeface="Calibri"/>
                <a:sym typeface="Calibri"/>
              </a:defRPr>
            </a:pPr>
            <a:r>
              <a:t>¡Muy bien!</a:t>
            </a:r>
            <a:endParaRPr>
              <a:latin typeface="+mj-lt"/>
              <a:ea typeface="+mj-ea"/>
              <a:cs typeface="+mj-cs"/>
              <a:sym typeface="Arial"/>
            </a:endParaRPr>
          </a:p>
          <a:p>
            <a:pPr>
              <a:defRPr sz="2100">
                <a:solidFill>
                  <a:srgbClr val="ED6B00"/>
                </a:solidFill>
                <a:latin typeface="Calibri"/>
                <a:ea typeface="Calibri"/>
                <a:cs typeface="Calibri"/>
                <a:sym typeface="Calibri"/>
              </a:defRPr>
            </a:pPr>
            <a:r>
              <a:t>Te invitamos a profundizar revisando</a:t>
            </a:r>
          </a:p>
          <a:p>
            <a:pPr>
              <a:defRPr sz="2100">
                <a:solidFill>
                  <a:srgbClr val="A93501"/>
                </a:solidFill>
                <a:latin typeface="Calibri"/>
                <a:ea typeface="Calibri"/>
                <a:cs typeface="Calibri"/>
                <a:sym typeface="Calibri"/>
              </a:defRPr>
            </a:pPr>
            <a:r>
              <a:t>la siguiente presentación</a:t>
            </a:r>
          </a:p>
        </p:txBody>
      </p:sp>
      <p:pic>
        <p:nvPicPr>
          <p:cNvPr id="236" name="Imagen 19" descr="Imagen 19"/>
          <p:cNvPicPr>
            <a:picLocks noChangeAspect="1"/>
          </p:cNvPicPr>
          <p:nvPr/>
        </p:nvPicPr>
        <p:blipFill>
          <a:blip r:embed="rId2">
            <a:extLst/>
          </a:blip>
          <a:stretch>
            <a:fillRect/>
          </a:stretch>
        </p:blipFill>
        <p:spPr>
          <a:xfrm>
            <a:off x="5135674" y="3333134"/>
            <a:ext cx="4585616" cy="434452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Google Shape;343;p14"/>
          <p:cNvSpPr txBox="1">
            <a:spLocks noGrp="1"/>
          </p:cNvSpPr>
          <p:nvPr>
            <p:ph type="sldNum" sz="quarter" idx="4294967295"/>
          </p:nvPr>
        </p:nvSpPr>
        <p:spPr>
          <a:xfrm>
            <a:off x="442489" y="6881800"/>
            <a:ext cx="266354"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6</a:t>
            </a:fld>
            <a:endParaRPr/>
          </a:p>
        </p:txBody>
      </p:sp>
      <p:sp>
        <p:nvSpPr>
          <p:cNvPr id="239" name="Google Shape;154;p5"/>
          <p:cNvSpPr txBox="1"/>
          <p:nvPr/>
        </p:nvSpPr>
        <p:spPr>
          <a:xfrm>
            <a:off x="4109576" y="2664933"/>
            <a:ext cx="4840957" cy="300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b="1">
                <a:latin typeface="Calibri"/>
                <a:ea typeface="Calibri"/>
                <a:cs typeface="Calibri"/>
                <a:sym typeface="Calibri"/>
              </a:defRPr>
            </a:lvl1pPr>
          </a:lstStyle>
          <a:p>
            <a:r>
              <a:t>Al término de la actividad estarás en condiciones de:</a:t>
            </a:r>
          </a:p>
        </p:txBody>
      </p:sp>
      <p:grpSp>
        <p:nvGrpSpPr>
          <p:cNvPr id="242" name="Google Shape;152;p5"/>
          <p:cNvGrpSpPr/>
          <p:nvPr/>
        </p:nvGrpSpPr>
        <p:grpSpPr>
          <a:xfrm>
            <a:off x="4063851" y="3185652"/>
            <a:ext cx="5081312" cy="2583383"/>
            <a:chOff x="0" y="0"/>
            <a:chExt cx="5081310" cy="2583381"/>
          </a:xfrm>
        </p:grpSpPr>
        <p:sp>
          <p:nvSpPr>
            <p:cNvPr id="240" name="Rounded Rectangle"/>
            <p:cNvSpPr/>
            <p:nvPr/>
          </p:nvSpPr>
          <p:spPr>
            <a:xfrm>
              <a:off x="0" y="-1"/>
              <a:ext cx="5081311" cy="2583382"/>
            </a:xfrm>
            <a:prstGeom prst="roundRect">
              <a:avLst>
                <a:gd name="adj" fmla="val 6741"/>
              </a:avLst>
            </a:prstGeom>
            <a:solidFill>
              <a:srgbClr val="FFFFFF"/>
            </a:solidFill>
            <a:ln w="9525" cap="flat">
              <a:solidFill>
                <a:srgbClr val="585858"/>
              </a:solidFill>
              <a:prstDash val="solid"/>
              <a:round/>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241" name="Text"/>
            <p:cNvSpPr txBox="1"/>
            <p:nvPr/>
          </p:nvSpPr>
          <p:spPr>
            <a:xfrm>
              <a:off x="55768" y="1101573"/>
              <a:ext cx="4969774"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sp>
        <p:nvSpPr>
          <p:cNvPr id="243" name="Google Shape;155;p5"/>
          <p:cNvSpPr txBox="1"/>
          <p:nvPr/>
        </p:nvSpPr>
        <p:spPr>
          <a:xfrm>
            <a:off x="4624637" y="3859172"/>
            <a:ext cx="3923027" cy="300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a:latin typeface="Calibri"/>
                <a:ea typeface="Calibri"/>
                <a:cs typeface="Calibri"/>
                <a:sym typeface="Calibri"/>
              </a:defRPr>
            </a:lvl1pPr>
          </a:lstStyle>
          <a:p>
            <a:r>
              <a:t>Reconocer qué es un layout de bodega.</a:t>
            </a:r>
          </a:p>
        </p:txBody>
      </p:sp>
      <p:grpSp>
        <p:nvGrpSpPr>
          <p:cNvPr id="246" name="Grupo 2"/>
          <p:cNvGrpSpPr/>
          <p:nvPr/>
        </p:nvGrpSpPr>
        <p:grpSpPr>
          <a:xfrm>
            <a:off x="3895218" y="3758441"/>
            <a:ext cx="375442" cy="536167"/>
            <a:chOff x="0" y="0"/>
            <a:chExt cx="375440" cy="536165"/>
          </a:xfrm>
        </p:grpSpPr>
        <p:sp>
          <p:nvSpPr>
            <p:cNvPr id="244" name="Google Shape;162;p5"/>
            <p:cNvSpPr/>
            <p:nvPr/>
          </p:nvSpPr>
          <p:spPr>
            <a:xfrm>
              <a:off x="0" y="87005"/>
              <a:ext cx="375441" cy="362160"/>
            </a:xfrm>
            <a:prstGeom prst="roundRect">
              <a:avLst>
                <a:gd name="adj" fmla="val 16667"/>
              </a:avLst>
            </a:prstGeom>
            <a:solidFill>
              <a:srgbClr val="ED6B00"/>
            </a:solidFill>
            <a:ln w="12700" cap="flat">
              <a:noFill/>
              <a:miter lim="400000"/>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245" name="Google Shape;163;p5"/>
            <p:cNvSpPr txBox="1"/>
            <p:nvPr/>
          </p:nvSpPr>
          <p:spPr>
            <a:xfrm>
              <a:off x="9505" y="0"/>
              <a:ext cx="299694" cy="536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247" name="Google Shape;157;p5"/>
          <p:cNvSpPr txBox="1"/>
          <p:nvPr/>
        </p:nvSpPr>
        <p:spPr>
          <a:xfrm>
            <a:off x="4655558" y="4615303"/>
            <a:ext cx="3892106" cy="554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a:latin typeface="Calibri"/>
                <a:ea typeface="Calibri"/>
                <a:cs typeface="Calibri"/>
                <a:sym typeface="Calibri"/>
              </a:defRPr>
            </a:lvl1pPr>
          </a:lstStyle>
          <a:p>
            <a:r>
              <a:t>Realizar un layout de acuerdo a los productos que tiene la empresa.</a:t>
            </a:r>
          </a:p>
        </p:txBody>
      </p:sp>
      <p:grpSp>
        <p:nvGrpSpPr>
          <p:cNvPr id="250" name="Grupo 3"/>
          <p:cNvGrpSpPr/>
          <p:nvPr/>
        </p:nvGrpSpPr>
        <p:grpSpPr>
          <a:xfrm>
            <a:off x="3895218" y="4618982"/>
            <a:ext cx="375442" cy="536167"/>
            <a:chOff x="0" y="0"/>
            <a:chExt cx="375440" cy="536165"/>
          </a:xfrm>
        </p:grpSpPr>
        <p:sp>
          <p:nvSpPr>
            <p:cNvPr id="248" name="Google Shape;164;p5"/>
            <p:cNvSpPr/>
            <p:nvPr/>
          </p:nvSpPr>
          <p:spPr>
            <a:xfrm>
              <a:off x="0" y="87005"/>
              <a:ext cx="375441" cy="362160"/>
            </a:xfrm>
            <a:prstGeom prst="roundRect">
              <a:avLst>
                <a:gd name="adj" fmla="val 16667"/>
              </a:avLst>
            </a:prstGeom>
            <a:solidFill>
              <a:srgbClr val="ED6B00"/>
            </a:solidFill>
            <a:ln w="12700" cap="flat">
              <a:noFill/>
              <a:miter lim="400000"/>
            </a:ln>
            <a:effectLst/>
          </p:spPr>
          <p:txBody>
            <a:bodyPr wrap="square" lIns="45718" tIns="45718" rIns="45718" bIns="45718" numCol="1" anchor="ctr">
              <a:noAutofit/>
            </a:bodyPr>
            <a:lstStyle/>
            <a:p>
              <a:pPr>
                <a:defRPr>
                  <a:latin typeface="+mj-lt"/>
                  <a:ea typeface="+mj-ea"/>
                  <a:cs typeface="+mj-cs"/>
                  <a:sym typeface="Arial"/>
                </a:defRPr>
              </a:pPr>
              <a:endParaRPr/>
            </a:p>
          </p:txBody>
        </p:sp>
        <p:sp>
          <p:nvSpPr>
            <p:cNvPr id="249" name="Google Shape;165;p5"/>
            <p:cNvSpPr txBox="1"/>
            <p:nvPr/>
          </p:nvSpPr>
          <p:spPr>
            <a:xfrm>
              <a:off x="9505" y="0"/>
              <a:ext cx="299694" cy="536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251" name="Google Shape;167;p5"/>
          <p:cNvSpPr txBox="1"/>
          <p:nvPr/>
        </p:nvSpPr>
        <p:spPr>
          <a:xfrm>
            <a:off x="375973" y="1760907"/>
            <a:ext cx="4997503" cy="431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90000"/>
              </a:lnSpc>
              <a:defRPr sz="2000">
                <a:solidFill>
                  <a:srgbClr val="A93501"/>
                </a:solidFill>
                <a:latin typeface="Calibri"/>
                <a:ea typeface="Calibri"/>
                <a:cs typeface="Calibri"/>
                <a:sym typeface="Calibri"/>
              </a:defRPr>
            </a:pPr>
            <a:r>
              <a:t>LAYOUT </a:t>
            </a:r>
            <a:r>
              <a:rPr b="1">
                <a:solidFill>
                  <a:srgbClr val="ED6B00"/>
                </a:solidFill>
              </a:rPr>
              <a:t>DE BODEGAS</a:t>
            </a:r>
          </a:p>
        </p:txBody>
      </p:sp>
      <p:sp>
        <p:nvSpPr>
          <p:cNvPr id="252" name="Google Shape;168;p5"/>
          <p:cNvSpPr txBox="1"/>
          <p:nvPr/>
        </p:nvSpPr>
        <p:spPr>
          <a:xfrm>
            <a:off x="4017016" y="1029694"/>
            <a:ext cx="466494" cy="830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gn="r">
              <a:lnSpc>
                <a:spcPct val="90000"/>
              </a:lnSpc>
              <a:defRPr sz="5000">
                <a:solidFill>
                  <a:srgbClr val="FFB375"/>
                </a:solidFill>
                <a:latin typeface="Calibri"/>
                <a:ea typeface="Calibri"/>
                <a:cs typeface="Calibri"/>
                <a:sym typeface="Calibri"/>
              </a:defRPr>
            </a:lvl1pPr>
          </a:lstStyle>
          <a:p>
            <a:r>
              <a:t>2</a:t>
            </a:r>
          </a:p>
        </p:txBody>
      </p:sp>
      <p:pic>
        <p:nvPicPr>
          <p:cNvPr id="253" name="Imagen 20" descr="Imagen 20"/>
          <p:cNvPicPr>
            <a:picLocks noChangeAspect="1"/>
          </p:cNvPicPr>
          <p:nvPr/>
        </p:nvPicPr>
        <p:blipFill>
          <a:blip r:embed="rId2">
            <a:extLst/>
          </a:blip>
          <a:stretch>
            <a:fillRect/>
          </a:stretch>
        </p:blipFill>
        <p:spPr>
          <a:xfrm>
            <a:off x="678383" y="2382977"/>
            <a:ext cx="2950556" cy="4313791"/>
          </a:xfrm>
          <a:prstGeom prst="rect">
            <a:avLst/>
          </a:prstGeom>
          <a:ln w="12700">
            <a:miter lim="400000"/>
          </a:ln>
        </p:spPr>
      </p:pic>
      <p:sp>
        <p:nvSpPr>
          <p:cNvPr id="254" name="Google Shape;95;p3"/>
          <p:cNvSpPr txBox="1"/>
          <p:nvPr/>
        </p:nvSpPr>
        <p:spPr>
          <a:xfrm>
            <a:off x="375975" y="1265365"/>
            <a:ext cx="4107535"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ED6B00"/>
                </a:solidFill>
                <a:latin typeface="Calibri"/>
                <a:ea typeface="Calibri"/>
                <a:cs typeface="Calibri"/>
                <a:sym typeface="Calibri"/>
              </a:defRPr>
            </a:lvl1pPr>
          </a:lstStyle>
          <a:p>
            <a:r>
              <a:t>MENÚ DE LA ACTIVIDAD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Google Shape;343;p14"/>
          <p:cNvSpPr txBox="1">
            <a:spLocks noGrp="1"/>
          </p:cNvSpPr>
          <p:nvPr>
            <p:ph type="sldNum" sz="quarter" idx="4294967295"/>
          </p:nvPr>
        </p:nvSpPr>
        <p:spPr>
          <a:xfrm>
            <a:off x="442489" y="6881800"/>
            <a:ext cx="266354"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7</a:t>
            </a:fld>
            <a:endParaRPr/>
          </a:p>
        </p:txBody>
      </p:sp>
      <p:sp>
        <p:nvSpPr>
          <p:cNvPr id="257" name="Google Shape;178;p6"/>
          <p:cNvSpPr txBox="1"/>
          <p:nvPr/>
        </p:nvSpPr>
        <p:spPr>
          <a:xfrm>
            <a:off x="452173" y="1269910"/>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ACTIVIDAD </a:t>
            </a:r>
            <a:r>
              <a:rPr b="0">
                <a:solidFill>
                  <a:srgbClr val="A93501"/>
                </a:solidFill>
              </a:rPr>
              <a:t>MOTIVACIÓN</a:t>
            </a:r>
          </a:p>
        </p:txBody>
      </p:sp>
      <p:sp>
        <p:nvSpPr>
          <p:cNvPr id="258" name="Google Shape;159;p5"/>
          <p:cNvSpPr txBox="1"/>
          <p:nvPr/>
        </p:nvSpPr>
        <p:spPr>
          <a:xfrm>
            <a:off x="513554" y="1120628"/>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LAYOUT DE BODEGAS</a:t>
            </a:r>
          </a:p>
        </p:txBody>
      </p:sp>
      <p:pic>
        <p:nvPicPr>
          <p:cNvPr id="259" name="Google Shape;279;p21" descr="Google Shape;279;p21"/>
          <p:cNvPicPr>
            <a:picLocks noChangeAspect="1"/>
          </p:cNvPicPr>
          <p:nvPr/>
        </p:nvPicPr>
        <p:blipFill>
          <a:blip r:embed="rId2">
            <a:extLst/>
          </a:blip>
          <a:stretch>
            <a:fillRect/>
          </a:stretch>
        </p:blipFill>
        <p:spPr>
          <a:xfrm>
            <a:off x="6206742" y="2311018"/>
            <a:ext cx="2957396" cy="5248658"/>
          </a:xfrm>
          <a:prstGeom prst="rect">
            <a:avLst/>
          </a:prstGeom>
          <a:ln w="12700">
            <a:miter lim="400000"/>
          </a:ln>
        </p:spPr>
      </p:pic>
      <p:sp>
        <p:nvSpPr>
          <p:cNvPr id="260" name="Google Shape;99;p3"/>
          <p:cNvSpPr txBox="1"/>
          <p:nvPr/>
        </p:nvSpPr>
        <p:spPr>
          <a:xfrm>
            <a:off x="480847" y="2351649"/>
            <a:ext cx="5091343" cy="2411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ts val="1900"/>
              </a:lnSpc>
              <a:defRPr sz="1600">
                <a:latin typeface="Calibri"/>
                <a:ea typeface="Calibri"/>
                <a:cs typeface="Calibri"/>
                <a:sym typeface="Calibri"/>
              </a:defRPr>
            </a:pPr>
            <a:r>
              <a:t>Antes de comenzar puedes responder la siguiente interrogante:</a:t>
            </a:r>
          </a:p>
          <a:p>
            <a:pPr>
              <a:lnSpc>
                <a:spcPts val="1900"/>
              </a:lnSpc>
              <a:defRPr sz="1600" b="1">
                <a:solidFill>
                  <a:srgbClr val="ED6B00"/>
                </a:solidFill>
                <a:latin typeface="Calibri"/>
                <a:ea typeface="Calibri"/>
                <a:cs typeface="Calibri"/>
                <a:sym typeface="Calibri"/>
              </a:defRPr>
            </a:pPr>
            <a:endParaRPr/>
          </a:p>
          <a:p>
            <a:pPr>
              <a:lnSpc>
                <a:spcPts val="1900"/>
              </a:lnSpc>
              <a:defRPr sz="1600" b="1">
                <a:solidFill>
                  <a:srgbClr val="ED6B00"/>
                </a:solidFill>
                <a:latin typeface="Calibri"/>
                <a:ea typeface="Calibri"/>
                <a:cs typeface="Calibri"/>
                <a:sym typeface="Calibri"/>
              </a:defRPr>
            </a:pPr>
            <a:r>
              <a:t>¿Qué es layout?</a:t>
            </a:r>
          </a:p>
          <a:p>
            <a:pPr>
              <a:lnSpc>
                <a:spcPts val="1900"/>
              </a:lnSpc>
              <a:defRPr sz="1600" b="1">
                <a:solidFill>
                  <a:srgbClr val="ED6B00"/>
                </a:solidFill>
                <a:latin typeface="Calibri"/>
                <a:ea typeface="Calibri"/>
                <a:cs typeface="Calibri"/>
                <a:sym typeface="Calibri"/>
              </a:defRPr>
            </a:pPr>
            <a:endParaRPr/>
          </a:p>
          <a:p>
            <a:pPr>
              <a:spcBef>
                <a:spcPts val="400"/>
              </a:spcBef>
              <a:defRPr sz="1600">
                <a:latin typeface="Calibri"/>
                <a:ea typeface="Calibri"/>
                <a:cs typeface="Calibri"/>
                <a:sym typeface="Calibri"/>
              </a:defRPr>
            </a:pPr>
            <a:r>
              <a:t>Reflexiona de manera individual, escribe tu respuesta en tu cuaderno. Luego reúnete en pareja, comparte tu respuesta y generaren una respuesta en común. Posteriormente presenten  sus respuesta al resto de sus compañeros. </a:t>
            </a:r>
          </a:p>
        </p:txBody>
      </p:sp>
      <p:sp>
        <p:nvSpPr>
          <p:cNvPr id="261" name="Google Shape;318;p12"/>
          <p:cNvSpPr txBox="1"/>
          <p:nvPr/>
        </p:nvSpPr>
        <p:spPr>
          <a:xfrm>
            <a:off x="528711" y="5045452"/>
            <a:ext cx="4294603" cy="1114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defRPr sz="2100" b="1">
                <a:solidFill>
                  <a:srgbClr val="ED6B00"/>
                </a:solidFill>
                <a:latin typeface="Calibri"/>
                <a:ea typeface="Calibri"/>
                <a:cs typeface="Calibri"/>
                <a:sym typeface="Calibri"/>
              </a:defRPr>
            </a:pPr>
            <a:r>
              <a:t>¡Muy bien!</a:t>
            </a:r>
            <a:endParaRPr>
              <a:latin typeface="+mj-lt"/>
              <a:ea typeface="+mj-ea"/>
              <a:cs typeface="+mj-cs"/>
              <a:sym typeface="Arial"/>
            </a:endParaRPr>
          </a:p>
          <a:p>
            <a:pPr>
              <a:defRPr sz="2100">
                <a:solidFill>
                  <a:srgbClr val="ED6B00"/>
                </a:solidFill>
                <a:latin typeface="Calibri"/>
                <a:ea typeface="Calibri"/>
                <a:cs typeface="Calibri"/>
                <a:sym typeface="Calibri"/>
              </a:defRPr>
            </a:pPr>
            <a:r>
              <a:t>Te invitamos a profundizar revisando</a:t>
            </a:r>
          </a:p>
          <a:p>
            <a:pPr>
              <a:defRPr sz="2100">
                <a:solidFill>
                  <a:srgbClr val="A93501"/>
                </a:solidFill>
                <a:latin typeface="Calibri"/>
                <a:ea typeface="Calibri"/>
                <a:cs typeface="Calibri"/>
                <a:sym typeface="Calibri"/>
              </a:defRPr>
            </a:pPr>
            <a:r>
              <a:t>la siguiente presentación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Google Shape;343;p14"/>
          <p:cNvSpPr txBox="1">
            <a:spLocks noGrp="1"/>
          </p:cNvSpPr>
          <p:nvPr>
            <p:ph type="sldNum" sz="quarter" idx="4294967295"/>
          </p:nvPr>
        </p:nvSpPr>
        <p:spPr>
          <a:xfrm>
            <a:off x="442489" y="6881800"/>
            <a:ext cx="266354"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8</a:t>
            </a:fld>
            <a:endParaRPr/>
          </a:p>
        </p:txBody>
      </p:sp>
      <p:sp>
        <p:nvSpPr>
          <p:cNvPr id="264" name="Google Shape;178;p6"/>
          <p:cNvSpPr txBox="1"/>
          <p:nvPr/>
        </p:nvSpPr>
        <p:spPr>
          <a:xfrm>
            <a:off x="452173" y="1269910"/>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LAYOUT DE </a:t>
            </a:r>
            <a:r>
              <a:rPr b="0">
                <a:solidFill>
                  <a:srgbClr val="A93501"/>
                </a:solidFill>
              </a:rPr>
              <a:t>BODEGAS</a:t>
            </a:r>
          </a:p>
        </p:txBody>
      </p:sp>
      <p:pic>
        <p:nvPicPr>
          <p:cNvPr id="265" name="Gráfico 12" descr="Gráfico 12"/>
          <p:cNvPicPr>
            <a:picLocks noChangeAspect="1"/>
          </p:cNvPicPr>
          <p:nvPr/>
        </p:nvPicPr>
        <p:blipFill>
          <a:blip r:embed="rId2">
            <a:extLst/>
          </a:blip>
          <a:stretch>
            <a:fillRect/>
          </a:stretch>
        </p:blipFill>
        <p:spPr>
          <a:xfrm flipH="1">
            <a:off x="1691532" y="-3275361"/>
            <a:ext cx="2646124" cy="2890184"/>
          </a:xfrm>
          <a:prstGeom prst="rect">
            <a:avLst/>
          </a:prstGeom>
          <a:ln w="12700">
            <a:miter lim="400000"/>
          </a:ln>
        </p:spPr>
      </p:pic>
      <p:pic>
        <p:nvPicPr>
          <p:cNvPr id="266" name="Gráfico 6" descr="Gráfico 6"/>
          <p:cNvPicPr>
            <a:picLocks noChangeAspect="1"/>
          </p:cNvPicPr>
          <p:nvPr/>
        </p:nvPicPr>
        <p:blipFill>
          <a:blip r:embed="rId3">
            <a:extLst/>
          </a:blip>
          <a:stretch>
            <a:fillRect/>
          </a:stretch>
        </p:blipFill>
        <p:spPr>
          <a:xfrm flipH="1">
            <a:off x="7305329" y="-2862081"/>
            <a:ext cx="1661429" cy="2699821"/>
          </a:xfrm>
          <a:prstGeom prst="rect">
            <a:avLst/>
          </a:prstGeom>
          <a:ln w="12700">
            <a:miter lim="400000"/>
          </a:ln>
        </p:spPr>
      </p:pic>
      <p:pic>
        <p:nvPicPr>
          <p:cNvPr id="267" name="Google Shape;201;p14" descr="Google Shape;201;p14"/>
          <p:cNvPicPr>
            <a:picLocks noChangeAspect="1"/>
          </p:cNvPicPr>
          <p:nvPr/>
        </p:nvPicPr>
        <p:blipFill>
          <a:blip r:embed="rId4">
            <a:extLst/>
          </a:blip>
          <a:stretch>
            <a:fillRect/>
          </a:stretch>
        </p:blipFill>
        <p:spPr>
          <a:xfrm>
            <a:off x="6377739" y="4148463"/>
            <a:ext cx="3256342" cy="3411212"/>
          </a:xfrm>
          <a:prstGeom prst="rect">
            <a:avLst/>
          </a:prstGeom>
          <a:ln w="12700">
            <a:miter lim="400000"/>
          </a:ln>
        </p:spPr>
      </p:pic>
      <p:sp>
        <p:nvSpPr>
          <p:cNvPr id="268" name="Google Shape;107;p6"/>
          <p:cNvSpPr txBox="1"/>
          <p:nvPr/>
        </p:nvSpPr>
        <p:spPr>
          <a:xfrm>
            <a:off x="620151" y="2690573"/>
            <a:ext cx="5521700" cy="2332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1600">
                <a:latin typeface="Calibri"/>
                <a:ea typeface="Calibri"/>
                <a:cs typeface="Calibri"/>
                <a:sym typeface="Calibri"/>
              </a:defRPr>
            </a:pPr>
            <a:r>
              <a:t>Las bodegas custodian y almacenan diversas mercancías para las empresas, las cuales se deben almacenar en distintos lugares de las bodegas. Para que los productos almacenados queden en ubicaciones definidas y disponibles para usuarios internos y externos, se necesita un mapa de la bodega con sus distintas zonas de procesos como </a:t>
            </a:r>
            <a:r>
              <a:rPr i="1"/>
              <a:t>picking</a:t>
            </a:r>
            <a:r>
              <a:t>, recepción, despacho, servicios, oficinas y condiciones para manipular los productos requeridos.</a:t>
            </a:r>
          </a:p>
          <a:p>
            <a:pPr>
              <a:defRPr sz="1600">
                <a:latin typeface="Calibri"/>
                <a:ea typeface="Calibri"/>
                <a:cs typeface="Calibri"/>
                <a:sym typeface="Calibri"/>
              </a:defRPr>
            </a:pPr>
            <a:endParaRPr/>
          </a:p>
          <a:p>
            <a:pPr>
              <a:defRPr sz="1600">
                <a:latin typeface="Calibri"/>
                <a:ea typeface="Calibri"/>
                <a:cs typeface="Calibri"/>
                <a:sym typeface="Calibri"/>
              </a:defRPr>
            </a:pPr>
            <a:r>
              <a:t>A este “Mapa” se le conoce como Layout.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Google Shape;343;p14"/>
          <p:cNvSpPr txBox="1">
            <a:spLocks noGrp="1"/>
          </p:cNvSpPr>
          <p:nvPr>
            <p:ph type="sldNum" sz="quarter" idx="4294967295"/>
          </p:nvPr>
        </p:nvSpPr>
        <p:spPr>
          <a:xfrm>
            <a:off x="442489" y="6881800"/>
            <a:ext cx="266354" cy="317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9</a:t>
            </a:fld>
            <a:endParaRPr/>
          </a:p>
        </p:txBody>
      </p:sp>
      <p:sp>
        <p:nvSpPr>
          <p:cNvPr id="271" name="Google Shape;178;p6"/>
          <p:cNvSpPr txBox="1"/>
          <p:nvPr/>
        </p:nvSpPr>
        <p:spPr>
          <a:xfrm>
            <a:off x="452173" y="1269910"/>
            <a:ext cx="8950504" cy="5361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80000"/>
              </a:lnSpc>
              <a:defRPr sz="2800" b="1">
                <a:solidFill>
                  <a:srgbClr val="ED6B00"/>
                </a:solidFill>
                <a:latin typeface="Calibri"/>
                <a:ea typeface="Calibri"/>
                <a:cs typeface="Calibri"/>
                <a:sym typeface="Calibri"/>
              </a:defRPr>
            </a:pPr>
            <a:r>
              <a:t>LAYOUT DE </a:t>
            </a:r>
            <a:r>
              <a:rPr b="0">
                <a:solidFill>
                  <a:srgbClr val="A93501"/>
                </a:solidFill>
              </a:rPr>
              <a:t>BODEGAS</a:t>
            </a:r>
          </a:p>
        </p:txBody>
      </p:sp>
      <p:sp>
        <p:nvSpPr>
          <p:cNvPr id="272" name="Google Shape;119;p8"/>
          <p:cNvSpPr txBox="1"/>
          <p:nvPr/>
        </p:nvSpPr>
        <p:spPr>
          <a:xfrm>
            <a:off x="435015" y="2189607"/>
            <a:ext cx="6890144" cy="411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1600">
                <a:latin typeface="Calibri"/>
                <a:ea typeface="Calibri"/>
                <a:cs typeface="Calibri"/>
                <a:sym typeface="Calibri"/>
              </a:defRPr>
            </a:pPr>
            <a:r>
              <a:t>El Layout es muy importante par los procesos logísticos de las bodegas, pues de esto depende el funcionamiento eficiente de ella, junto con el objetivo de cumplir con las solicitudes de los clientes internos y externos.</a:t>
            </a:r>
          </a:p>
          <a:p>
            <a:pPr>
              <a:defRPr sz="1600">
                <a:latin typeface="Calibri"/>
                <a:ea typeface="Calibri"/>
                <a:cs typeface="Calibri"/>
                <a:sym typeface="Calibri"/>
              </a:defRPr>
            </a:pPr>
            <a:endParaRPr/>
          </a:p>
          <a:p>
            <a:pPr>
              <a:defRPr sz="1600">
                <a:latin typeface="Calibri"/>
                <a:ea typeface="Calibri"/>
                <a:cs typeface="Calibri"/>
                <a:sym typeface="Calibri"/>
              </a:defRPr>
            </a:pPr>
            <a:r>
              <a:t>Influye en el desplazamiento de las mercancías al interior y exterior de la bodega, contemplando los espacios para las estanterías o racks con que la empresa trabajará, los tipos de materiales y los productos que se almacenarán, como las materias primas, los productos terminados y los repuestos de mantención.</a:t>
            </a:r>
          </a:p>
          <a:p>
            <a:pPr>
              <a:defRPr sz="1600">
                <a:latin typeface="Calibri"/>
                <a:ea typeface="Calibri"/>
                <a:cs typeface="Calibri"/>
                <a:sym typeface="Calibri"/>
              </a:defRPr>
            </a:pPr>
            <a:endParaRPr/>
          </a:p>
          <a:p>
            <a:pPr>
              <a:defRPr sz="1600">
                <a:latin typeface="Calibri"/>
                <a:ea typeface="Calibri"/>
                <a:cs typeface="Calibri"/>
                <a:sym typeface="Calibri"/>
              </a:defRPr>
            </a:pPr>
            <a:r>
              <a:t>Debe contemplar el esquema en un plano que detalle las dimensiones de los distintos espacios de la bodega, las direcciones y los flujos de las mercaderías. </a:t>
            </a:r>
          </a:p>
          <a:p>
            <a:pPr>
              <a:defRPr sz="1600">
                <a:latin typeface="Calibri"/>
                <a:ea typeface="Calibri"/>
                <a:cs typeface="Calibri"/>
                <a:sym typeface="Calibri"/>
              </a:defRPr>
            </a:pPr>
            <a:endParaRPr/>
          </a:p>
          <a:p>
            <a:pPr>
              <a:defRPr sz="1600">
                <a:latin typeface="Calibri"/>
                <a:ea typeface="Calibri"/>
                <a:cs typeface="Calibri"/>
                <a:sym typeface="Calibri"/>
              </a:defRPr>
            </a:pPr>
            <a:r>
              <a:t>Sirve para la buena orienta del personal que opera en las bodegas. En algunos </a:t>
            </a:r>
          </a:p>
          <a:p>
            <a:pPr>
              <a:defRPr sz="1600">
                <a:latin typeface="Calibri"/>
                <a:ea typeface="Calibri"/>
                <a:cs typeface="Calibri"/>
                <a:sym typeface="Calibri"/>
              </a:defRPr>
            </a:pPr>
            <a:r>
              <a:t>layout se incluyen las zonas de seguridad, la posición de extintores contra incendio, las vías de escape y otras informaciones que la empresa considere importantes.</a:t>
            </a:r>
          </a:p>
        </p:txBody>
      </p:sp>
      <p:pic>
        <p:nvPicPr>
          <p:cNvPr id="273" name="Gráfico 8" descr="Gráfico 8"/>
          <p:cNvPicPr>
            <a:picLocks noChangeAspect="1"/>
          </p:cNvPicPr>
          <p:nvPr/>
        </p:nvPicPr>
        <p:blipFill>
          <a:blip r:embed="rId2">
            <a:extLst/>
          </a:blip>
          <a:stretch>
            <a:fillRect/>
          </a:stretch>
        </p:blipFill>
        <p:spPr>
          <a:xfrm flipH="1">
            <a:off x="7504948" y="3547316"/>
            <a:ext cx="2148463" cy="401235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1640</Words>
  <Application>Microsoft Office PowerPoint</Application>
  <PresentationFormat>Personalizado</PresentationFormat>
  <Paragraphs>230</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Helvetica</vt:lpstr>
      <vt:lpstr>Times Roman</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2</cp:revision>
  <dcterms:modified xsi:type="dcterms:W3CDTF">2021-01-29T14:50:38Z</dcterms:modified>
</cp:coreProperties>
</file>