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79" r:id="rId4"/>
    <p:sldId id="260" r:id="rId5"/>
    <p:sldId id="258" r:id="rId6"/>
    <p:sldId id="286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09" r:id="rId17"/>
    <p:sldId id="320" r:id="rId18"/>
    <p:sldId id="321" r:id="rId19"/>
    <p:sldId id="322" r:id="rId20"/>
    <p:sldId id="273" r:id="rId21"/>
    <p:sldId id="310" r:id="rId22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j6ho7Wgmz/U05Ubv55I2SHPNkWeA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54D"/>
    <a:srgbClr val="EFEFEF"/>
    <a:srgbClr val="D7E3DC"/>
    <a:srgbClr val="C73E32"/>
    <a:srgbClr val="8EB99F"/>
    <a:srgbClr val="B99F2F"/>
    <a:srgbClr val="C4D7CD"/>
    <a:srgbClr val="741B47"/>
    <a:srgbClr val="FF0000"/>
    <a:srgbClr val="BA9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/>
    <p:restoredTop sz="94643"/>
  </p:normalViewPr>
  <p:slideViewPr>
    <p:cSldViewPr snapToGrid="0">
      <p:cViewPr varScale="1">
        <p:scale>
          <a:sx n="100" d="100"/>
          <a:sy n="100" d="100"/>
        </p:scale>
        <p:origin x="1824" y="84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12T13:21:52.104" idx="1">
    <p:pos x="5312" y="191"/>
    <p:text>Recordar cambiar el número de la actividad. El número verde no cambia.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HQMen-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25550" y="685800"/>
            <a:ext cx="44084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555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C4D7CD">
              <a:alpha val="6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8EB9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8" name="Google Shape;12;p23"/>
          <p:cNvPicPr preferRelativeResize="0">
            <a:picLocks noChangeAspect="1"/>
          </p:cNvPicPr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4037"/>
            <a:ext cx="690406" cy="68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3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32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ivangonzalez/Desktop/IVAN%20G%202020/2020/DUOC/ARTES/DIAGRAMA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ivangonzalez/Desktop/IVAN%20G%202020/2020/DUOC/ARTES/3ca1f59d-9c5b-466c-b1f1-50c9fde9a366.jpe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ivangonzalez/Desktop/IVAN%20G%202020/2020/DUOC/ARTES/modulo-HC-SR04-arduino.jpg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file://localhost/Users/ivangonzalez/Desktop/IVAN%20G%202020/2020/DUOC/ARTES/descarga.jpeg" TargetMode="Externa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localhost/Users/ivangonzalez/Desktop/IVAN%20G%202020/2020/DUOC/ARTES/OVNI-01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lang="en-US" sz="12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8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1;p13"/>
          <p:cNvSpPr txBox="1">
            <a:spLocks/>
          </p:cNvSpPr>
          <p:nvPr/>
        </p:nvSpPr>
        <p:spPr>
          <a:xfrm>
            <a:off x="365425" y="2451145"/>
            <a:ext cx="3948668" cy="27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AUTOMATIZACIÓN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SISTEMAS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ELÉCTRICOS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INDUSTRIALES		</a:t>
            </a:r>
            <a:endParaRPr lang="x-none" sz="3600" b="1" dirty="0">
              <a:solidFill>
                <a:srgbClr val="2975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835254F-3D86-0647-BE1C-75E4A430A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70" y="2687071"/>
            <a:ext cx="5707068" cy="3725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5158154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8" y="1789737"/>
            <a:ext cx="4814419" cy="68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frecuencia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onda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ultrasónica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825262"/>
            <a:ext cx="8018585" cy="388033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3B0432AC-6BB7-B142-94D6-6A51334E95A8}"/>
              </a:ext>
            </a:extLst>
          </p:cNvPr>
          <p:cNvSpPr txBox="1"/>
          <p:nvPr/>
        </p:nvSpPr>
        <p:spPr>
          <a:xfrm>
            <a:off x="1490661" y="2949915"/>
            <a:ext cx="5953491" cy="54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Las frecuencias son del rango de 1 a 20 MHz.</a:t>
            </a:r>
          </a:p>
        </p:txBody>
      </p:sp>
      <p:pic>
        <p:nvPicPr>
          <p:cNvPr id="11" name="DIAGRAMA.png" descr="/Users/ivangonzalez/Desktop/IVAN G 2020/2020/DUOC/ARTES/DIAGRAMA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28" y="4107327"/>
            <a:ext cx="7155709" cy="16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4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4911970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8" y="1789737"/>
            <a:ext cx="4814419" cy="68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utilizan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ondas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ultrasónicas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825262"/>
            <a:ext cx="8018585" cy="388033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3B0432AC-6BB7-B142-94D6-6A51334E95A8}"/>
              </a:ext>
            </a:extLst>
          </p:cNvPr>
          <p:cNvSpPr txBox="1"/>
          <p:nvPr/>
        </p:nvSpPr>
        <p:spPr>
          <a:xfrm>
            <a:off x="1490661" y="2949915"/>
            <a:ext cx="6492754" cy="54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Los murciélagos emiten ondas ultrasónicas para detectar objetos y determinar su distancia. </a:t>
            </a:r>
          </a:p>
        </p:txBody>
      </p:sp>
      <p:pic>
        <p:nvPicPr>
          <p:cNvPr id="11" name="Google Shape;223;p14">
            <a:extLst>
              <a:ext uri="{FF2B5EF4-FFF2-40B4-BE49-F238E27FC236}">
                <a16:creationId xmlns:a16="http://schemas.microsoft.com/office/drawing/2014/main" xmlns="" id="{8E5B0B35-122F-5847-B07B-CDB6C14086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4249" y="3875151"/>
            <a:ext cx="7318205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06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4911970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8" y="1789737"/>
            <a:ext cx="4814419" cy="68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utilizan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ondas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ultrasónicas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825262"/>
            <a:ext cx="8018585" cy="388033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3B0432AC-6BB7-B142-94D6-6A51334E95A8}"/>
              </a:ext>
            </a:extLst>
          </p:cNvPr>
          <p:cNvSpPr txBox="1"/>
          <p:nvPr/>
        </p:nvSpPr>
        <p:spPr>
          <a:xfrm>
            <a:off x="1082288" y="3050895"/>
            <a:ext cx="7641616" cy="54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El sonar de un submarino también emite ondas ultrasónicas al igual que los murciélagos. </a:t>
            </a:r>
          </a:p>
        </p:txBody>
      </p:sp>
      <p:pic>
        <p:nvPicPr>
          <p:cNvPr id="12" name="Google Shape;230;p15">
            <a:extLst>
              <a:ext uri="{FF2B5EF4-FFF2-40B4-BE49-F238E27FC236}">
                <a16:creationId xmlns:a16="http://schemas.microsoft.com/office/drawing/2014/main" xmlns="" id="{7A5D0070-4991-0D40-9968-8A6F87EF37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128"/>
          <a:stretch/>
        </p:blipFill>
        <p:spPr>
          <a:xfrm>
            <a:off x="1128213" y="3819586"/>
            <a:ext cx="7488249" cy="2461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07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3024554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9" y="1789737"/>
            <a:ext cx="2340850" cy="68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funciona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825262"/>
            <a:ext cx="8018585" cy="388033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3B0432AC-6BB7-B142-94D6-6A51334E95A8}"/>
              </a:ext>
            </a:extLst>
          </p:cNvPr>
          <p:cNvSpPr txBox="1"/>
          <p:nvPr/>
        </p:nvSpPr>
        <p:spPr>
          <a:xfrm>
            <a:off x="1082288" y="2964702"/>
            <a:ext cx="4615127" cy="59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Las ondas se propagan a una velocidad de 343,2 m/s</a:t>
            </a:r>
          </a:p>
        </p:txBody>
      </p:sp>
      <p:pic>
        <p:nvPicPr>
          <p:cNvPr id="11" name="Google Shape;237;p16">
            <a:extLst>
              <a:ext uri="{FF2B5EF4-FFF2-40B4-BE49-F238E27FC236}">
                <a16:creationId xmlns:a16="http://schemas.microsoft.com/office/drawing/2014/main" xmlns="" id="{ADCCF66D-0E40-C34F-8464-27E0ECCA3A7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8502" y="3698702"/>
            <a:ext cx="7568471" cy="2752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76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3024554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9" y="1789737"/>
            <a:ext cx="2340850" cy="68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funciona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825262"/>
            <a:ext cx="8018585" cy="388033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3B0432AC-6BB7-B142-94D6-6A51334E95A8}"/>
              </a:ext>
            </a:extLst>
          </p:cNvPr>
          <p:cNvSpPr txBox="1"/>
          <p:nvPr/>
        </p:nvSpPr>
        <p:spPr>
          <a:xfrm>
            <a:off x="1082288" y="2964702"/>
            <a:ext cx="2540143" cy="178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Un objeto emite ondas ultrasónicas. Estas rebotan y son recibidas a través del sensor. Posteriormente medimos el tiempo.</a:t>
            </a:r>
          </a:p>
        </p:txBody>
      </p:sp>
      <p:pic>
        <p:nvPicPr>
          <p:cNvPr id="11" name="3ca1f59d-9c5b-466c-b1f1-50c9fde9a366.jpeg" descr="/Users/ivangonzalez/Desktop/IVAN G 2020/2020/DUOC/ARTES/3ca1f59d-9c5b-466c-b1f1-50c9fde9a366.jpe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99" y="3018289"/>
            <a:ext cx="4405187" cy="35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6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3024554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9" y="1789737"/>
            <a:ext cx="2340850" cy="68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funciona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825262"/>
            <a:ext cx="8018585" cy="388033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3B0432AC-6BB7-B142-94D6-6A51334E95A8}"/>
              </a:ext>
            </a:extLst>
          </p:cNvPr>
          <p:cNvSpPr txBox="1"/>
          <p:nvPr/>
        </p:nvSpPr>
        <p:spPr>
          <a:xfrm>
            <a:off x="1082288" y="2964702"/>
            <a:ext cx="2540143" cy="178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Con esto podemos determinar la distancia a la que estamos del objeto</a:t>
            </a:r>
          </a:p>
        </p:txBody>
      </p:sp>
      <p:pic>
        <p:nvPicPr>
          <p:cNvPr id="12" name="Google Shape;245;p17">
            <a:extLst>
              <a:ext uri="{FF2B5EF4-FFF2-40B4-BE49-F238E27FC236}">
                <a16:creationId xmlns:a16="http://schemas.microsoft.com/office/drawing/2014/main" xmlns="" id="{48D526B4-CE4E-2F43-8403-62ACE2F2BF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4759" y="3321736"/>
            <a:ext cx="4813216" cy="318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52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CF7B8DC-A4A7-934B-8156-D13074F1CD81}"/>
              </a:ext>
            </a:extLst>
          </p:cNvPr>
          <p:cNvSpPr/>
          <p:nvPr/>
        </p:nvSpPr>
        <p:spPr>
          <a:xfrm>
            <a:off x="2121643" y="3146791"/>
            <a:ext cx="4279157" cy="335951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19147E2-C045-EF45-A36F-EF921E8C9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90" y="2777694"/>
            <a:ext cx="2165892" cy="3854014"/>
          </a:xfrm>
          <a:prstGeom prst="rect">
            <a:avLst/>
          </a:prstGeom>
        </p:spPr>
      </p:pic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1E296871-B708-484D-9FFB-92D0135C2D51}"/>
              </a:ext>
            </a:extLst>
          </p:cNvPr>
          <p:cNvSpPr txBox="1"/>
          <p:nvPr/>
        </p:nvSpPr>
        <p:spPr>
          <a:xfrm>
            <a:off x="2664003" y="3296677"/>
            <a:ext cx="3194435" cy="305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700" dirty="0">
                <a:latin typeface="Calibri"/>
                <a:ea typeface="Calibri"/>
                <a:cs typeface="Calibri"/>
                <a:sym typeface="Calibri"/>
              </a:rPr>
              <a:t>En la industria, los ultrasonidos se utilizan en numerosos procesos, por ejemplo, para limpiar, soldar plásticos y metales, cortar, conformar, comprobar materiales, separar, mezclar, desgasificar, pulverizar, localizar, medir y mucho más.</a:t>
            </a:r>
          </a:p>
        </p:txBody>
      </p:sp>
      <p:sp>
        <p:nvSpPr>
          <p:cNvPr id="16" name="Google Shape;173;p6">
            <a:extLst>
              <a:ext uri="{FF2B5EF4-FFF2-40B4-BE49-F238E27FC236}">
                <a16:creationId xmlns:a16="http://schemas.microsoft.com/office/drawing/2014/main" xmlns="" id="{D1DE2804-CE62-7345-B89A-304C4D1FE541}"/>
              </a:ext>
            </a:extLst>
          </p:cNvPr>
          <p:cNvSpPr/>
          <p:nvPr/>
        </p:nvSpPr>
        <p:spPr>
          <a:xfrm>
            <a:off x="844061" y="1761892"/>
            <a:ext cx="5439508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1;p4">
            <a:extLst>
              <a:ext uri="{FF2B5EF4-FFF2-40B4-BE49-F238E27FC236}">
                <a16:creationId xmlns:a16="http://schemas.microsoft.com/office/drawing/2014/main" xmlns="" id="{169C1CA7-3C4E-7E47-B2DE-8C9A63A5D8DD}"/>
              </a:ext>
            </a:extLst>
          </p:cNvPr>
          <p:cNvSpPr txBox="1"/>
          <p:nvPr/>
        </p:nvSpPr>
        <p:spPr>
          <a:xfrm>
            <a:off x="1082289" y="1789737"/>
            <a:ext cx="5023338" cy="68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aplicar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industria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141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6235841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 INDUSTRIAL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4689231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8" y="1789737"/>
            <a:ext cx="4146203" cy="68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Modelo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industrial y sus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endParaRPr lang="en-US" sz="18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825262"/>
            <a:ext cx="7901355" cy="388033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3B0432AC-6BB7-B142-94D6-6A51334E95A8}"/>
              </a:ext>
            </a:extLst>
          </p:cNvPr>
          <p:cNvSpPr txBox="1"/>
          <p:nvPr/>
        </p:nvSpPr>
        <p:spPr>
          <a:xfrm>
            <a:off x="1629860" y="3200400"/>
            <a:ext cx="2540143" cy="302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- Tensión de Trabajo: 28V</a:t>
            </a:r>
          </a:p>
          <a:p>
            <a:pPr lvl="0">
              <a:lnSpc>
                <a:spcPct val="115000"/>
              </a:lnSpc>
              <a:buSzPts val="1800"/>
            </a:pPr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- Salida analógica 4-20mA</a:t>
            </a:r>
          </a:p>
          <a:p>
            <a:pPr lvl="0">
              <a:lnSpc>
                <a:spcPct val="115000"/>
              </a:lnSpc>
              <a:buSzPts val="1800"/>
            </a:pPr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- Rango 1 a 30 mt</a:t>
            </a:r>
          </a:p>
          <a:p>
            <a:pPr lvl="0">
              <a:lnSpc>
                <a:spcPct val="115000"/>
              </a:lnSpc>
              <a:buSzPts val="1800"/>
            </a:pPr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- Resolución 1mm</a:t>
            </a:r>
          </a:p>
          <a:p>
            <a:pPr lvl="0">
              <a:lnSpc>
                <a:spcPct val="115000"/>
              </a:lnSpc>
              <a:buSzPts val="1800"/>
            </a:pPr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- Grado protección IP65</a:t>
            </a:r>
          </a:p>
        </p:txBody>
      </p:sp>
      <p:pic>
        <p:nvPicPr>
          <p:cNvPr id="11" name="Google Shape;267;p20">
            <a:extLst>
              <a:ext uri="{FF2B5EF4-FFF2-40B4-BE49-F238E27FC236}">
                <a16:creationId xmlns:a16="http://schemas.microsoft.com/office/drawing/2014/main" xmlns="" id="{520FD4F7-30FF-F742-8753-CE3C31F35A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8491" y="3200400"/>
            <a:ext cx="2854537" cy="3195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37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6235841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 INDUSTRIAL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5298832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8" y="1789737"/>
            <a:ext cx="4802697" cy="68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Modelo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prototipo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y sus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825262"/>
            <a:ext cx="7901355" cy="388033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3B0432AC-6BB7-B142-94D6-6A51334E95A8}"/>
              </a:ext>
            </a:extLst>
          </p:cNvPr>
          <p:cNvSpPr txBox="1"/>
          <p:nvPr/>
        </p:nvSpPr>
        <p:spPr>
          <a:xfrm>
            <a:off x="1170832" y="3200400"/>
            <a:ext cx="2540143" cy="302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- Tensión de Trabajo: 5V</a:t>
            </a:r>
          </a:p>
          <a:p>
            <a:pPr lvl="0">
              <a:lnSpc>
                <a:spcPct val="115000"/>
              </a:lnSpc>
              <a:buSzPts val="1800"/>
            </a:pPr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- Salida digital pulsos</a:t>
            </a:r>
          </a:p>
          <a:p>
            <a:pPr lvl="0">
              <a:lnSpc>
                <a:spcPct val="115000"/>
              </a:lnSpc>
              <a:buSzPts val="1800"/>
            </a:pPr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- Rango 2 a 400cm</a:t>
            </a:r>
          </a:p>
          <a:p>
            <a:pPr lvl="0">
              <a:lnSpc>
                <a:spcPct val="115000"/>
              </a:lnSpc>
              <a:buSzPts val="1800"/>
            </a:pPr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- Resolución 0,3cm</a:t>
            </a:r>
          </a:p>
          <a:p>
            <a:pPr lvl="0">
              <a:lnSpc>
                <a:spcPct val="115000"/>
              </a:lnSpc>
              <a:buSzPts val="1800"/>
            </a:pPr>
            <a:endParaRPr lang="es-CL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- Angulo efectivo &lt; 15°</a:t>
            </a:r>
          </a:p>
        </p:txBody>
      </p:sp>
      <p:pic>
        <p:nvPicPr>
          <p:cNvPr id="2" name="modulo-HC-SR04-arduino.jpg" descr="/Users/ivangonzalez/Desktop/IVAN G 2020/2020/DUOC/ARTES/modulo-HC-SR04-arduino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95" y="3790217"/>
            <a:ext cx="2061175" cy="2061175"/>
          </a:xfrm>
          <a:prstGeom prst="rect">
            <a:avLst/>
          </a:prstGeom>
        </p:spPr>
      </p:pic>
      <p:pic>
        <p:nvPicPr>
          <p:cNvPr id="3" name="descarga.jpeg" descr="/Users/ivangonzalez/Desktop/IVAN G 2020/2020/DUOC/ARTES/descarga.jpe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17" y="3995520"/>
            <a:ext cx="2308143" cy="172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65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4;p41">
            <a:extLst>
              <a:ext uri="{FF2B5EF4-FFF2-40B4-BE49-F238E27FC236}">
                <a16:creationId xmlns="" xmlns:a16="http://schemas.microsoft.com/office/drawing/2014/main" id="{D46CBE4E-CAB4-2E44-A01C-EB8F976A3A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728412" y="2141832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235;p41">
            <a:extLst>
              <a:ext uri="{FF2B5EF4-FFF2-40B4-BE49-F238E27FC236}">
                <a16:creationId xmlns="" xmlns:a16="http://schemas.microsoft.com/office/drawing/2014/main" id="{921BB2A7-4AE3-8445-9EB0-F1D9D4FB947D}"/>
              </a:ext>
            </a:extLst>
          </p:cNvPr>
          <p:cNvGrpSpPr/>
          <p:nvPr/>
        </p:nvGrpSpPr>
        <p:grpSpPr>
          <a:xfrm>
            <a:off x="3999668" y="1531848"/>
            <a:ext cx="5042776" cy="2360124"/>
            <a:chOff x="-1340034" y="2035275"/>
            <a:chExt cx="5042776" cy="2360124"/>
          </a:xfrm>
        </p:grpSpPr>
        <p:grpSp>
          <p:nvGrpSpPr>
            <p:cNvPr id="4" name="Google Shape;236;p41">
              <a:extLst>
                <a:ext uri="{FF2B5EF4-FFF2-40B4-BE49-F238E27FC236}">
                  <a16:creationId xmlns="" xmlns:a16="http://schemas.microsoft.com/office/drawing/2014/main" id="{D87DEE33-3FD9-9244-B9A6-A630EF1A84BA}"/>
                </a:ext>
              </a:extLst>
            </p:cNvPr>
            <p:cNvGrpSpPr/>
            <p:nvPr/>
          </p:nvGrpSpPr>
          <p:grpSpPr>
            <a:xfrm flipH="1">
              <a:off x="-1340034" y="2035275"/>
              <a:ext cx="5042776" cy="2360124"/>
              <a:chOff x="5369949" y="3385389"/>
              <a:chExt cx="6541683" cy="3061644"/>
            </a:xfrm>
          </p:grpSpPr>
          <p:sp>
            <p:nvSpPr>
              <p:cNvPr id="6" name="Google Shape;237;p41">
                <a:extLst>
                  <a:ext uri="{FF2B5EF4-FFF2-40B4-BE49-F238E27FC236}">
                    <a16:creationId xmlns="" xmlns:a16="http://schemas.microsoft.com/office/drawing/2014/main" id="{79E04267-700A-4B4A-B0B1-B4750F2B98D6}"/>
                  </a:ext>
                </a:extLst>
              </p:cNvPr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name="adj" fmla="val 1015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38;p41">
                <a:extLst>
                  <a:ext uri="{FF2B5EF4-FFF2-40B4-BE49-F238E27FC236}">
                    <a16:creationId xmlns="" xmlns:a16="http://schemas.microsoft.com/office/drawing/2014/main" id="{43F7057F-11BB-3847-AD53-7F515F5FB78E}"/>
                  </a:ext>
                </a:extLst>
              </p:cNvPr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" name="Google Shape;239;p41">
              <a:extLst>
                <a:ext uri="{FF2B5EF4-FFF2-40B4-BE49-F238E27FC236}">
                  <a16:creationId xmlns="" xmlns:a16="http://schemas.microsoft.com/office/drawing/2014/main" id="{F38A654A-68DB-2C49-8D61-AD8DB0BEB75F}"/>
                </a:ext>
              </a:extLst>
            </p:cNvPr>
            <p:cNvSpPr txBox="1"/>
            <p:nvPr/>
          </p:nvSpPr>
          <p:spPr>
            <a:xfrm>
              <a:off x="-300452" y="2370054"/>
              <a:ext cx="3809662" cy="1540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Antes de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realizar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práctica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te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invitamos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a que revises la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cápsula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animada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: </a:t>
              </a:r>
            </a:p>
            <a:p>
              <a:pPr lvl="0">
                <a:lnSpc>
                  <a:spcPct val="115000"/>
                </a:lnSpc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lang="es-ES" sz="2100" b="1" dirty="0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“Uso de </a:t>
              </a:r>
              <a:r>
                <a:rPr lang="es-ES" sz="2100" b="1" dirty="0" err="1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multitester</a:t>
              </a:r>
              <a:r>
                <a:rPr lang="es-ES" sz="2100" b="1" dirty="0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 o multímetro”</a:t>
              </a:r>
              <a:endParaRPr sz="2100" b="1" i="0" u="none" strike="noStrike" cap="none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240;p41">
            <a:extLst>
              <a:ext uri="{FF2B5EF4-FFF2-40B4-BE49-F238E27FC236}">
                <a16:creationId xmlns="" xmlns:a16="http://schemas.microsoft.com/office/drawing/2014/main" id="{EBB30903-819B-1A43-A024-228384DF0B90}"/>
              </a:ext>
            </a:extLst>
          </p:cNvPr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1;p41">
            <a:extLst>
              <a:ext uri="{FF2B5EF4-FFF2-40B4-BE49-F238E27FC236}">
                <a16:creationId xmlns="" xmlns:a16="http://schemas.microsoft.com/office/drawing/2014/main" id="{92F9E328-0A87-0342-934F-235B324E404A}"/>
              </a:ext>
            </a:extLst>
          </p:cNvPr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94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 txBox="1"/>
          <p:nvPr/>
        </p:nvSpPr>
        <p:spPr>
          <a:xfrm>
            <a:off x="1139100" y="834799"/>
            <a:ext cx="4809524" cy="34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200"/>
            </a:pPr>
            <a:r>
              <a:rPr lang="en-US" sz="12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8 </a:t>
            </a:r>
            <a:r>
              <a:rPr lang="en-US" sz="12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AUTOMATIZACIÓN DE SISTEMAS ELÉCTRICOS INDUSTRIALES</a:t>
            </a:r>
          </a:p>
        </p:txBody>
      </p:sp>
      <p:sp>
        <p:nvSpPr>
          <p:cNvPr id="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1;p13"/>
          <p:cNvSpPr txBox="1">
            <a:spLocks/>
          </p:cNvSpPr>
          <p:nvPr/>
        </p:nvSpPr>
        <p:spPr>
          <a:xfrm>
            <a:off x="365425" y="2323029"/>
            <a:ext cx="3186667" cy="178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SENSORES DE DISTANCIA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Y NIVEL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120617D-F8A2-FC40-AF36-ADBEFA800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137" y="2005047"/>
            <a:ext cx="5474500" cy="54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20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SENSORES DE DISTANCIA Y NIVEL</a:t>
              </a: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15000"/>
                </a:lnSpc>
              </a:pP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una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que resume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lo que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visto! </a:t>
              </a:r>
            </a:p>
            <a:p>
              <a:pPr lvl="0">
                <a:lnSpc>
                  <a:spcPct val="115000"/>
                </a:lnSpc>
              </a:pP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atentas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</a:p>
          </p:txBody>
        </p:sp>
      </p:grp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 b="0" i="0" u="none" strike="noStrike" cap="none" dirty="0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" y="2531975"/>
            <a:ext cx="3856770" cy="3654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7" y="5056194"/>
            <a:ext cx="1806825" cy="13482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0;p21">
            <a:extLst>
              <a:ext uri="{FF2B5EF4-FFF2-40B4-BE49-F238E27FC236}">
                <a16:creationId xmlns:a16="http://schemas.microsoft.com/office/drawing/2014/main" xmlns="" id="{9EC9FF1E-E4E7-C546-9939-57D622DDAC9D}"/>
              </a:ext>
            </a:extLst>
          </p:cNvPr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55;p21">
            <a:extLst>
              <a:ext uri="{FF2B5EF4-FFF2-40B4-BE49-F238E27FC236}">
                <a16:creationId xmlns:a16="http://schemas.microsoft.com/office/drawing/2014/main" xmlns="" id="{9901C864-8A3C-DA4C-8E17-ECC5ACBFC231}"/>
              </a:ext>
            </a:extLst>
          </p:cNvPr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56;p21">
            <a:extLst>
              <a:ext uri="{FF2B5EF4-FFF2-40B4-BE49-F238E27FC236}">
                <a16:creationId xmlns:a16="http://schemas.microsoft.com/office/drawing/2014/main" xmlns="" id="{4A2FED31-4E41-8D45-927B-BE5136F22835}"/>
              </a:ext>
            </a:extLst>
          </p:cNvPr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45;p20">
            <a:extLst>
              <a:ext uri="{FF2B5EF4-FFF2-40B4-BE49-F238E27FC236}">
                <a16:creationId xmlns:a16="http://schemas.microsoft.com/office/drawing/2014/main" xmlns="" id="{DBF17464-F6CA-9D44-8B8C-4B518559DCEB}"/>
              </a:ext>
            </a:extLst>
          </p:cNvPr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DE DISTANCIA Y NIVEL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29754D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6212F3D-2933-7D48-8EFB-A30E58796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18" y="3028336"/>
            <a:ext cx="2663305" cy="41688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1D94569-A582-344C-90A6-496B81DEC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55" y="4261017"/>
            <a:ext cx="674379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4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3;p38">
            <a:extLst>
              <a:ext uri="{FF2B5EF4-FFF2-40B4-BE49-F238E27FC236}">
                <a16:creationId xmlns:a16="http://schemas.microsoft.com/office/drawing/2014/main" xmlns="" id="{3CB60916-DD26-9C46-9F63-4693989A3504}"/>
              </a:ext>
            </a:extLst>
          </p:cNvPr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4;p38">
            <a:extLst>
              <a:ext uri="{FF2B5EF4-FFF2-40B4-BE49-F238E27FC236}">
                <a16:creationId xmlns:a16="http://schemas.microsoft.com/office/drawing/2014/main" xmlns="" id="{FE9F7632-85EE-AF48-8FE5-93B4D12BC872}"/>
              </a:ext>
            </a:extLst>
          </p:cNvPr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85;p38">
            <a:extLst>
              <a:ext uri="{FF2B5EF4-FFF2-40B4-BE49-F238E27FC236}">
                <a16:creationId xmlns:a16="http://schemas.microsoft.com/office/drawing/2014/main" xmlns="" id="{9F254BBC-9594-B140-8E1E-232537440B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6;p38">
            <a:extLst>
              <a:ext uri="{FF2B5EF4-FFF2-40B4-BE49-F238E27FC236}">
                <a16:creationId xmlns:a16="http://schemas.microsoft.com/office/drawing/2014/main" xmlns="" id="{75E3FFFB-F425-264B-B3CA-C9E11FE98D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4105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87;p38">
            <a:extLst>
              <a:ext uri="{FF2B5EF4-FFF2-40B4-BE49-F238E27FC236}">
                <a16:creationId xmlns:a16="http://schemas.microsoft.com/office/drawing/2014/main" xmlns="" id="{A8AF7F7A-548E-F347-9BEE-25C756640D83}"/>
              </a:ext>
            </a:extLst>
          </p:cNvPr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Maneja y ajusta los parámetros en los equipos y los sistemas eléctricos y electrónicos utilizados en el control de procesos, según los requerimientos operacionales del equipo o planta y la normativa eléctrica vigente.</a:t>
            </a:r>
          </a:p>
        </p:txBody>
      </p:sp>
      <p:sp>
        <p:nvSpPr>
          <p:cNvPr id="18" name="Google Shape;88;p38">
            <a:extLst>
              <a:ext uri="{FF2B5EF4-FFF2-40B4-BE49-F238E27FC236}">
                <a16:creationId xmlns:a16="http://schemas.microsoft.com/office/drawing/2014/main" xmlns="" id="{6843CF6B-63C2-E24E-8C50-0E46505F473F}"/>
              </a:ext>
            </a:extLst>
          </p:cNvPr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89;p38">
            <a:extLst>
              <a:ext uri="{FF2B5EF4-FFF2-40B4-BE49-F238E27FC236}">
                <a16:creationId xmlns:a16="http://schemas.microsoft.com/office/drawing/2014/main" xmlns="" id="{07C13AB6-02DF-4A41-8F8D-648E1286EF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90;p38">
            <a:extLst>
              <a:ext uri="{FF2B5EF4-FFF2-40B4-BE49-F238E27FC236}">
                <a16:creationId xmlns:a16="http://schemas.microsoft.com/office/drawing/2014/main" xmlns="" id="{C5EDDA3B-293B-6E44-994B-D25770E4403E}"/>
              </a:ext>
            </a:extLst>
          </p:cNvPr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1;p38">
            <a:extLst>
              <a:ext uri="{FF2B5EF4-FFF2-40B4-BE49-F238E27FC236}">
                <a16:creationId xmlns:a16="http://schemas.microsoft.com/office/drawing/2014/main" xmlns="" id="{342CFF21-EEC6-D14E-AFFA-21C7A50E09CE}"/>
              </a:ext>
            </a:extLst>
          </p:cNvPr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Texto Guía</a:t>
            </a:r>
          </a:p>
        </p:txBody>
      </p:sp>
      <p:pic>
        <p:nvPicPr>
          <p:cNvPr id="22" name="Google Shape;92;p38">
            <a:extLst>
              <a:ext uri="{FF2B5EF4-FFF2-40B4-BE49-F238E27FC236}">
                <a16:creationId xmlns:a16="http://schemas.microsoft.com/office/drawing/2014/main" xmlns="" id="{7DC79182-7C7B-2F47-9EFF-F6EAAAFA118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139384" y="2497015"/>
            <a:ext cx="4892151" cy="3688960"/>
          </a:xfrm>
          <a:prstGeom prst="roundRect">
            <a:avLst>
              <a:gd name="adj" fmla="val 74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413638" y="2363492"/>
            <a:ext cx="4566385" cy="379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de conocimientos previos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Sensor Ultrasónico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Sensor Ultrasónico Industrial 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Cuánto Aprendimos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Ticket de Salida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993524" y="2859923"/>
            <a:ext cx="286654" cy="300747"/>
            <a:chOff x="4059878" y="2133326"/>
            <a:chExt cx="286654" cy="300747"/>
          </a:xfrm>
        </p:grpSpPr>
        <p:sp>
          <p:nvSpPr>
            <p:cNvPr id="160" name="Google Shape;160;p5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4059878" y="2133326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993524" y="3539337"/>
            <a:ext cx="286654" cy="300747"/>
            <a:chOff x="4055115" y="2797383"/>
            <a:chExt cx="286654" cy="300747"/>
          </a:xfrm>
        </p:grpSpPr>
        <p:sp>
          <p:nvSpPr>
            <p:cNvPr id="162" name="Google Shape;162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4055115" y="2797383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003219" y="4172924"/>
            <a:ext cx="276959" cy="300747"/>
            <a:chOff x="4064810" y="3494301"/>
            <a:chExt cx="276959" cy="300747"/>
          </a:xfrm>
        </p:grpSpPr>
        <p:sp>
          <p:nvSpPr>
            <p:cNvPr id="164" name="Google Shape;164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4064810" y="349430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167;p5"/>
          <p:cNvSpPr txBox="1"/>
          <p:nvPr/>
        </p:nvSpPr>
        <p:spPr>
          <a:xfrm>
            <a:off x="4076867" y="1309036"/>
            <a:ext cx="4954668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SzPts val="2000"/>
            </a:pPr>
            <a:r>
              <a:rPr lang="en-US" sz="20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DE DISTANCIA Y NIVEL</a:t>
            </a:r>
          </a:p>
        </p:txBody>
      </p:sp>
      <p:sp>
        <p:nvSpPr>
          <p:cNvPr id="29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7" y="2347898"/>
            <a:ext cx="3019065" cy="4406861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993524" y="4852338"/>
            <a:ext cx="286654" cy="300747"/>
            <a:chOff x="4105402" y="4054843"/>
            <a:chExt cx="286654" cy="300747"/>
          </a:xfrm>
        </p:grpSpPr>
        <p:sp>
          <p:nvSpPr>
            <p:cNvPr id="23" name="Google Shape;164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5;p5"/>
            <p:cNvSpPr txBox="1"/>
            <p:nvPr/>
          </p:nvSpPr>
          <p:spPr>
            <a:xfrm>
              <a:off x="4105402" y="4054843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993524" y="5508306"/>
            <a:ext cx="286654" cy="300747"/>
            <a:chOff x="4165607" y="4698670"/>
            <a:chExt cx="286654" cy="300747"/>
          </a:xfrm>
        </p:grpSpPr>
        <p:sp>
          <p:nvSpPr>
            <p:cNvPr id="30" name="Google Shape;164;p5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65;p5"/>
            <p:cNvSpPr txBox="1"/>
            <p:nvPr/>
          </p:nvSpPr>
          <p:spPr>
            <a:xfrm>
              <a:off x="4165607" y="4698670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19;p12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91;p18"/>
          <p:cNvSpPr txBox="1"/>
          <p:nvPr/>
        </p:nvSpPr>
        <p:spPr>
          <a:xfrm>
            <a:off x="816853" y="3218280"/>
            <a:ext cx="4491127" cy="152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DE</a:t>
            </a:r>
          </a:p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DISTANCIA Y NIVEL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Ahora veamos cómo lo que ya has aprendido refuerza y mejora lo que estás a punto de aprender.</a:t>
            </a:r>
          </a:p>
        </p:txBody>
      </p:sp>
      <p:sp>
        <p:nvSpPr>
          <p:cNvPr id="30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68;p5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 b="0" i="0" u="none" strike="noStrike" cap="none" dirty="0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OVNI-01.png" descr="/Users/ivangonzalez/Desktop/IVAN G 2020/2020/DUOC/ARTES/OVNI-01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79" y="2233935"/>
            <a:ext cx="4400488" cy="45351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4555252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3B0432AC-6BB7-B142-94D6-6A51334E95A8}"/>
              </a:ext>
            </a:extLst>
          </p:cNvPr>
          <p:cNvSpPr txBox="1"/>
          <p:nvPr/>
        </p:nvSpPr>
        <p:spPr>
          <a:xfrm>
            <a:off x="5969816" y="3255946"/>
            <a:ext cx="2319892" cy="104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Sensor que realiza mediciones a través de ondas ultrasónica.</a:t>
            </a: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3610708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es un sensor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ultrasónico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1" y="2754923"/>
            <a:ext cx="7502770" cy="39506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188;p9">
            <a:extLst>
              <a:ext uri="{FF2B5EF4-FFF2-40B4-BE49-F238E27FC236}">
                <a16:creationId xmlns:a16="http://schemas.microsoft.com/office/drawing/2014/main" xmlns="" id="{C1663357-01EB-9A40-97A7-95189C06A8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2737" y="3333808"/>
            <a:ext cx="3407434" cy="2881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0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4555252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3B0432AC-6BB7-B142-94D6-6A51334E95A8}"/>
              </a:ext>
            </a:extLst>
          </p:cNvPr>
          <p:cNvSpPr txBox="1"/>
          <p:nvPr/>
        </p:nvSpPr>
        <p:spPr>
          <a:xfrm>
            <a:off x="1373432" y="3032058"/>
            <a:ext cx="5250106" cy="59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Es una señal acústica o sonora cuya frecuencia está por encima del espectro audible del oído humano.</a:t>
            </a: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3610708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es una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onda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ultrasónica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8018585" cy="39506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95;p10">
            <a:extLst>
              <a:ext uri="{FF2B5EF4-FFF2-40B4-BE49-F238E27FC236}">
                <a16:creationId xmlns:a16="http://schemas.microsoft.com/office/drawing/2014/main" xmlns="" id="{992215C9-A709-2746-879B-093D3F08F17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524" t="14864" r="8298" b="17590"/>
          <a:stretch/>
        </p:blipFill>
        <p:spPr>
          <a:xfrm>
            <a:off x="1461354" y="3905498"/>
            <a:ext cx="6797553" cy="2675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87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3212124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9" y="1789737"/>
            <a:ext cx="2715988" cy="68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no la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oímos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919046"/>
            <a:ext cx="8018585" cy="3786554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02;p11">
            <a:extLst>
              <a:ext uri="{FF2B5EF4-FFF2-40B4-BE49-F238E27FC236}">
                <a16:creationId xmlns:a16="http://schemas.microsoft.com/office/drawing/2014/main" xmlns="" id="{6672CB57-F0CB-8E48-AF33-EE07E5D26B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7763" y="3887422"/>
            <a:ext cx="6624736" cy="22987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3B0432AC-6BB7-B142-94D6-6A51334E95A8}"/>
              </a:ext>
            </a:extLst>
          </p:cNvPr>
          <p:cNvSpPr txBox="1"/>
          <p:nvPr/>
        </p:nvSpPr>
        <p:spPr>
          <a:xfrm>
            <a:off x="1373431" y="3247588"/>
            <a:ext cx="5953491" cy="54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El rango audible de nuestro oído humano se encuentra en el rango de frecuencias de 20 Hz a 20kHz.</a:t>
            </a:r>
          </a:p>
        </p:txBody>
      </p:sp>
    </p:spTree>
    <p:extLst>
      <p:ext uri="{BB962C8B-B14F-4D97-AF65-F5344CB8AC3E}">
        <p14:creationId xmlns:p14="http://schemas.microsoft.com/office/powerpoint/2010/main" val="25522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:a16="http://schemas.microsoft.com/office/drawing/2014/main" xmlns="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ULTRASÓNICO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:a16="http://schemas.microsoft.com/office/drawing/2014/main" xmlns="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3212124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:a16="http://schemas.microsoft.com/office/drawing/2014/main" xmlns="" id="{DA30700A-7990-9F43-AD47-4928E60CC8DD}"/>
              </a:ext>
            </a:extLst>
          </p:cNvPr>
          <p:cNvSpPr txBox="1"/>
          <p:nvPr/>
        </p:nvSpPr>
        <p:spPr>
          <a:xfrm>
            <a:off x="1082289" y="1789737"/>
            <a:ext cx="2715988" cy="68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frecuencia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:a16="http://schemas.microsoft.com/office/drawing/2014/main" xmlns="" id="{A2E51919-A97D-F746-9DED-BAC286698C6A}"/>
              </a:ext>
            </a:extLst>
          </p:cNvPr>
          <p:cNvSpPr/>
          <p:nvPr/>
        </p:nvSpPr>
        <p:spPr>
          <a:xfrm>
            <a:off x="844060" y="2825262"/>
            <a:ext cx="8018585" cy="3880338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1;p4">
            <a:extLst>
              <a:ext uri="{FF2B5EF4-FFF2-40B4-BE49-F238E27FC236}">
                <a16:creationId xmlns:a16="http://schemas.microsoft.com/office/drawing/2014/main" xmlns="" id="{3B0432AC-6BB7-B142-94D6-6A51334E95A8}"/>
              </a:ext>
            </a:extLst>
          </p:cNvPr>
          <p:cNvSpPr txBox="1"/>
          <p:nvPr/>
        </p:nvSpPr>
        <p:spPr>
          <a:xfrm>
            <a:off x="1490661" y="2996807"/>
            <a:ext cx="5953491" cy="54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Para una señal, es el número de ciclos completados en un segundo.</a:t>
            </a:r>
          </a:p>
        </p:txBody>
      </p:sp>
      <p:pic>
        <p:nvPicPr>
          <p:cNvPr id="11" name="Google Shape;209;p12" descr="longitud-y-frecuencia | Blog Multimedial">
            <a:extLst>
              <a:ext uri="{FF2B5EF4-FFF2-40B4-BE49-F238E27FC236}">
                <a16:creationId xmlns:a16="http://schemas.microsoft.com/office/drawing/2014/main" xmlns="" id="{C024733E-55FF-4D4B-96C6-D0376B647FD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15777" y="3908842"/>
            <a:ext cx="5184578" cy="2288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732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629</Words>
  <Application>Microsoft Office PowerPoint</Application>
  <PresentationFormat>Personalizado</PresentationFormat>
  <Paragraphs>140</Paragraphs>
  <Slides>21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homy</cp:lastModifiedBy>
  <cp:revision>142</cp:revision>
  <dcterms:modified xsi:type="dcterms:W3CDTF">2021-02-11T00:09:37Z</dcterms:modified>
</cp:coreProperties>
</file>