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98"/>
    <p:restoredTop sz="94628"/>
  </p:normalViewPr>
  <p:slideViewPr>
    <p:cSldViewPr snapToGrid="0" snapToObjects="1">
      <p:cViewPr varScale="1">
        <p:scale>
          <a:sx n="97" d="100"/>
          <a:sy n="97" d="100"/>
        </p:scale>
        <p:origin x="15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69722028"/>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3963" y="685800"/>
            <a:ext cx="4410075" cy="3429000"/>
          </a:xfrm>
        </p:spPr>
      </p:sp>
      <p:sp>
        <p:nvSpPr>
          <p:cNvPr id="3" name="Marcador de notas 2"/>
          <p:cNvSpPr>
            <a:spLocks noGrp="1"/>
          </p:cNvSpPr>
          <p:nvPr>
            <p:ph type="body" idx="1"/>
          </p:nvPr>
        </p:nvSpPr>
        <p:spPr/>
        <p:txBody>
          <a:bodyPr/>
          <a:lstStyle/>
          <a:p>
            <a:endParaRPr lang="es-CL"/>
          </a:p>
        </p:txBody>
      </p:sp>
    </p:spTree>
    <p:extLst>
      <p:ext uri="{BB962C8B-B14F-4D97-AF65-F5344CB8AC3E}">
        <p14:creationId xmlns:p14="http://schemas.microsoft.com/office/powerpoint/2010/main" val="1325278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One column text">
    <p:spTree>
      <p:nvGrpSpPr>
        <p:cNvPr id="1" name=""/>
        <p:cNvGrpSpPr/>
        <p:nvPr/>
      </p:nvGrpSpPr>
      <p:grpSpPr>
        <a:xfrm>
          <a:off x="0" y="0"/>
          <a:ext cx="0" cy="0"/>
          <a:chOff x="0" y="0"/>
          <a:chExt cx="0" cy="0"/>
        </a:xfrm>
      </p:grpSpPr>
      <p:grpSp>
        <p:nvGrpSpPr>
          <p:cNvPr id="19" name="Google Shape;7;p23"/>
          <p:cNvGrpSpPr/>
          <p:nvPr/>
        </p:nvGrpSpPr>
        <p:grpSpPr>
          <a:xfrm>
            <a:off x="242854" y="1756548"/>
            <a:ext cx="9346505" cy="5675927"/>
            <a:chOff x="0" y="0"/>
            <a:chExt cx="9346503" cy="5675926"/>
          </a:xfrm>
        </p:grpSpPr>
        <p:sp>
          <p:nvSpPr>
            <p:cNvPr id="17" name="Figura"/>
            <p:cNvSpPr/>
            <p:nvPr/>
          </p:nvSpPr>
          <p:spPr>
            <a:xfrm>
              <a:off x="-1" y="-1"/>
              <a:ext cx="9346505" cy="5675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8" name="Texto"/>
            <p:cNvSpPr txBox="1"/>
            <p:nvPr/>
          </p:nvSpPr>
          <p:spPr>
            <a:xfrm>
              <a:off x="-1" y="2647845"/>
              <a:ext cx="9091322"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pic>
        <p:nvPicPr>
          <p:cNvPr id="20" name="Google Shape;8;p23" descr="Google Shape;8;p23"/>
          <p:cNvPicPr>
            <a:picLocks noChangeAspect="1"/>
          </p:cNvPicPr>
          <p:nvPr/>
        </p:nvPicPr>
        <p:blipFill>
          <a:blip r:embed="rId2"/>
          <a:stretch>
            <a:fillRect/>
          </a:stretch>
        </p:blipFill>
        <p:spPr>
          <a:xfrm>
            <a:off x="436350" y="419800"/>
            <a:ext cx="3659450" cy="680475"/>
          </a:xfrm>
          <a:prstGeom prst="rect">
            <a:avLst/>
          </a:prstGeom>
          <a:ln w="12700">
            <a:miter lim="400000"/>
          </a:ln>
        </p:spPr>
      </p:pic>
      <p:sp>
        <p:nvSpPr>
          <p:cNvPr id="21" name="Google Shape;9;p23"/>
          <p:cNvSpPr/>
          <p:nvPr/>
        </p:nvSpPr>
        <p:spPr>
          <a:xfrm>
            <a:off x="436350" y="6464001"/>
            <a:ext cx="7891862" cy="680476"/>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22" name="Google Shape;10;p23" descr="Google Shape;10;p23"/>
          <p:cNvPicPr>
            <a:picLocks noChangeAspect="1"/>
          </p:cNvPicPr>
          <p:nvPr/>
        </p:nvPicPr>
        <p:blipFill>
          <a:blip r:embed="rId3"/>
          <a:stretch>
            <a:fillRect/>
          </a:stretch>
        </p:blipFill>
        <p:spPr>
          <a:xfrm>
            <a:off x="433440" y="6464000"/>
            <a:ext cx="690484" cy="680477"/>
          </a:xfrm>
          <a:prstGeom prst="rect">
            <a:avLst/>
          </a:prstGeom>
          <a:ln w="12700">
            <a:miter lim="400000"/>
          </a:ln>
        </p:spPr>
      </p:pic>
      <p:pic>
        <p:nvPicPr>
          <p:cNvPr id="23" name="Google Shape;11;p23" descr="Google Shape;11;p23"/>
          <p:cNvPicPr>
            <a:picLocks noChangeAspect="1"/>
          </p:cNvPicPr>
          <p:nvPr/>
        </p:nvPicPr>
        <p:blipFill>
          <a:blip r:embed="rId4"/>
          <a:stretch>
            <a:fillRect/>
          </a:stretch>
        </p:blipFill>
        <p:spPr>
          <a:xfrm>
            <a:off x="8272364" y="1222172"/>
            <a:ext cx="1080002" cy="241875"/>
          </a:xfrm>
          <a:prstGeom prst="rect">
            <a:avLst/>
          </a:prstGeom>
          <a:ln w="12700">
            <a:miter lim="400000"/>
          </a:ln>
        </p:spPr>
      </p:pic>
      <p:pic>
        <p:nvPicPr>
          <p:cNvPr id="24" name="Google Shape;12;p23" descr="Google Shape;12;p23"/>
          <p:cNvPicPr>
            <a:picLocks noChangeAspect="1"/>
          </p:cNvPicPr>
          <p:nvPr/>
        </p:nvPicPr>
        <p:blipFill>
          <a:blip r:embed="rId5"/>
          <a:stretch>
            <a:fillRect/>
          </a:stretch>
        </p:blipFill>
        <p:spPr>
          <a:xfrm>
            <a:off x="8272364" y="418596"/>
            <a:ext cx="1080002" cy="664778"/>
          </a:xfrm>
          <a:prstGeom prst="rect">
            <a:avLst/>
          </a:prstGeom>
          <a:ln w="12700">
            <a:miter lim="400000"/>
          </a:ln>
        </p:spPr>
      </p:pic>
      <p:pic>
        <p:nvPicPr>
          <p:cNvPr id="25" name="Google Shape;13;p23" descr="Google Shape;13;p23"/>
          <p:cNvPicPr>
            <a:picLocks noChangeAspect="1"/>
          </p:cNvPicPr>
          <p:nvPr/>
        </p:nvPicPr>
        <p:blipFill>
          <a:blip r:embed="rId6"/>
          <a:stretch>
            <a:fillRect/>
          </a:stretch>
        </p:blipFill>
        <p:spPr>
          <a:xfrm>
            <a:off x="8521706" y="6387272"/>
            <a:ext cx="830661" cy="756002"/>
          </a:xfrm>
          <a:prstGeom prst="rect">
            <a:avLst/>
          </a:prstGeom>
          <a:ln w="12700">
            <a:miter lim="400000"/>
          </a:ln>
        </p:spPr>
      </p:pic>
      <p:sp>
        <p:nvSpPr>
          <p:cNvPr id="26" name="Número de diapositiva"/>
          <p:cNvSpPr txBox="1">
            <a:spLocks noGrp="1"/>
          </p:cNvSpPr>
          <p:nvPr>
            <p:ph type="sldNum" sz="quarter" idx="2"/>
          </p:nvPr>
        </p:nvSpPr>
        <p:spPr>
          <a:xfrm>
            <a:off x="6689121" y="6871630"/>
            <a:ext cx="273654" cy="264254"/>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0" name="Google Shape;20;p27"/>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43" name="Google Shape;21;p27"/>
          <p:cNvGrpSpPr/>
          <p:nvPr/>
        </p:nvGrpSpPr>
        <p:grpSpPr>
          <a:xfrm>
            <a:off x="8091899" y="451664"/>
            <a:ext cx="662103" cy="380238"/>
            <a:chOff x="0" y="-1"/>
            <a:chExt cx="662102" cy="380236"/>
          </a:xfrm>
        </p:grpSpPr>
        <p:sp>
          <p:nvSpPr>
            <p:cNvPr id="41"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42" name="Texto"/>
            <p:cNvSpPr txBox="1"/>
            <p:nvPr/>
          </p:nvSpPr>
          <p:spPr>
            <a:xfrm>
              <a:off x="-1" y="-2"/>
              <a:ext cx="662104"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46" name="Google Shape;22;p27"/>
          <p:cNvGrpSpPr/>
          <p:nvPr/>
        </p:nvGrpSpPr>
        <p:grpSpPr>
          <a:xfrm>
            <a:off x="8753998" y="451664"/>
            <a:ext cx="785403" cy="380238"/>
            <a:chOff x="0" y="-1"/>
            <a:chExt cx="785402" cy="380236"/>
          </a:xfrm>
        </p:grpSpPr>
        <p:sp>
          <p:nvSpPr>
            <p:cNvPr id="44"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45" name="Texto"/>
            <p:cNvSpPr txBox="1"/>
            <p:nvPr/>
          </p:nvSpPr>
          <p:spPr>
            <a:xfrm>
              <a:off x="-1" y="-2"/>
              <a:ext cx="785403"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47" name="Google Shape;26;p27"/>
          <p:cNvSpPr txBox="1"/>
          <p:nvPr/>
        </p:nvSpPr>
        <p:spPr>
          <a:xfrm>
            <a:off x="375975" y="6881800"/>
            <a:ext cx="6786599" cy="353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48" name="Google Shape;23;p27"/>
          <p:cNvSpPr txBox="1"/>
          <p:nvPr/>
        </p:nvSpPr>
        <p:spPr>
          <a:xfrm>
            <a:off x="8443617" y="271142"/>
            <a:ext cx="1166702" cy="39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1200">
                <a:latin typeface="Calibri"/>
                <a:ea typeface="Calibri"/>
                <a:cs typeface="Calibri"/>
                <a:sym typeface="Calibri"/>
              </a:defRPr>
            </a:pPr>
            <a:r>
              <a:t>Actividad 4|</a:t>
            </a:r>
            <a:r>
              <a:rPr sz="1600">
                <a:solidFill>
                  <a:srgbClr val="741B47"/>
                </a:solidFill>
              </a:rPr>
              <a:t>2</a:t>
            </a:r>
          </a:p>
        </p:txBody>
      </p:sp>
      <p:sp>
        <p:nvSpPr>
          <p:cNvPr id="49" name="Google Shape;33;p25"/>
          <p:cNvSpPr txBox="1"/>
          <p:nvPr/>
        </p:nvSpPr>
        <p:spPr>
          <a:xfrm>
            <a:off x="442650" y="350325"/>
            <a:ext cx="7441801" cy="372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50"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7"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58" name="Google Shape;29;p25"/>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61" name="Google Shape;30;p25"/>
          <p:cNvGrpSpPr/>
          <p:nvPr/>
        </p:nvGrpSpPr>
        <p:grpSpPr>
          <a:xfrm>
            <a:off x="8091899" y="451664"/>
            <a:ext cx="662103" cy="380238"/>
            <a:chOff x="0" y="-1"/>
            <a:chExt cx="662102" cy="380236"/>
          </a:xfrm>
        </p:grpSpPr>
        <p:sp>
          <p:nvSpPr>
            <p:cNvPr id="59"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60" name="Texto"/>
            <p:cNvSpPr txBox="1"/>
            <p:nvPr/>
          </p:nvSpPr>
          <p:spPr>
            <a:xfrm>
              <a:off x="-1" y="-2"/>
              <a:ext cx="662104"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64" name="Google Shape;31;p25"/>
          <p:cNvGrpSpPr/>
          <p:nvPr/>
        </p:nvGrpSpPr>
        <p:grpSpPr>
          <a:xfrm>
            <a:off x="8753998" y="451664"/>
            <a:ext cx="785403" cy="380238"/>
            <a:chOff x="0" y="-1"/>
            <a:chExt cx="785402" cy="380236"/>
          </a:xfrm>
        </p:grpSpPr>
        <p:sp>
          <p:nvSpPr>
            <p:cNvPr id="62"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63" name="Texto"/>
            <p:cNvSpPr txBox="1"/>
            <p:nvPr/>
          </p:nvSpPr>
          <p:spPr>
            <a:xfrm>
              <a:off x="-1" y="-2"/>
              <a:ext cx="785403"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65" name="Google Shape;26;p27"/>
          <p:cNvSpPr txBox="1"/>
          <p:nvPr/>
        </p:nvSpPr>
        <p:spPr>
          <a:xfrm>
            <a:off x="375975" y="6881800"/>
            <a:ext cx="6786599" cy="353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66" name="Google Shape;23;p27"/>
          <p:cNvSpPr txBox="1"/>
          <p:nvPr/>
        </p:nvSpPr>
        <p:spPr>
          <a:xfrm>
            <a:off x="8443617" y="271142"/>
            <a:ext cx="1166702" cy="39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1200">
                <a:latin typeface="Calibri"/>
                <a:ea typeface="Calibri"/>
                <a:cs typeface="Calibri"/>
                <a:sym typeface="Calibri"/>
              </a:defRPr>
            </a:pPr>
            <a:r>
              <a:t>Actividad 4|</a:t>
            </a:r>
            <a:r>
              <a:rPr sz="1600">
                <a:solidFill>
                  <a:srgbClr val="741B47"/>
                </a:solidFill>
              </a:rPr>
              <a:t>2</a:t>
            </a:r>
          </a:p>
        </p:txBody>
      </p:sp>
      <p:sp>
        <p:nvSpPr>
          <p:cNvPr id="67" name="Google Shape;33;p25"/>
          <p:cNvSpPr txBox="1"/>
          <p:nvPr/>
        </p:nvSpPr>
        <p:spPr>
          <a:xfrm>
            <a:off x="442650" y="350325"/>
            <a:ext cx="7441801" cy="372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68"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37;p26"/>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n-lt"/>
                <a:ea typeface="+mn-ea"/>
                <a:cs typeface="+mn-cs"/>
                <a:sym typeface="Arial"/>
              </a:defRPr>
            </a:pPr>
            <a:endParaRPr/>
          </a:p>
        </p:txBody>
      </p:sp>
      <p:sp>
        <p:nvSpPr>
          <p:cNvPr id="76" name="Google Shape;38;p26"/>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79" name="Google Shape;39;p26"/>
          <p:cNvGrpSpPr/>
          <p:nvPr/>
        </p:nvGrpSpPr>
        <p:grpSpPr>
          <a:xfrm>
            <a:off x="8091899" y="451664"/>
            <a:ext cx="662103" cy="380238"/>
            <a:chOff x="0" y="-1"/>
            <a:chExt cx="662102" cy="380236"/>
          </a:xfrm>
        </p:grpSpPr>
        <p:sp>
          <p:nvSpPr>
            <p:cNvPr id="77"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78" name="Texto"/>
            <p:cNvSpPr txBox="1"/>
            <p:nvPr/>
          </p:nvSpPr>
          <p:spPr>
            <a:xfrm>
              <a:off x="-1" y="-2"/>
              <a:ext cx="662104"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82" name="Google Shape;40;p26"/>
          <p:cNvGrpSpPr/>
          <p:nvPr/>
        </p:nvGrpSpPr>
        <p:grpSpPr>
          <a:xfrm>
            <a:off x="8753998" y="451664"/>
            <a:ext cx="785403" cy="380238"/>
            <a:chOff x="0" y="-1"/>
            <a:chExt cx="785402" cy="380236"/>
          </a:xfrm>
        </p:grpSpPr>
        <p:sp>
          <p:nvSpPr>
            <p:cNvPr id="80"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81" name="Texto"/>
            <p:cNvSpPr txBox="1"/>
            <p:nvPr/>
          </p:nvSpPr>
          <p:spPr>
            <a:xfrm>
              <a:off x="-1" y="-2"/>
              <a:ext cx="785403"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83" name="Google Shape;44;p26"/>
          <p:cNvSpPr txBox="1"/>
          <p:nvPr/>
        </p:nvSpPr>
        <p:spPr>
          <a:xfrm>
            <a:off x="375975" y="6881800"/>
            <a:ext cx="6786599" cy="353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84" name="Google Shape;23;p27"/>
          <p:cNvSpPr txBox="1"/>
          <p:nvPr/>
        </p:nvSpPr>
        <p:spPr>
          <a:xfrm>
            <a:off x="8443617" y="271142"/>
            <a:ext cx="1166702" cy="39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1200">
                <a:latin typeface="Calibri"/>
                <a:ea typeface="Calibri"/>
                <a:cs typeface="Calibri"/>
                <a:sym typeface="Calibri"/>
              </a:defRPr>
            </a:pPr>
            <a:r>
              <a:t>Actividad 4|</a:t>
            </a:r>
            <a:r>
              <a:rPr sz="1600">
                <a:solidFill>
                  <a:srgbClr val="741B47"/>
                </a:solidFill>
              </a:rPr>
              <a:t>2</a:t>
            </a:r>
          </a:p>
        </p:txBody>
      </p:sp>
      <p:sp>
        <p:nvSpPr>
          <p:cNvPr id="85" name="Google Shape;33;p25"/>
          <p:cNvSpPr txBox="1"/>
          <p:nvPr/>
        </p:nvSpPr>
        <p:spPr>
          <a:xfrm>
            <a:off x="442650" y="350325"/>
            <a:ext cx="7441801" cy="372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86"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46;p28"/>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490"/>
            </a:srgbClr>
          </a:solidFill>
          <a:ln w="12700">
            <a:miter lim="400000"/>
          </a:ln>
        </p:spPr>
        <p:txBody>
          <a:bodyPr lIns="0" tIns="0" rIns="0" bIns="0" anchor="ctr"/>
          <a:lstStyle/>
          <a:p>
            <a:pPr>
              <a:defRPr>
                <a:latin typeface="+mn-lt"/>
                <a:ea typeface="+mn-ea"/>
                <a:cs typeface="+mn-cs"/>
                <a:sym typeface="Arial"/>
              </a:defRPr>
            </a:pPr>
            <a:endParaRPr/>
          </a:p>
        </p:txBody>
      </p:sp>
      <p:sp>
        <p:nvSpPr>
          <p:cNvPr id="94" name="Google Shape;47;p28"/>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97" name="Google Shape;48;p28"/>
          <p:cNvGrpSpPr/>
          <p:nvPr/>
        </p:nvGrpSpPr>
        <p:grpSpPr>
          <a:xfrm>
            <a:off x="8091899" y="451664"/>
            <a:ext cx="662103" cy="380238"/>
            <a:chOff x="0" y="-1"/>
            <a:chExt cx="662102" cy="380236"/>
          </a:xfrm>
        </p:grpSpPr>
        <p:sp>
          <p:nvSpPr>
            <p:cNvPr id="95"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96" name="Texto"/>
            <p:cNvSpPr txBox="1"/>
            <p:nvPr/>
          </p:nvSpPr>
          <p:spPr>
            <a:xfrm>
              <a:off x="-1" y="-2"/>
              <a:ext cx="662104"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100" name="Google Shape;49;p28"/>
          <p:cNvGrpSpPr/>
          <p:nvPr/>
        </p:nvGrpSpPr>
        <p:grpSpPr>
          <a:xfrm>
            <a:off x="8753998" y="451664"/>
            <a:ext cx="785403" cy="380238"/>
            <a:chOff x="0" y="-1"/>
            <a:chExt cx="785402" cy="380236"/>
          </a:xfrm>
        </p:grpSpPr>
        <p:sp>
          <p:nvSpPr>
            <p:cNvPr id="98"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99" name="Texto"/>
            <p:cNvSpPr txBox="1"/>
            <p:nvPr/>
          </p:nvSpPr>
          <p:spPr>
            <a:xfrm>
              <a:off x="-1" y="-2"/>
              <a:ext cx="785403"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101" name="Google Shape;53;p28"/>
          <p:cNvSpPr txBox="1"/>
          <p:nvPr/>
        </p:nvSpPr>
        <p:spPr>
          <a:xfrm>
            <a:off x="375975" y="6881800"/>
            <a:ext cx="6786599" cy="353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02" name="Google Shape;23;p27"/>
          <p:cNvSpPr txBox="1"/>
          <p:nvPr/>
        </p:nvSpPr>
        <p:spPr>
          <a:xfrm>
            <a:off x="8430917" y="283842"/>
            <a:ext cx="1166702" cy="39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1200">
                <a:latin typeface="Calibri"/>
                <a:ea typeface="Calibri"/>
                <a:cs typeface="Calibri"/>
                <a:sym typeface="Calibri"/>
              </a:defRPr>
            </a:pPr>
            <a:r>
              <a:t>Actividad 4|</a:t>
            </a:r>
            <a:r>
              <a:rPr sz="1600">
                <a:solidFill>
                  <a:srgbClr val="741B47"/>
                </a:solidFill>
              </a:rPr>
              <a:t>2</a:t>
            </a:r>
          </a:p>
        </p:txBody>
      </p:sp>
      <p:sp>
        <p:nvSpPr>
          <p:cNvPr id="103" name="Google Shape;33;p25"/>
          <p:cNvSpPr txBox="1"/>
          <p:nvPr/>
        </p:nvSpPr>
        <p:spPr>
          <a:xfrm>
            <a:off x="442650" y="350325"/>
            <a:ext cx="7441801" cy="372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104"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29"/>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n-lt"/>
                <a:ea typeface="+mn-ea"/>
                <a:cs typeface="+mn-cs"/>
                <a:sym typeface="Arial"/>
              </a:defRPr>
            </a:pPr>
            <a:endParaRPr/>
          </a:p>
        </p:txBody>
      </p:sp>
      <p:grpSp>
        <p:nvGrpSpPr>
          <p:cNvPr id="114" name="Google Shape;81;p29"/>
          <p:cNvGrpSpPr/>
          <p:nvPr/>
        </p:nvGrpSpPr>
        <p:grpSpPr>
          <a:xfrm>
            <a:off x="8091899" y="451665"/>
            <a:ext cx="662103" cy="380237"/>
            <a:chOff x="0" y="0"/>
            <a:chExt cx="662102" cy="380236"/>
          </a:xfrm>
        </p:grpSpPr>
        <p:sp>
          <p:nvSpPr>
            <p:cNvPr id="112" name="Google Shape;82;p29"/>
            <p:cNvSpPr/>
            <p:nvPr/>
          </p:nvSpPr>
          <p:spPr>
            <a:xfrm>
              <a:off x="-1" y="327735"/>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13" name="Google Shape;83;p29"/>
            <p:cNvSpPr txBox="1"/>
            <p:nvPr/>
          </p:nvSpPr>
          <p:spPr>
            <a:xfrm>
              <a:off x="-1" y="0"/>
              <a:ext cx="6621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lvl1pPr>
                <a:defRPr>
                  <a:latin typeface="+mn-lt"/>
                  <a:ea typeface="+mn-ea"/>
                  <a:cs typeface="+mn-cs"/>
                  <a:sym typeface="Arial"/>
                </a:defRPr>
              </a:lvl1pPr>
            </a:lstStyle>
            <a:p>
              <a:r>
                <a:t> </a:t>
              </a:r>
            </a:p>
          </p:txBody>
        </p:sp>
      </p:grpSp>
      <p:grpSp>
        <p:nvGrpSpPr>
          <p:cNvPr id="117" name="Google Shape;84;p29"/>
          <p:cNvGrpSpPr/>
          <p:nvPr/>
        </p:nvGrpSpPr>
        <p:grpSpPr>
          <a:xfrm>
            <a:off x="8753998" y="451665"/>
            <a:ext cx="785404" cy="380237"/>
            <a:chOff x="0" y="0"/>
            <a:chExt cx="785402" cy="380236"/>
          </a:xfrm>
        </p:grpSpPr>
        <p:sp>
          <p:nvSpPr>
            <p:cNvPr id="115" name="Google Shape;85;p29"/>
            <p:cNvSpPr/>
            <p:nvPr/>
          </p:nvSpPr>
          <p:spPr>
            <a:xfrm>
              <a:off x="-1" y="327735"/>
              <a:ext cx="785404"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16" name="Google Shape;86;p29"/>
            <p:cNvSpPr txBox="1"/>
            <p:nvPr/>
          </p:nvSpPr>
          <p:spPr>
            <a:xfrm>
              <a:off x="-1" y="0"/>
              <a:ext cx="7854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lvl1pPr>
                <a:defRPr>
                  <a:latin typeface="+mn-lt"/>
                  <a:ea typeface="+mn-ea"/>
                  <a:cs typeface="+mn-cs"/>
                  <a:sym typeface="Arial"/>
                </a:defRPr>
              </a:lvl1pPr>
            </a:lstStyle>
            <a:p>
              <a:r>
                <a:t> </a:t>
              </a:r>
            </a:p>
          </p:txBody>
        </p:sp>
      </p:grpSp>
      <p:sp>
        <p:nvSpPr>
          <p:cNvPr id="118" name="Google Shape;88;p29"/>
          <p:cNvSpPr txBox="1"/>
          <p:nvPr/>
        </p:nvSpPr>
        <p:spPr>
          <a:xfrm>
            <a:off x="8170650" y="288449"/>
            <a:ext cx="1166702"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b="1">
                <a:latin typeface="Calibri"/>
                <a:ea typeface="Calibri"/>
                <a:cs typeface="Calibri"/>
                <a:sym typeface="Calibri"/>
              </a:defRPr>
            </a:lvl1pPr>
          </a:lstStyle>
          <a:p>
            <a:r>
              <a:t>¡Atención!</a:t>
            </a:r>
          </a:p>
        </p:txBody>
      </p:sp>
      <p:sp>
        <p:nvSpPr>
          <p:cNvPr id="119" name="Google Shape;31;p6"/>
          <p:cNvSpPr/>
          <p:nvPr/>
        </p:nvSpPr>
        <p:spPr>
          <a:xfrm>
            <a:off x="181650" y="180900"/>
            <a:ext cx="79092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a:blip r:embed="rId2"/>
          </a:blipFill>
          <a:ln w="12700">
            <a:miter lim="400000"/>
          </a:ln>
        </p:spPr>
        <p:txBody>
          <a:bodyPr lIns="0" tIns="0" rIns="0" bIns="0" anchor="b"/>
          <a:lstStyle/>
          <a:p>
            <a:pPr>
              <a:defRPr>
                <a:latin typeface="+mn-lt"/>
                <a:ea typeface="+mn-ea"/>
                <a:cs typeface="+mn-cs"/>
                <a:sym typeface="Arial"/>
              </a:defRPr>
            </a:pPr>
            <a:endParaRP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127" name="Google Shape;20;p27"/>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130" name="Google Shape;21;p27"/>
          <p:cNvGrpSpPr/>
          <p:nvPr/>
        </p:nvGrpSpPr>
        <p:grpSpPr>
          <a:xfrm>
            <a:off x="8091899" y="451664"/>
            <a:ext cx="662103" cy="380238"/>
            <a:chOff x="0" y="-1"/>
            <a:chExt cx="662102" cy="380236"/>
          </a:xfrm>
        </p:grpSpPr>
        <p:sp>
          <p:nvSpPr>
            <p:cNvPr id="128"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29" name="Texto"/>
            <p:cNvSpPr txBox="1"/>
            <p:nvPr/>
          </p:nvSpPr>
          <p:spPr>
            <a:xfrm>
              <a:off x="-1" y="-2"/>
              <a:ext cx="662104"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133" name="Google Shape;22;p27"/>
          <p:cNvGrpSpPr/>
          <p:nvPr/>
        </p:nvGrpSpPr>
        <p:grpSpPr>
          <a:xfrm>
            <a:off x="8753998" y="451664"/>
            <a:ext cx="785403" cy="380238"/>
            <a:chOff x="0" y="-1"/>
            <a:chExt cx="785402" cy="380236"/>
          </a:xfrm>
        </p:grpSpPr>
        <p:sp>
          <p:nvSpPr>
            <p:cNvPr id="131"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32" name="Texto"/>
            <p:cNvSpPr txBox="1"/>
            <p:nvPr/>
          </p:nvSpPr>
          <p:spPr>
            <a:xfrm>
              <a:off x="-1" y="-2"/>
              <a:ext cx="785403"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134" name="Google Shape;26;p27"/>
          <p:cNvSpPr txBox="1"/>
          <p:nvPr/>
        </p:nvSpPr>
        <p:spPr>
          <a:xfrm>
            <a:off x="375975" y="6881800"/>
            <a:ext cx="6786599" cy="353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35" name="Google Shape;33;p25"/>
          <p:cNvSpPr txBox="1"/>
          <p:nvPr/>
        </p:nvSpPr>
        <p:spPr>
          <a:xfrm>
            <a:off x="442650" y="350325"/>
            <a:ext cx="7441801" cy="372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b="1">
                <a:solidFill>
                  <a:srgbClr val="FFFFFF"/>
                </a:solidFill>
                <a:latin typeface="Calibri"/>
                <a:ea typeface="Calibri"/>
                <a:cs typeface="Calibri"/>
                <a:sym typeface="Calibri"/>
              </a:defRPr>
            </a:pPr>
            <a:r>
              <a:rPr dirty="0"/>
              <a:t>MÓDULO</a:t>
            </a:r>
            <a:r>
              <a:rPr b="0" dirty="0"/>
              <a:t>  </a:t>
            </a:r>
            <a:r>
              <a:rPr b="0" dirty="0" err="1"/>
              <a:t>Mantenimiento</a:t>
            </a:r>
            <a:r>
              <a:rPr b="0" dirty="0"/>
              <a:t> de los </a:t>
            </a:r>
            <a:r>
              <a:rPr b="0" dirty="0" err="1"/>
              <a:t>sistemas</a:t>
            </a:r>
            <a:r>
              <a:rPr b="0" dirty="0"/>
              <a:t> de </a:t>
            </a:r>
            <a:r>
              <a:rPr b="0" dirty="0" err="1"/>
              <a:t>transmisión</a:t>
            </a:r>
            <a:r>
              <a:rPr b="0" dirty="0"/>
              <a:t> y </a:t>
            </a:r>
            <a:r>
              <a:rPr b="0" dirty="0" err="1"/>
              <a:t>frenos</a:t>
            </a:r>
            <a:endParaRPr b="0" dirty="0"/>
          </a:p>
        </p:txBody>
      </p:sp>
      <p:sp>
        <p:nvSpPr>
          <p:cNvPr id="136" name="Google Shape;23;p27"/>
          <p:cNvSpPr txBox="1"/>
          <p:nvPr/>
        </p:nvSpPr>
        <p:spPr>
          <a:xfrm>
            <a:off x="8443617" y="271142"/>
            <a:ext cx="1166702" cy="39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1200">
                <a:latin typeface="Calibri"/>
                <a:ea typeface="Calibri"/>
                <a:cs typeface="Calibri"/>
                <a:sym typeface="Calibri"/>
              </a:defRPr>
            </a:pPr>
            <a:r>
              <a:t>Actividad 4|</a:t>
            </a:r>
            <a:r>
              <a:rPr sz="1600">
                <a:solidFill>
                  <a:srgbClr val="741B47"/>
                </a:solidFill>
              </a:rPr>
              <a:t>2</a:t>
            </a:r>
          </a:p>
        </p:txBody>
      </p:sp>
      <p:sp>
        <p:nvSpPr>
          <p:cNvPr id="137"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144"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145" name="Google Shape;29;p25"/>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148" name="Google Shape;30;p25"/>
          <p:cNvGrpSpPr/>
          <p:nvPr/>
        </p:nvGrpSpPr>
        <p:grpSpPr>
          <a:xfrm>
            <a:off x="8091899" y="451664"/>
            <a:ext cx="662103" cy="380238"/>
            <a:chOff x="0" y="-1"/>
            <a:chExt cx="662102" cy="380236"/>
          </a:xfrm>
        </p:grpSpPr>
        <p:sp>
          <p:nvSpPr>
            <p:cNvPr id="146"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47" name="Texto"/>
            <p:cNvSpPr txBox="1"/>
            <p:nvPr/>
          </p:nvSpPr>
          <p:spPr>
            <a:xfrm>
              <a:off x="-1" y="-2"/>
              <a:ext cx="662104"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151" name="Google Shape;31;p25"/>
          <p:cNvGrpSpPr/>
          <p:nvPr/>
        </p:nvGrpSpPr>
        <p:grpSpPr>
          <a:xfrm>
            <a:off x="8753998" y="451664"/>
            <a:ext cx="785403" cy="380238"/>
            <a:chOff x="0" y="-1"/>
            <a:chExt cx="785402" cy="380236"/>
          </a:xfrm>
        </p:grpSpPr>
        <p:sp>
          <p:nvSpPr>
            <p:cNvPr id="149"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50" name="Texto"/>
            <p:cNvSpPr txBox="1"/>
            <p:nvPr/>
          </p:nvSpPr>
          <p:spPr>
            <a:xfrm>
              <a:off x="-1" y="-2"/>
              <a:ext cx="785403"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152" name="Google Shape;26;p27"/>
          <p:cNvSpPr txBox="1"/>
          <p:nvPr/>
        </p:nvSpPr>
        <p:spPr>
          <a:xfrm>
            <a:off x="375975" y="6881800"/>
            <a:ext cx="6786599" cy="353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53" name="Google Shape;23;p27"/>
          <p:cNvSpPr txBox="1"/>
          <p:nvPr/>
        </p:nvSpPr>
        <p:spPr>
          <a:xfrm>
            <a:off x="8443617" y="271142"/>
            <a:ext cx="1166702" cy="39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1200">
                <a:latin typeface="Calibri"/>
                <a:ea typeface="Calibri"/>
                <a:cs typeface="Calibri"/>
                <a:sym typeface="Calibri"/>
              </a:defRPr>
            </a:pPr>
            <a:r>
              <a:t>Actividad 4|</a:t>
            </a:r>
            <a:r>
              <a:rPr sz="1600">
                <a:solidFill>
                  <a:srgbClr val="741B47"/>
                </a:solidFill>
              </a:rPr>
              <a:t>2</a:t>
            </a:r>
          </a:p>
        </p:txBody>
      </p:sp>
      <p:sp>
        <p:nvSpPr>
          <p:cNvPr id="155"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
        <p:nvSpPr>
          <p:cNvPr id="15" name="Google Shape;33;p25"/>
          <p:cNvSpPr txBox="1"/>
          <p:nvPr userDrawn="1"/>
        </p:nvSpPr>
        <p:spPr>
          <a:xfrm>
            <a:off x="442650" y="350325"/>
            <a:ext cx="7441801" cy="372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b="1">
                <a:solidFill>
                  <a:srgbClr val="FFFFFF"/>
                </a:solidFill>
                <a:latin typeface="Calibri"/>
                <a:ea typeface="Calibri"/>
                <a:cs typeface="Calibri"/>
                <a:sym typeface="Calibri"/>
              </a:defRPr>
            </a:pPr>
            <a:r>
              <a:rPr dirty="0"/>
              <a:t>MÓDULO</a:t>
            </a:r>
            <a:r>
              <a:rPr b="0" dirty="0"/>
              <a:t>  </a:t>
            </a:r>
            <a:r>
              <a:rPr b="0" dirty="0" err="1"/>
              <a:t>Mantenimiento</a:t>
            </a:r>
            <a:r>
              <a:rPr b="0" dirty="0"/>
              <a:t> de los </a:t>
            </a:r>
            <a:r>
              <a:rPr b="0" dirty="0" err="1"/>
              <a:t>sistemas</a:t>
            </a:r>
            <a:r>
              <a:rPr b="0" dirty="0"/>
              <a:t> de </a:t>
            </a:r>
            <a:r>
              <a:rPr b="0" dirty="0" err="1"/>
              <a:t>transmisión</a:t>
            </a:r>
            <a:r>
              <a:rPr b="0" dirty="0"/>
              <a:t> y </a:t>
            </a:r>
            <a:r>
              <a:rPr b="0" dirty="0" err="1"/>
              <a:t>frenos</a:t>
            </a:r>
            <a:endParaRPr b="0"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15;p24"/>
          <p:cNvGrpSpPr/>
          <p:nvPr/>
        </p:nvGrpSpPr>
        <p:grpSpPr>
          <a:xfrm>
            <a:off x="242854" y="1756548"/>
            <a:ext cx="9346505" cy="5675927"/>
            <a:chOff x="0" y="0"/>
            <a:chExt cx="9346503" cy="5675926"/>
          </a:xfrm>
        </p:grpSpPr>
        <p:sp>
          <p:nvSpPr>
            <p:cNvPr id="2" name="Figura"/>
            <p:cNvSpPr/>
            <p:nvPr/>
          </p:nvSpPr>
          <p:spPr>
            <a:xfrm>
              <a:off x="-1" y="-1"/>
              <a:ext cx="9346505" cy="5675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3" name="Texto"/>
            <p:cNvSpPr txBox="1"/>
            <p:nvPr/>
          </p:nvSpPr>
          <p:spPr>
            <a:xfrm>
              <a:off x="-1" y="2647845"/>
              <a:ext cx="9091322"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pic>
        <p:nvPicPr>
          <p:cNvPr id="5" name="Google Shape;16;p24" descr="Google Shape;16;p24"/>
          <p:cNvPicPr>
            <a:picLocks noChangeAspect="1"/>
          </p:cNvPicPr>
          <p:nvPr/>
        </p:nvPicPr>
        <p:blipFill>
          <a:blip r:embed="rId11"/>
          <a:stretch>
            <a:fillRect/>
          </a:stretch>
        </p:blipFill>
        <p:spPr>
          <a:xfrm>
            <a:off x="8272364" y="1222172"/>
            <a:ext cx="1080002" cy="241875"/>
          </a:xfrm>
          <a:prstGeom prst="rect">
            <a:avLst/>
          </a:prstGeom>
          <a:ln w="12700">
            <a:miter lim="400000"/>
          </a:ln>
        </p:spPr>
      </p:pic>
      <p:pic>
        <p:nvPicPr>
          <p:cNvPr id="6" name="Google Shape;17;p24" descr="Google Shape;17;p24"/>
          <p:cNvPicPr>
            <a:picLocks noChangeAspect="1"/>
          </p:cNvPicPr>
          <p:nvPr/>
        </p:nvPicPr>
        <p:blipFill>
          <a:blip r:embed="rId12"/>
          <a:stretch>
            <a:fillRect/>
          </a:stretch>
        </p:blipFill>
        <p:spPr>
          <a:xfrm>
            <a:off x="8272364" y="418596"/>
            <a:ext cx="1080002" cy="664778"/>
          </a:xfrm>
          <a:prstGeom prst="rect">
            <a:avLst/>
          </a:prstGeom>
          <a:ln w="12700">
            <a:miter lim="400000"/>
          </a:ln>
        </p:spPr>
      </p:pic>
      <p:pic>
        <p:nvPicPr>
          <p:cNvPr id="7" name="Google Shape;18;p24" descr="Google Shape;18;p24"/>
          <p:cNvPicPr>
            <a:picLocks noChangeAspect="1"/>
          </p:cNvPicPr>
          <p:nvPr/>
        </p:nvPicPr>
        <p:blipFill>
          <a:blip r:embed="rId13"/>
          <a:stretch>
            <a:fillRect/>
          </a:stretch>
        </p:blipFill>
        <p:spPr>
          <a:xfrm>
            <a:off x="436350" y="419800"/>
            <a:ext cx="3659450" cy="680475"/>
          </a:xfrm>
          <a:prstGeom prst="rect">
            <a:avLst/>
          </a:prstGeom>
          <a:ln w="12700">
            <a:miter lim="400000"/>
          </a:ln>
        </p:spPr>
      </p:pic>
      <p:sp>
        <p:nvSpPr>
          <p:cNvPr id="8" name="Texto del título"/>
          <p:cNvSpPr txBox="1">
            <a:spLocks noGrp="1"/>
          </p:cNvSpPr>
          <p:nvPr>
            <p:ph type="title"/>
          </p:nvPr>
        </p:nvSpPr>
        <p:spPr>
          <a:xfrm>
            <a:off x="1455638" y="848357"/>
            <a:ext cx="7772401" cy="1838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Texto del título</a:t>
            </a:r>
          </a:p>
        </p:txBody>
      </p:sp>
      <p:sp>
        <p:nvSpPr>
          <p:cNvPr id="9" name="Nivel de texto 1…"/>
          <p:cNvSpPr txBox="1">
            <a:spLocks noGrp="1"/>
          </p:cNvSpPr>
          <p:nvPr>
            <p:ph type="body" idx="1"/>
          </p:nvPr>
        </p:nvSpPr>
        <p:spPr>
          <a:xfrm>
            <a:off x="5422800" y="2686755"/>
            <a:ext cx="3805239" cy="4869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Nivel de texto 1</a:t>
            </a:r>
          </a:p>
          <a:p>
            <a:pPr lvl="1"/>
            <a:r>
              <a:t>Nivel de texto 2</a:t>
            </a:r>
          </a:p>
          <a:p>
            <a:pPr lvl="2"/>
            <a:r>
              <a:t>Nivel de texto 3</a:t>
            </a:r>
          </a:p>
          <a:p>
            <a:pPr lvl="3"/>
            <a:r>
              <a:t>Nivel de texto 4</a:t>
            </a:r>
          </a:p>
          <a:p>
            <a:pPr lvl="4"/>
            <a:r>
              <a:t>Nivel de texto 5</a:t>
            </a:r>
          </a:p>
        </p:txBody>
      </p:sp>
      <p:sp>
        <p:nvSpPr>
          <p:cNvPr id="10" name="Número de diapositiva"/>
          <p:cNvSpPr txBox="1">
            <a:spLocks noGrp="1"/>
          </p:cNvSpPr>
          <p:nvPr>
            <p:ph type="sldNum" sz="quarter" idx="2"/>
          </p:nvPr>
        </p:nvSpPr>
        <p:spPr>
          <a:xfrm>
            <a:off x="4695825" y="6800556"/>
            <a:ext cx="2266950" cy="406401"/>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hyperlink" Target="https://www.youtube.com/watch?v=6JBwHk7XGks&amp;t=48s" TargetMode="External"/><Relationship Id="rId4" Type="http://schemas.openxmlformats.org/officeDocument/2006/relationships/hyperlink" Target="https://www.youtube.com/watch?v=zBVayVr3X-c"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Google Shape;94;p1"/>
          <p:cNvSpPr txBox="1"/>
          <p:nvPr/>
        </p:nvSpPr>
        <p:spPr>
          <a:xfrm>
            <a:off x="1176618" y="6563125"/>
            <a:ext cx="7012135" cy="482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65" name="Google Shape;97;p1"/>
          <p:cNvSpPr txBox="1"/>
          <p:nvPr/>
        </p:nvSpPr>
        <p:spPr>
          <a:xfrm>
            <a:off x="352724" y="2198348"/>
            <a:ext cx="7586043" cy="1153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90000"/>
              </a:lnSpc>
              <a:defRPr sz="3600" b="1" cap="all">
                <a:solidFill>
                  <a:srgbClr val="741B47"/>
                </a:solidFill>
                <a:latin typeface="Calibri"/>
                <a:ea typeface="Calibri"/>
                <a:cs typeface="Calibri"/>
                <a:sym typeface="Calibri"/>
              </a:defRPr>
            </a:pPr>
            <a:r>
              <a:t>Mantenimiento de los sistemas </a:t>
            </a:r>
          </a:p>
          <a:p>
            <a:pPr>
              <a:lnSpc>
                <a:spcPct val="90000"/>
              </a:lnSpc>
              <a:defRPr sz="3600" b="1" cap="all">
                <a:solidFill>
                  <a:srgbClr val="741B47"/>
                </a:solidFill>
                <a:latin typeface="Calibri"/>
                <a:ea typeface="Calibri"/>
                <a:cs typeface="Calibri"/>
                <a:sym typeface="Calibri"/>
              </a:defRPr>
            </a:pPr>
            <a:r>
              <a:t>de transmisión y frenos</a:t>
            </a:r>
          </a:p>
        </p:txBody>
      </p:sp>
      <p:sp>
        <p:nvSpPr>
          <p:cNvPr id="166" name="Google Shape;76;p1"/>
          <p:cNvSpPr txBox="1"/>
          <p:nvPr/>
        </p:nvSpPr>
        <p:spPr>
          <a:xfrm>
            <a:off x="374950" y="1923280"/>
            <a:ext cx="1444326" cy="621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sz="1500" b="1">
                <a:latin typeface="Calibri"/>
                <a:ea typeface="Calibri"/>
                <a:cs typeface="Calibri"/>
                <a:sym typeface="Calibri"/>
              </a:defRPr>
            </a:lvl1pPr>
          </a:lstStyle>
          <a:p>
            <a:r>
              <a:t>MÓDULO 8</a:t>
            </a:r>
            <a:endParaRPr>
              <a:latin typeface="+mn-lt"/>
              <a:ea typeface="+mn-ea"/>
              <a:cs typeface="+mn-cs"/>
              <a:sym typeface="Arial"/>
            </a:endParaRPr>
          </a:p>
        </p:txBody>
      </p:sp>
      <p:pic>
        <p:nvPicPr>
          <p:cNvPr id="167" name="Imagen" descr="Imagen"/>
          <p:cNvPicPr>
            <a:picLocks noChangeAspect="1"/>
          </p:cNvPicPr>
          <p:nvPr/>
        </p:nvPicPr>
        <p:blipFill>
          <a:blip r:embed="rId2"/>
          <a:stretch>
            <a:fillRect/>
          </a:stretch>
        </p:blipFill>
        <p:spPr>
          <a:xfrm>
            <a:off x="2060756" y="3270460"/>
            <a:ext cx="5524117" cy="3336101"/>
          </a:xfrm>
          <a:prstGeom prst="rect">
            <a:avLst/>
          </a:prstGeom>
          <a:ln w="12700">
            <a:miter lim="400000"/>
          </a:ln>
        </p:spPr>
      </p:pic>
      <p:sp>
        <p:nvSpPr>
          <p:cNvPr id="6" name="Google Shape;62;p1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smtClean="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NIVEL </a:t>
            </a:r>
            <a:r>
              <a:rPr lang="es-CL" sz="1200" dirty="0" smtClean="0">
                <a:solidFill>
                  <a:srgbClr val="741B47"/>
                </a:solidFill>
                <a:latin typeface="Calibri" panose="020F0502020204030204" pitchFamily="34" charset="0"/>
                <a:ea typeface="Roboto Medium"/>
                <a:cs typeface="Calibri" panose="020F0502020204030204" pitchFamily="34" charset="0"/>
                <a:sym typeface="Roboto Medium"/>
              </a:rPr>
              <a:t>4</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ctángulo redondeado"/>
          <p:cNvSpPr/>
          <p:nvPr/>
        </p:nvSpPr>
        <p:spPr>
          <a:xfrm>
            <a:off x="544745" y="2710320"/>
            <a:ext cx="7176702" cy="2854279"/>
          </a:xfrm>
          <a:prstGeom prst="roundRect">
            <a:avLst>
              <a:gd name="adj" fmla="val 7800"/>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60" name="Círculo"/>
          <p:cNvSpPr/>
          <p:nvPr/>
        </p:nvSpPr>
        <p:spPr>
          <a:xfrm>
            <a:off x="5430811" y="2409427"/>
            <a:ext cx="3834987" cy="3834987"/>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sp>
        <p:nvSpPr>
          <p:cNvPr id="261" name="Rectángulo redondeado"/>
          <p:cNvSpPr/>
          <p:nvPr/>
        </p:nvSpPr>
        <p:spPr>
          <a:xfrm>
            <a:off x="7309182" y="9983591"/>
            <a:ext cx="6468517" cy="717700"/>
          </a:xfrm>
          <a:prstGeom prst="roundRect">
            <a:avLst>
              <a:gd name="adj" fmla="val 27099"/>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62" name="Google Shape;25;p27"/>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10</a:t>
            </a:fld>
            <a:endParaRPr/>
          </a:p>
        </p:txBody>
      </p:sp>
      <p:sp>
        <p:nvSpPr>
          <p:cNvPr id="263" name="Las baterías de los automóviles son consideradas desechos tóxicos dados sus componentes y residuos  peligrosos para el medio ambiente.…"/>
          <p:cNvSpPr txBox="1"/>
          <p:nvPr/>
        </p:nvSpPr>
        <p:spPr>
          <a:xfrm>
            <a:off x="434521" y="1678335"/>
            <a:ext cx="5468945" cy="47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t>BOMBA “TANDEM” O DE DOBLE CIRCUITO</a:t>
            </a:r>
          </a:p>
        </p:txBody>
      </p:sp>
      <p:pic>
        <p:nvPicPr>
          <p:cNvPr id="264" name="Imagen" descr="Imagen"/>
          <p:cNvPicPr>
            <a:picLocks noChangeAspect="1"/>
          </p:cNvPicPr>
          <p:nvPr/>
        </p:nvPicPr>
        <p:blipFill>
          <a:blip r:embed="rId2"/>
          <a:stretch>
            <a:fillRect/>
          </a:stretch>
        </p:blipFill>
        <p:spPr>
          <a:xfrm>
            <a:off x="5525854" y="2517170"/>
            <a:ext cx="3644901" cy="3543301"/>
          </a:xfrm>
          <a:prstGeom prst="rect">
            <a:avLst/>
          </a:prstGeom>
          <a:ln w="12700">
            <a:miter lim="400000"/>
          </a:ln>
        </p:spPr>
      </p:pic>
      <p:sp>
        <p:nvSpPr>
          <p:cNvPr id="265" name="Google Shape;173;p6"/>
          <p:cNvSpPr txBox="1"/>
          <p:nvPr/>
        </p:nvSpPr>
        <p:spPr>
          <a:xfrm>
            <a:off x="382498" y="1261272"/>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PLATO DE FRENOS</a:t>
            </a:r>
          </a:p>
        </p:txBody>
      </p:sp>
      <p:sp>
        <p:nvSpPr>
          <p:cNvPr id="266" name="Las baterías de los automóviles son consideradas desechos tóxicos dados sus componentes y residuos  peligrosos para el medio ambiente.…"/>
          <p:cNvSpPr txBox="1"/>
          <p:nvPr/>
        </p:nvSpPr>
        <p:spPr>
          <a:xfrm>
            <a:off x="1066390" y="3010124"/>
            <a:ext cx="4205207" cy="2554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t>Va fijo al puente trasero habitualmente, sobre él se montan todos los componentes que permiten que se produzca el rozamiento necesario para detener o disminuir la velocidad del tambor unido a la rueda.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7F40D1E2-1085-9347-81CF-B1678A326A12}"/>
              </a:ext>
            </a:extLst>
          </p:cNvPr>
          <p:cNvPicPr>
            <a:picLocks noChangeAspect="1"/>
          </p:cNvPicPr>
          <p:nvPr/>
        </p:nvPicPr>
        <p:blipFill>
          <a:blip r:embed="rId2"/>
          <a:stretch>
            <a:fillRect/>
          </a:stretch>
        </p:blipFill>
        <p:spPr>
          <a:xfrm>
            <a:off x="5154196" y="3066244"/>
            <a:ext cx="3632200" cy="3632200"/>
          </a:xfrm>
          <a:prstGeom prst="rect">
            <a:avLst/>
          </a:prstGeom>
        </p:spPr>
      </p:pic>
      <p:sp>
        <p:nvSpPr>
          <p:cNvPr id="268" name="Rectángulo redondeado"/>
          <p:cNvSpPr/>
          <p:nvPr/>
        </p:nvSpPr>
        <p:spPr>
          <a:xfrm>
            <a:off x="398075" y="2699703"/>
            <a:ext cx="3853928" cy="2874296"/>
          </a:xfrm>
          <a:prstGeom prst="roundRect">
            <a:avLst>
              <a:gd name="adj" fmla="val 9275"/>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69" name="Google Shape;173;p6"/>
          <p:cNvSpPr txBox="1"/>
          <p:nvPr/>
        </p:nvSpPr>
        <p:spPr>
          <a:xfrm>
            <a:off x="382498" y="1127707"/>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CLASIFICACIÓN DE </a:t>
            </a:r>
            <a:r>
              <a:rPr b="0">
                <a:solidFill>
                  <a:srgbClr val="FF0000"/>
                </a:solidFill>
              </a:rPr>
              <a:t>LOS FRENOS DE TAMBOR</a:t>
            </a:r>
          </a:p>
        </p:txBody>
      </p:sp>
      <p:sp>
        <p:nvSpPr>
          <p:cNvPr id="272" name="Las baterías de los automóviles son consideradas desechos tóxicos dados sus componentes y residuos  peligrosos para el medio ambiente.…"/>
          <p:cNvSpPr txBox="1"/>
          <p:nvPr/>
        </p:nvSpPr>
        <p:spPr>
          <a:xfrm>
            <a:off x="398075" y="1586507"/>
            <a:ext cx="8695928" cy="773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cap="all">
                <a:solidFill>
                  <a:srgbClr val="741B47"/>
                </a:solidFill>
                <a:latin typeface="Calibri"/>
                <a:ea typeface="Calibri"/>
                <a:cs typeface="Calibri"/>
                <a:sym typeface="Calibri"/>
              </a:defRPr>
            </a:lvl1pPr>
          </a:lstStyle>
          <a:p>
            <a:r>
              <a:rPr dirty="0" err="1"/>
              <a:t>Según</a:t>
            </a:r>
            <a:r>
              <a:rPr dirty="0"/>
              <a:t> la forma de </a:t>
            </a:r>
            <a:r>
              <a:rPr dirty="0" err="1"/>
              <a:t>acoplamiento</a:t>
            </a:r>
            <a:r>
              <a:rPr dirty="0"/>
              <a:t> de las </a:t>
            </a:r>
            <a:r>
              <a:rPr dirty="0" err="1"/>
              <a:t>zapatas</a:t>
            </a:r>
            <a:r>
              <a:rPr dirty="0"/>
              <a:t> al tambor para </a:t>
            </a:r>
            <a:r>
              <a:rPr dirty="0" err="1"/>
              <a:t>ejercer</a:t>
            </a:r>
            <a:r>
              <a:rPr dirty="0"/>
              <a:t> el </a:t>
            </a:r>
            <a:r>
              <a:rPr dirty="0" err="1"/>
              <a:t>frenado</a:t>
            </a:r>
            <a:r>
              <a:rPr dirty="0"/>
              <a:t>, los </a:t>
            </a:r>
            <a:r>
              <a:rPr dirty="0" err="1"/>
              <a:t>frenos</a:t>
            </a:r>
            <a:r>
              <a:rPr dirty="0"/>
              <a:t> de tambor se </a:t>
            </a:r>
            <a:r>
              <a:rPr dirty="0" err="1"/>
              <a:t>clasifican</a:t>
            </a:r>
            <a:r>
              <a:rPr dirty="0"/>
              <a:t> </a:t>
            </a:r>
            <a:r>
              <a:rPr dirty="0" err="1"/>
              <a:t>en</a:t>
            </a:r>
            <a:r>
              <a:rPr dirty="0"/>
              <a:t>:</a:t>
            </a:r>
          </a:p>
        </p:txBody>
      </p:sp>
      <p:sp>
        <p:nvSpPr>
          <p:cNvPr id="273" name="Las baterías de los automóviles son consideradas desechos tóxicos dados sus componentes y residuos  peligrosos para el medio ambiente.…"/>
          <p:cNvSpPr txBox="1"/>
          <p:nvPr/>
        </p:nvSpPr>
        <p:spPr>
          <a:xfrm>
            <a:off x="748890" y="3581624"/>
            <a:ext cx="3348189" cy="1636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5000"/>
              </a:lnSpc>
              <a:defRPr sz="1600">
                <a:latin typeface="Calibri"/>
                <a:ea typeface="Calibri"/>
                <a:cs typeface="Calibri"/>
                <a:sym typeface="Calibri"/>
              </a:defRPr>
            </a:lvl1pPr>
          </a:lstStyle>
          <a:p>
            <a:r>
              <a:t>Va fijo al puente trasero habitualmente, sobre él se montan todos los componentes que permiten que se produzca el rozamiento necesario para detener o disminuir la velocidad del tambor unido a la rueda.</a:t>
            </a:r>
          </a:p>
        </p:txBody>
      </p:sp>
      <p:sp>
        <p:nvSpPr>
          <p:cNvPr id="274" name="Las baterías de los automóviles son consideradas desechos tóxicos dados sus componentes y residuos  peligrosos para el medio ambiente.…"/>
          <p:cNvSpPr txBox="1"/>
          <p:nvPr/>
        </p:nvSpPr>
        <p:spPr>
          <a:xfrm>
            <a:off x="634590" y="2832324"/>
            <a:ext cx="2566744" cy="773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b="1">
                <a:solidFill>
                  <a:srgbClr val="741B47"/>
                </a:solidFill>
                <a:latin typeface="Calibri"/>
                <a:ea typeface="Calibri"/>
                <a:cs typeface="Calibri"/>
                <a:sym typeface="Calibri"/>
              </a:defRPr>
            </a:lvl1pPr>
          </a:lstStyle>
          <a:p>
            <a:r>
              <a:t>FRENOS DE TAMBOR SIMPLEX:</a:t>
            </a:r>
          </a:p>
        </p:txBody>
      </p:sp>
      <p:sp>
        <p:nvSpPr>
          <p:cNvPr id="275" name="Zapata secundaria"/>
          <p:cNvSpPr txBox="1"/>
          <p:nvPr/>
        </p:nvSpPr>
        <p:spPr>
          <a:xfrm>
            <a:off x="4422421" y="3212994"/>
            <a:ext cx="985869" cy="421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Zapata secundaria</a:t>
            </a:r>
          </a:p>
        </p:txBody>
      </p:sp>
      <p:sp>
        <p:nvSpPr>
          <p:cNvPr id="276" name="Bombín"/>
          <p:cNvSpPr txBox="1"/>
          <p:nvPr/>
        </p:nvSpPr>
        <p:spPr>
          <a:xfrm>
            <a:off x="6637327" y="2637222"/>
            <a:ext cx="652860" cy="209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nSpc>
                <a:spcPct val="115000"/>
              </a:lnSpc>
              <a:defRPr sz="1600">
                <a:latin typeface="Calibri"/>
                <a:ea typeface="Calibri"/>
                <a:cs typeface="Calibri"/>
                <a:sym typeface="Calibri"/>
              </a:defRPr>
            </a:lvl1pPr>
          </a:lstStyle>
          <a:p>
            <a:r>
              <a:t>Bombín</a:t>
            </a:r>
          </a:p>
        </p:txBody>
      </p:sp>
      <p:sp>
        <p:nvSpPr>
          <p:cNvPr id="277" name="Zapata Primaria"/>
          <p:cNvSpPr txBox="1"/>
          <p:nvPr/>
        </p:nvSpPr>
        <p:spPr>
          <a:xfrm>
            <a:off x="8492027" y="2933924"/>
            <a:ext cx="987666" cy="421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Zapata Primaria</a:t>
            </a:r>
          </a:p>
        </p:txBody>
      </p:sp>
      <p:sp>
        <p:nvSpPr>
          <p:cNvPr id="278" name="Soporte de articulación"/>
          <p:cNvSpPr txBox="1"/>
          <p:nvPr/>
        </p:nvSpPr>
        <p:spPr>
          <a:xfrm>
            <a:off x="6469924" y="7024454"/>
            <a:ext cx="987666" cy="421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Soporte de articulación</a:t>
            </a:r>
          </a:p>
        </p:txBody>
      </p:sp>
      <p:sp>
        <p:nvSpPr>
          <p:cNvPr id="279" name="Línea"/>
          <p:cNvSpPr/>
          <p:nvPr/>
        </p:nvSpPr>
        <p:spPr>
          <a:xfrm>
            <a:off x="4929237" y="3779341"/>
            <a:ext cx="842417" cy="715020"/>
          </a:xfrm>
          <a:prstGeom prst="line">
            <a:avLst/>
          </a:prstGeom>
          <a:ln w="25400">
            <a:solidFill>
              <a:srgbClr val="FF0000"/>
            </a:solidFill>
          </a:ln>
        </p:spPr>
        <p:txBody>
          <a:bodyPr lIns="45718" tIns="45718" rIns="45718" bIns="45718"/>
          <a:lstStyle/>
          <a:p>
            <a:endParaRPr/>
          </a:p>
        </p:txBody>
      </p:sp>
      <p:sp>
        <p:nvSpPr>
          <p:cNvPr id="280" name="Línea"/>
          <p:cNvSpPr/>
          <p:nvPr/>
        </p:nvSpPr>
        <p:spPr>
          <a:xfrm flipH="1">
            <a:off x="6963756" y="2991465"/>
            <a:ext cx="1" cy="734386"/>
          </a:xfrm>
          <a:prstGeom prst="line">
            <a:avLst/>
          </a:prstGeom>
          <a:ln w="25400">
            <a:solidFill>
              <a:srgbClr val="FF0000"/>
            </a:solidFill>
          </a:ln>
        </p:spPr>
        <p:txBody>
          <a:bodyPr lIns="45718" tIns="45718" rIns="45718" bIns="45718"/>
          <a:lstStyle/>
          <a:p>
            <a:endParaRPr/>
          </a:p>
        </p:txBody>
      </p:sp>
      <p:sp>
        <p:nvSpPr>
          <p:cNvPr id="281" name="Línea"/>
          <p:cNvSpPr/>
          <p:nvPr/>
        </p:nvSpPr>
        <p:spPr>
          <a:xfrm flipH="1">
            <a:off x="8279564" y="3411057"/>
            <a:ext cx="639993" cy="1215944"/>
          </a:xfrm>
          <a:prstGeom prst="line">
            <a:avLst/>
          </a:prstGeom>
          <a:ln w="25400">
            <a:solidFill>
              <a:srgbClr val="FF0000"/>
            </a:solidFill>
          </a:ln>
        </p:spPr>
        <p:txBody>
          <a:bodyPr lIns="45718" tIns="45718" rIns="45718" bIns="45718"/>
          <a:lstStyle/>
          <a:p>
            <a:endParaRPr/>
          </a:p>
        </p:txBody>
      </p:sp>
      <p:sp>
        <p:nvSpPr>
          <p:cNvPr id="282" name="Línea"/>
          <p:cNvSpPr/>
          <p:nvPr/>
        </p:nvSpPr>
        <p:spPr>
          <a:xfrm flipH="1">
            <a:off x="6951056" y="6153765"/>
            <a:ext cx="1" cy="734386"/>
          </a:xfrm>
          <a:prstGeom prst="line">
            <a:avLst/>
          </a:prstGeom>
          <a:ln w="25400">
            <a:solidFill>
              <a:srgbClr val="FF0000"/>
            </a:solidFill>
          </a:ln>
        </p:spPr>
        <p:txBody>
          <a:bodyPr lIns="45718" tIns="45718" rIns="45718" bIns="45718"/>
          <a:lstStyle/>
          <a:p>
            <a:endParaRPr/>
          </a:p>
        </p:txBody>
      </p:sp>
      <p:sp>
        <p:nvSpPr>
          <p:cNvPr id="3" name="Marcador de número de diapositiva 2"/>
          <p:cNvSpPr>
            <a:spLocks noGrp="1"/>
          </p:cNvSpPr>
          <p:nvPr>
            <p:ph type="sldNum" sz="quarter" idx="2"/>
          </p:nvPr>
        </p:nvSpPr>
        <p:spPr/>
        <p:txBody>
          <a:bodyPr/>
          <a:lstStyle/>
          <a:p>
            <a:fld id="{86CB4B4D-7CA3-9044-876B-883B54F8677D}" type="slidenum">
              <a:rPr lang="es-CL" smtClean="0"/>
              <a:t>11</a:t>
            </a:fld>
            <a:endParaRPr lang="es-CL"/>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Rectángulo redondeado"/>
          <p:cNvSpPr/>
          <p:nvPr/>
        </p:nvSpPr>
        <p:spPr>
          <a:xfrm>
            <a:off x="515901" y="2103041"/>
            <a:ext cx="8914280" cy="1401445"/>
          </a:xfrm>
          <a:prstGeom prst="roundRect">
            <a:avLst>
              <a:gd name="adj" fmla="val 17562"/>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85" name="Rectángulo redondeado"/>
          <p:cNvSpPr/>
          <p:nvPr/>
        </p:nvSpPr>
        <p:spPr>
          <a:xfrm>
            <a:off x="522719" y="3606518"/>
            <a:ext cx="4109322" cy="2980765"/>
          </a:xfrm>
          <a:prstGeom prst="roundRect">
            <a:avLst>
              <a:gd name="adj" fmla="val 8944"/>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87" name="Las baterías de los automóviles son consideradas desechos tóxicos dados sus componentes y residuos  peligrosos para el medio ambiente.…"/>
          <p:cNvSpPr txBox="1"/>
          <p:nvPr/>
        </p:nvSpPr>
        <p:spPr>
          <a:xfrm>
            <a:off x="685390" y="2298394"/>
            <a:ext cx="8575302" cy="97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600">
                <a:solidFill>
                  <a:srgbClr val="741B47"/>
                </a:solidFill>
                <a:latin typeface="Calibri"/>
                <a:ea typeface="Calibri"/>
                <a:cs typeface="Calibri"/>
                <a:sym typeface="Calibri"/>
              </a:defRPr>
            </a:lvl1pPr>
          </a:lstStyle>
          <a:p>
            <a:r>
              <a:t>Con esta disposición, durante el frenado, una de las zapatas llamada primaria se apoya sobre el tambor en contra del giro del mismo y efectúa una fuerte presión sobre la superficie del tambor. La otra zapata, llamada zapata secundaria, que apoya a favor del giro de la rueda, tiende a ser rechazada por efecto del giro del tambor, lo que hace que la presión de frenado en esta zapata sea inferior a la primaria.</a:t>
            </a:r>
          </a:p>
        </p:txBody>
      </p:sp>
      <p:sp>
        <p:nvSpPr>
          <p:cNvPr id="288" name="Las baterías de los automóviles son consideradas desechos tóxicos dados sus componentes y residuos  peligrosos para el medio ambiente.…"/>
          <p:cNvSpPr txBox="1"/>
          <p:nvPr/>
        </p:nvSpPr>
        <p:spPr>
          <a:xfrm>
            <a:off x="446988" y="1524224"/>
            <a:ext cx="3837136" cy="47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b="1">
                <a:solidFill>
                  <a:srgbClr val="741B47"/>
                </a:solidFill>
                <a:latin typeface="Calibri"/>
                <a:ea typeface="Calibri"/>
                <a:cs typeface="Calibri"/>
                <a:sym typeface="Calibri"/>
              </a:defRPr>
            </a:lvl1pPr>
          </a:lstStyle>
          <a:p>
            <a:r>
              <a:t>FRENOS DE TAMBOR SIMPLEX:</a:t>
            </a:r>
          </a:p>
        </p:txBody>
      </p:sp>
      <p:sp>
        <p:nvSpPr>
          <p:cNvPr id="289" name="Google Shape;173;p6"/>
          <p:cNvSpPr txBox="1"/>
          <p:nvPr/>
        </p:nvSpPr>
        <p:spPr>
          <a:xfrm>
            <a:off x="382498" y="1127707"/>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CLASIFICACIÓN DE </a:t>
            </a:r>
            <a:r>
              <a:rPr b="0">
                <a:solidFill>
                  <a:srgbClr val="FF0000"/>
                </a:solidFill>
              </a:rPr>
              <a:t>LOS FRENOS DE TAMBOR</a:t>
            </a:r>
          </a:p>
        </p:txBody>
      </p:sp>
      <p:pic>
        <p:nvPicPr>
          <p:cNvPr id="290" name="Imagen" descr="Imagen"/>
          <p:cNvPicPr>
            <a:picLocks noChangeAspect="1"/>
          </p:cNvPicPr>
          <p:nvPr/>
        </p:nvPicPr>
        <p:blipFill>
          <a:blip r:embed="rId2"/>
          <a:stretch>
            <a:fillRect/>
          </a:stretch>
        </p:blipFill>
        <p:spPr>
          <a:xfrm>
            <a:off x="4938925" y="4303705"/>
            <a:ext cx="4222552" cy="2076550"/>
          </a:xfrm>
          <a:prstGeom prst="rect">
            <a:avLst/>
          </a:prstGeom>
          <a:ln w="12700">
            <a:miter lim="400000"/>
          </a:ln>
        </p:spPr>
      </p:pic>
      <p:sp>
        <p:nvSpPr>
          <p:cNvPr id="291" name="Las baterías de los automóviles son consideradas desechos tóxicos dados sus componentes y residuos  peligrosos para el medio ambiente.…"/>
          <p:cNvSpPr txBox="1"/>
          <p:nvPr/>
        </p:nvSpPr>
        <p:spPr>
          <a:xfrm>
            <a:off x="708434" y="3904066"/>
            <a:ext cx="3580655" cy="2492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5000"/>
              </a:lnSpc>
              <a:defRPr sz="1600">
                <a:latin typeface="Calibri"/>
                <a:ea typeface="Calibri"/>
                <a:cs typeface="Calibri"/>
                <a:sym typeface="Calibri"/>
              </a:defRPr>
            </a:lvl1pPr>
          </a:lstStyle>
          <a:p>
            <a:r>
              <a:t>Este tipo de freno de tambor se caracteriza por no ser el más eficaz a la hora de frenar, debido a que las zapatas no apoyan en toda su superficie sobre el tambor, además destaca por su estabilidad en el coeficiente de rozamiento, es decir, la temperatura que alcanza los frenos en su funcionamiento le afecta menos que a los otros tipos de frenos de tambor.</a:t>
            </a:r>
          </a:p>
        </p:txBody>
      </p:sp>
      <p:sp>
        <p:nvSpPr>
          <p:cNvPr id="292" name="Zapata secundaria"/>
          <p:cNvSpPr txBox="1"/>
          <p:nvPr/>
        </p:nvSpPr>
        <p:spPr>
          <a:xfrm>
            <a:off x="6797821" y="6508697"/>
            <a:ext cx="985869" cy="421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Zapata secundaria</a:t>
            </a:r>
          </a:p>
        </p:txBody>
      </p:sp>
      <p:sp>
        <p:nvSpPr>
          <p:cNvPr id="293" name="Zapata Primaria"/>
          <p:cNvSpPr txBox="1"/>
          <p:nvPr/>
        </p:nvSpPr>
        <p:spPr>
          <a:xfrm>
            <a:off x="8473135" y="6508697"/>
            <a:ext cx="987666" cy="421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Zapata Primaria</a:t>
            </a:r>
          </a:p>
        </p:txBody>
      </p:sp>
      <p:sp>
        <p:nvSpPr>
          <p:cNvPr id="294" name="Frena -"/>
          <p:cNvSpPr txBox="1"/>
          <p:nvPr/>
        </p:nvSpPr>
        <p:spPr>
          <a:xfrm>
            <a:off x="6993574" y="3966109"/>
            <a:ext cx="987666"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Frena -</a:t>
            </a:r>
          </a:p>
        </p:txBody>
      </p:sp>
      <p:sp>
        <p:nvSpPr>
          <p:cNvPr id="295" name="Frena +"/>
          <p:cNvSpPr txBox="1"/>
          <p:nvPr/>
        </p:nvSpPr>
        <p:spPr>
          <a:xfrm>
            <a:off x="8320735" y="3966109"/>
            <a:ext cx="987666"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Frena +</a:t>
            </a:r>
          </a:p>
        </p:txBody>
      </p:sp>
      <p:sp>
        <p:nvSpPr>
          <p:cNvPr id="296" name="Línea"/>
          <p:cNvSpPr/>
          <p:nvPr/>
        </p:nvSpPr>
        <p:spPr>
          <a:xfrm flipH="1">
            <a:off x="7308948" y="5778285"/>
            <a:ext cx="192216" cy="648486"/>
          </a:xfrm>
          <a:prstGeom prst="line">
            <a:avLst/>
          </a:prstGeom>
          <a:ln w="25400">
            <a:solidFill>
              <a:srgbClr val="FF0000"/>
            </a:solidFill>
          </a:ln>
        </p:spPr>
        <p:txBody>
          <a:bodyPr lIns="45718" tIns="45718" rIns="45718" bIns="45718"/>
          <a:lstStyle/>
          <a:p>
            <a:endParaRPr/>
          </a:p>
        </p:txBody>
      </p:sp>
      <p:sp>
        <p:nvSpPr>
          <p:cNvPr id="297" name="Línea"/>
          <p:cNvSpPr/>
          <p:nvPr/>
        </p:nvSpPr>
        <p:spPr>
          <a:xfrm>
            <a:off x="8636866" y="5778285"/>
            <a:ext cx="192215" cy="648486"/>
          </a:xfrm>
          <a:prstGeom prst="line">
            <a:avLst/>
          </a:prstGeom>
          <a:ln w="25400">
            <a:solidFill>
              <a:srgbClr val="FF0000"/>
            </a:solidFill>
          </a:ln>
        </p:spPr>
        <p:txBody>
          <a:bodyPr lIns="45718" tIns="45718" rIns="45718" bIns="45718"/>
          <a:lstStyle/>
          <a:p>
            <a:endParaRPr/>
          </a:p>
        </p:txBody>
      </p:sp>
      <p:sp>
        <p:nvSpPr>
          <p:cNvPr id="298" name="Línea"/>
          <p:cNvSpPr/>
          <p:nvPr/>
        </p:nvSpPr>
        <p:spPr>
          <a:xfrm flipH="1" flipV="1">
            <a:off x="6035934" y="4959308"/>
            <a:ext cx="785403" cy="1"/>
          </a:xfrm>
          <a:prstGeom prst="line">
            <a:avLst/>
          </a:prstGeom>
          <a:ln w="25400">
            <a:solidFill>
              <a:srgbClr val="FF0000"/>
            </a:solidFill>
            <a:headEnd type="triangle"/>
          </a:ln>
        </p:spPr>
        <p:txBody>
          <a:bodyPr lIns="45718" tIns="45718" rIns="45718" bIns="45718"/>
          <a:lstStyle/>
          <a:p>
            <a:endParaRPr/>
          </a:p>
        </p:txBody>
      </p:sp>
      <p:sp>
        <p:nvSpPr>
          <p:cNvPr id="299" name="Línea"/>
          <p:cNvSpPr/>
          <p:nvPr/>
        </p:nvSpPr>
        <p:spPr>
          <a:xfrm flipH="1">
            <a:off x="6035934" y="6098320"/>
            <a:ext cx="662103" cy="1"/>
          </a:xfrm>
          <a:prstGeom prst="line">
            <a:avLst/>
          </a:prstGeom>
          <a:ln w="25400">
            <a:solidFill>
              <a:srgbClr val="FF0000"/>
            </a:solidFill>
            <a:headEnd type="triangle"/>
          </a:ln>
        </p:spPr>
        <p:txBody>
          <a:bodyPr lIns="45718" tIns="45718" rIns="45718" bIns="45718"/>
          <a:lstStyle/>
          <a:p>
            <a:endParaRPr/>
          </a:p>
        </p:txBody>
      </p:sp>
      <p:sp>
        <p:nvSpPr>
          <p:cNvPr id="300" name="Línea"/>
          <p:cNvSpPr/>
          <p:nvPr/>
        </p:nvSpPr>
        <p:spPr>
          <a:xfrm flipH="1">
            <a:off x="4885720" y="6098320"/>
            <a:ext cx="662103" cy="1"/>
          </a:xfrm>
          <a:prstGeom prst="line">
            <a:avLst/>
          </a:prstGeom>
          <a:ln w="25400">
            <a:solidFill>
              <a:srgbClr val="FF0000"/>
            </a:solidFill>
            <a:tailEnd type="triangle"/>
          </a:ln>
        </p:spPr>
        <p:txBody>
          <a:bodyPr lIns="45718" tIns="45718" rIns="45718" bIns="45718"/>
          <a:lstStyle/>
          <a:p>
            <a:endParaRPr/>
          </a:p>
        </p:txBody>
      </p:sp>
      <p:sp>
        <p:nvSpPr>
          <p:cNvPr id="301" name="Línea"/>
          <p:cNvSpPr/>
          <p:nvPr/>
        </p:nvSpPr>
        <p:spPr>
          <a:xfrm flipH="1">
            <a:off x="5094753" y="4945907"/>
            <a:ext cx="453070" cy="1"/>
          </a:xfrm>
          <a:prstGeom prst="line">
            <a:avLst/>
          </a:prstGeom>
          <a:ln w="25400">
            <a:solidFill>
              <a:srgbClr val="FF0000"/>
            </a:solidFill>
            <a:tailEnd type="triangle"/>
          </a:ln>
        </p:spPr>
        <p:txBody>
          <a:bodyPr lIns="45718" tIns="45718" rIns="45718" bIns="45718"/>
          <a:lstStyle/>
          <a:p>
            <a:endParaRPr/>
          </a:p>
        </p:txBody>
      </p:sp>
      <p:sp>
        <p:nvSpPr>
          <p:cNvPr id="302" name="Triángulo"/>
          <p:cNvSpPr/>
          <p:nvPr/>
        </p:nvSpPr>
        <p:spPr>
          <a:xfrm>
            <a:off x="317739" y="6292546"/>
            <a:ext cx="490387" cy="554955"/>
          </a:xfrm>
          <a:custGeom>
            <a:avLst/>
            <a:gdLst/>
            <a:ahLst/>
            <a:cxnLst>
              <a:cxn ang="0">
                <a:pos x="wd2" y="hd2"/>
              </a:cxn>
              <a:cxn ang="5400000">
                <a:pos x="wd2" y="hd2"/>
              </a:cxn>
              <a:cxn ang="10800000">
                <a:pos x="wd2" y="hd2"/>
              </a:cxn>
              <a:cxn ang="16200000">
                <a:pos x="wd2" y="hd2"/>
              </a:cxn>
            </a:cxnLst>
            <a:rect l="0" t="0" r="r" b="b"/>
            <a:pathLst>
              <a:path w="21600" h="21600" extrusionOk="0">
                <a:moveTo>
                  <a:pt x="10640" y="0"/>
                </a:moveTo>
                <a:lnTo>
                  <a:pt x="0" y="21600"/>
                </a:lnTo>
                <a:lnTo>
                  <a:pt x="21600" y="8821"/>
                </a:lnTo>
                <a:lnTo>
                  <a:pt x="10640" y="0"/>
                </a:lnTo>
                <a:close/>
              </a:path>
            </a:pathLst>
          </a:cu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03" name="Triángulo"/>
          <p:cNvSpPr/>
          <p:nvPr/>
        </p:nvSpPr>
        <p:spPr>
          <a:xfrm rot="17631641">
            <a:off x="9123179" y="3223710"/>
            <a:ext cx="490387" cy="554955"/>
          </a:xfrm>
          <a:custGeom>
            <a:avLst/>
            <a:gdLst/>
            <a:ahLst/>
            <a:cxnLst>
              <a:cxn ang="0">
                <a:pos x="wd2" y="hd2"/>
              </a:cxn>
              <a:cxn ang="5400000">
                <a:pos x="wd2" y="hd2"/>
              </a:cxn>
              <a:cxn ang="10800000">
                <a:pos x="wd2" y="hd2"/>
              </a:cxn>
              <a:cxn ang="16200000">
                <a:pos x="wd2" y="hd2"/>
              </a:cxn>
            </a:cxnLst>
            <a:rect l="0" t="0" r="r" b="b"/>
            <a:pathLst>
              <a:path w="21600" h="21600" extrusionOk="0">
                <a:moveTo>
                  <a:pt x="10640" y="0"/>
                </a:moveTo>
                <a:lnTo>
                  <a:pt x="0" y="21600"/>
                </a:lnTo>
                <a:lnTo>
                  <a:pt x="21600" y="8821"/>
                </a:lnTo>
                <a:lnTo>
                  <a:pt x="10640" y="0"/>
                </a:lnTo>
                <a:close/>
              </a:path>
            </a:pathLst>
          </a:cu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12</a:t>
            </a:fld>
            <a:endParaRPr lang="es-CL"/>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Google Shape;260;p11" descr="Google Shape;260;p11"/>
          <p:cNvPicPr>
            <a:picLocks noChangeAspect="1"/>
          </p:cNvPicPr>
          <p:nvPr/>
        </p:nvPicPr>
        <p:blipFill>
          <a:blip r:embed="rId2"/>
          <a:stretch>
            <a:fillRect/>
          </a:stretch>
        </p:blipFill>
        <p:spPr>
          <a:xfrm>
            <a:off x="5902233" y="1304434"/>
            <a:ext cx="3094284" cy="5481847"/>
          </a:xfrm>
          <a:prstGeom prst="rect">
            <a:avLst/>
          </a:prstGeom>
          <a:ln w="12700">
            <a:miter lim="400000"/>
          </a:ln>
        </p:spPr>
      </p:pic>
      <p:sp>
        <p:nvSpPr>
          <p:cNvPr id="306" name="Google Shape;261;p11"/>
          <p:cNvSpPr txBox="1"/>
          <p:nvPr/>
        </p:nvSpPr>
        <p:spPr>
          <a:xfrm>
            <a:off x="624578" y="5745510"/>
            <a:ext cx="4995617" cy="454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defRPr sz="2100" b="1">
                <a:solidFill>
                  <a:srgbClr val="741B47"/>
                </a:solidFill>
                <a:latin typeface="Calibri"/>
                <a:ea typeface="Calibri"/>
                <a:cs typeface="Calibri"/>
                <a:sym typeface="Calibri"/>
              </a:defRPr>
            </a:lvl1pPr>
          </a:lstStyle>
          <a:p>
            <a:r>
              <a:t>¡Comparte tus respuestas!</a:t>
            </a:r>
          </a:p>
        </p:txBody>
      </p:sp>
      <p:grpSp>
        <p:nvGrpSpPr>
          <p:cNvPr id="309" name="Google Shape;262;p11"/>
          <p:cNvGrpSpPr/>
          <p:nvPr/>
        </p:nvGrpSpPr>
        <p:grpSpPr>
          <a:xfrm>
            <a:off x="558595" y="2258677"/>
            <a:ext cx="5146723" cy="3149066"/>
            <a:chOff x="0" y="0"/>
            <a:chExt cx="5146721" cy="3149064"/>
          </a:xfrm>
        </p:grpSpPr>
        <p:sp>
          <p:nvSpPr>
            <p:cNvPr id="307" name="Google Shape;263;p11"/>
            <p:cNvSpPr/>
            <p:nvPr/>
          </p:nvSpPr>
          <p:spPr>
            <a:xfrm>
              <a:off x="0" y="0"/>
              <a:ext cx="5146722" cy="3149065"/>
            </a:xfrm>
            <a:prstGeom prst="roundRect">
              <a:avLst>
                <a:gd name="adj" fmla="val 9635"/>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308" name="Google Shape;264;p11"/>
            <p:cNvSpPr txBox="1"/>
            <p:nvPr/>
          </p:nvSpPr>
          <p:spPr>
            <a:xfrm>
              <a:off x="67389" y="1384440"/>
              <a:ext cx="5011942"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a:latin typeface="+mn-lt"/>
                  <a:ea typeface="+mn-ea"/>
                  <a:cs typeface="+mn-cs"/>
                  <a:sym typeface="Arial"/>
                </a:defRPr>
              </a:lvl1pPr>
            </a:lstStyle>
            <a:p>
              <a:r>
                <a:t>    </a:t>
              </a:r>
            </a:p>
          </p:txBody>
        </p:sp>
      </p:grpSp>
      <p:pic>
        <p:nvPicPr>
          <p:cNvPr id="310" name="Google Shape;265;p11" descr="Google Shape;265;p11"/>
          <p:cNvPicPr>
            <a:picLocks noChangeAspect="1"/>
          </p:cNvPicPr>
          <p:nvPr/>
        </p:nvPicPr>
        <p:blipFill>
          <a:blip r:embed="rId3"/>
          <a:stretch>
            <a:fillRect/>
          </a:stretch>
        </p:blipFill>
        <p:spPr>
          <a:xfrm>
            <a:off x="5449463" y="2061747"/>
            <a:ext cx="477102" cy="477103"/>
          </a:xfrm>
          <a:prstGeom prst="rect">
            <a:avLst/>
          </a:prstGeom>
          <a:ln w="12700">
            <a:miter lim="400000"/>
          </a:ln>
        </p:spPr>
      </p:pic>
      <p:sp>
        <p:nvSpPr>
          <p:cNvPr id="311" name="Google Shape;323;p12"/>
          <p:cNvSpPr txBox="1"/>
          <p:nvPr/>
        </p:nvSpPr>
        <p:spPr>
          <a:xfrm>
            <a:off x="343590" y="1356851"/>
            <a:ext cx="8950502" cy="536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REFLEXIONEMOS</a:t>
            </a:r>
          </a:p>
        </p:txBody>
      </p:sp>
      <p:sp>
        <p:nvSpPr>
          <p:cNvPr id="312" name="Google Shape;324;p12"/>
          <p:cNvSpPr txBox="1"/>
          <p:nvPr/>
        </p:nvSpPr>
        <p:spPr>
          <a:xfrm>
            <a:off x="366450" y="992483"/>
            <a:ext cx="4700400" cy="608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b="1">
                <a:latin typeface="Calibri"/>
                <a:ea typeface="Calibri"/>
                <a:cs typeface="Calibri"/>
                <a:sym typeface="Calibri"/>
              </a:defRPr>
            </a:lvl1pPr>
          </a:lstStyle>
          <a:p>
            <a:r>
              <a:t>HAGAMOS UNA PAUSA</a:t>
            </a:r>
            <a:endParaRPr>
              <a:latin typeface="+mn-lt"/>
              <a:ea typeface="+mn-ea"/>
              <a:cs typeface="+mn-cs"/>
              <a:sym typeface="Arial"/>
            </a:endParaRPr>
          </a:p>
        </p:txBody>
      </p:sp>
      <p:sp>
        <p:nvSpPr>
          <p:cNvPr id="313" name="Google Shape;52;p28"/>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13</a:t>
            </a:fld>
            <a:endParaRPr/>
          </a:p>
        </p:txBody>
      </p:sp>
      <p:sp>
        <p:nvSpPr>
          <p:cNvPr id="314" name="Google Shape;266;p11"/>
          <p:cNvSpPr txBox="1"/>
          <p:nvPr/>
        </p:nvSpPr>
        <p:spPr>
          <a:xfrm>
            <a:off x="1090128" y="3153601"/>
            <a:ext cx="4179109" cy="1407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defRPr sz="1600">
                <a:latin typeface="Calibri"/>
                <a:ea typeface="Calibri"/>
                <a:cs typeface="Calibri"/>
                <a:sym typeface="Calibri"/>
              </a:defRPr>
            </a:pPr>
            <a:r>
              <a:t>¿Cuál es la historia de los frenos de tambor?</a:t>
            </a:r>
          </a:p>
          <a:p>
            <a:pPr>
              <a:defRPr sz="1600">
                <a:latin typeface="Calibri"/>
                <a:ea typeface="Calibri"/>
                <a:cs typeface="Calibri"/>
                <a:sym typeface="Calibri"/>
              </a:defRPr>
            </a:pPr>
            <a:endParaRPr/>
          </a:p>
          <a:p>
            <a:pPr>
              <a:defRPr sz="1600">
                <a:latin typeface="Calibri"/>
                <a:ea typeface="Calibri"/>
                <a:cs typeface="Calibri"/>
                <a:sym typeface="Calibri"/>
              </a:defRPr>
            </a:pPr>
            <a:endParaRPr/>
          </a:p>
          <a:p>
            <a:pPr>
              <a:defRPr sz="1600">
                <a:latin typeface="Calibri"/>
                <a:ea typeface="Calibri"/>
                <a:cs typeface="Calibri"/>
                <a:sym typeface="Calibri"/>
              </a:defRPr>
            </a:pPr>
            <a:r>
              <a:t>¿Quiénes los inventaron? ¿En qué año?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ACCA4912-CA52-FA49-9D13-924D4CF3C313}"/>
              </a:ext>
            </a:extLst>
          </p:cNvPr>
          <p:cNvPicPr>
            <a:picLocks noChangeAspect="1"/>
          </p:cNvPicPr>
          <p:nvPr/>
        </p:nvPicPr>
        <p:blipFill>
          <a:blip r:embed="rId2"/>
          <a:stretch>
            <a:fillRect/>
          </a:stretch>
        </p:blipFill>
        <p:spPr>
          <a:xfrm>
            <a:off x="5423264" y="3129345"/>
            <a:ext cx="3204690" cy="3204690"/>
          </a:xfrm>
          <a:prstGeom prst="rect">
            <a:avLst/>
          </a:prstGeom>
        </p:spPr>
      </p:pic>
      <p:sp>
        <p:nvSpPr>
          <p:cNvPr id="317" name="Google Shape;173;p6"/>
          <p:cNvSpPr txBox="1"/>
          <p:nvPr/>
        </p:nvSpPr>
        <p:spPr>
          <a:xfrm>
            <a:off x="382498" y="1261272"/>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COMPONENTES DEL </a:t>
            </a:r>
            <a:r>
              <a:rPr b="0">
                <a:solidFill>
                  <a:srgbClr val="FF0000"/>
                </a:solidFill>
              </a:rPr>
              <a:t>SISTEMA DE FRENOS</a:t>
            </a:r>
          </a:p>
        </p:txBody>
      </p:sp>
      <p:sp>
        <p:nvSpPr>
          <p:cNvPr id="318" name="Las baterías de los automóviles son consideradas desechos tóxicos dados sus componentes y residuos  peligrosos para el medio ambiente.…"/>
          <p:cNvSpPr txBox="1"/>
          <p:nvPr/>
        </p:nvSpPr>
        <p:spPr>
          <a:xfrm>
            <a:off x="426201" y="1678335"/>
            <a:ext cx="5297128" cy="47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nSpc>
                <a:spcPct val="80000"/>
              </a:lnSpc>
              <a:defRPr sz="2200">
                <a:solidFill>
                  <a:srgbClr val="741B47"/>
                </a:solidFill>
                <a:latin typeface="Calibri"/>
                <a:ea typeface="Calibri"/>
                <a:cs typeface="Calibri"/>
                <a:sym typeface="Calibri"/>
              </a:defRPr>
            </a:pPr>
            <a:r>
              <a:t>COMPOSICIÓN DE LAS PASTILLAS DE FRENOS</a:t>
            </a:r>
            <a:r>
              <a:rPr sz="1200">
                <a:solidFill>
                  <a:srgbClr val="000000"/>
                </a:solidFill>
                <a:latin typeface="Times"/>
                <a:ea typeface="Times"/>
                <a:cs typeface="Times"/>
                <a:sym typeface="Times"/>
              </a:rPr>
              <a:t> </a:t>
            </a:r>
          </a:p>
        </p:txBody>
      </p:sp>
      <p:sp>
        <p:nvSpPr>
          <p:cNvPr id="322" name="Rectángulo redondeado"/>
          <p:cNvSpPr/>
          <p:nvPr/>
        </p:nvSpPr>
        <p:spPr>
          <a:xfrm>
            <a:off x="398075" y="2699703"/>
            <a:ext cx="3835555" cy="3036152"/>
          </a:xfrm>
          <a:prstGeom prst="roundRect">
            <a:avLst>
              <a:gd name="adj" fmla="val 8781"/>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23" name="Las baterías de los automóviles son consideradas desechos tóxicos dados sus componentes y residuos  peligrosos para el medio ambiente.…"/>
          <p:cNvSpPr txBox="1"/>
          <p:nvPr/>
        </p:nvSpPr>
        <p:spPr>
          <a:xfrm>
            <a:off x="748890" y="3581624"/>
            <a:ext cx="3348189" cy="1921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5000"/>
              </a:lnSpc>
              <a:defRPr sz="1600">
                <a:latin typeface="Calibri"/>
                <a:ea typeface="Calibri"/>
                <a:cs typeface="Calibri"/>
                <a:sym typeface="Calibri"/>
              </a:defRPr>
            </a:lvl1pPr>
          </a:lstStyle>
          <a:p>
            <a:r>
              <a:t>Con el fin de obtener una mayor fuerza de frenado, se disponen las zapatas en forma que ambas resulten primarias. Para ello se acopla un doble cilindro de un solo pistón independiente para cada zapata, los cuales entregan las mismas presiones en ambos lados del tambor.</a:t>
            </a:r>
          </a:p>
        </p:txBody>
      </p:sp>
      <p:sp>
        <p:nvSpPr>
          <p:cNvPr id="324" name="Las baterías de los automóviles son consideradas desechos tóxicos dados sus componentes y residuos  peligrosos para el medio ambiente.…"/>
          <p:cNvSpPr txBox="1"/>
          <p:nvPr/>
        </p:nvSpPr>
        <p:spPr>
          <a:xfrm>
            <a:off x="634590" y="2832324"/>
            <a:ext cx="2566744" cy="773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b="1">
                <a:solidFill>
                  <a:srgbClr val="741B47"/>
                </a:solidFill>
                <a:latin typeface="Calibri"/>
                <a:ea typeface="Calibri"/>
                <a:cs typeface="Calibri"/>
                <a:sym typeface="Calibri"/>
              </a:defRPr>
            </a:lvl1pPr>
          </a:lstStyle>
          <a:p>
            <a:r>
              <a:t>FRENOS DE TAMBOR DUPLEX:</a:t>
            </a:r>
          </a:p>
        </p:txBody>
      </p:sp>
      <p:sp>
        <p:nvSpPr>
          <p:cNvPr id="325" name="Zapata secundaria"/>
          <p:cNvSpPr txBox="1"/>
          <p:nvPr/>
        </p:nvSpPr>
        <p:spPr>
          <a:xfrm>
            <a:off x="4422421" y="3212994"/>
            <a:ext cx="985869" cy="421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Zapata secundaria</a:t>
            </a:r>
          </a:p>
        </p:txBody>
      </p:sp>
      <p:sp>
        <p:nvSpPr>
          <p:cNvPr id="326" name="Zapata Primaria"/>
          <p:cNvSpPr txBox="1"/>
          <p:nvPr/>
        </p:nvSpPr>
        <p:spPr>
          <a:xfrm>
            <a:off x="8492027" y="2933924"/>
            <a:ext cx="987666" cy="421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Zapata Primaria</a:t>
            </a:r>
          </a:p>
        </p:txBody>
      </p:sp>
      <p:sp>
        <p:nvSpPr>
          <p:cNvPr id="327" name="Línea"/>
          <p:cNvSpPr/>
          <p:nvPr/>
        </p:nvSpPr>
        <p:spPr>
          <a:xfrm>
            <a:off x="4929237" y="3779341"/>
            <a:ext cx="842417" cy="715020"/>
          </a:xfrm>
          <a:prstGeom prst="line">
            <a:avLst/>
          </a:prstGeom>
          <a:ln w="25400">
            <a:solidFill>
              <a:srgbClr val="FF0000"/>
            </a:solidFill>
          </a:ln>
        </p:spPr>
        <p:txBody>
          <a:bodyPr lIns="45718" tIns="45718" rIns="45718" bIns="45718"/>
          <a:lstStyle/>
          <a:p>
            <a:endParaRPr/>
          </a:p>
        </p:txBody>
      </p:sp>
      <p:sp>
        <p:nvSpPr>
          <p:cNvPr id="328" name="Línea"/>
          <p:cNvSpPr/>
          <p:nvPr/>
        </p:nvSpPr>
        <p:spPr>
          <a:xfrm flipH="1">
            <a:off x="6963756" y="2991465"/>
            <a:ext cx="1" cy="734386"/>
          </a:xfrm>
          <a:prstGeom prst="line">
            <a:avLst/>
          </a:prstGeom>
          <a:ln w="25400">
            <a:solidFill>
              <a:srgbClr val="FF0000"/>
            </a:solidFill>
          </a:ln>
        </p:spPr>
        <p:txBody>
          <a:bodyPr lIns="45718" tIns="45718" rIns="45718" bIns="45718"/>
          <a:lstStyle/>
          <a:p>
            <a:endParaRPr/>
          </a:p>
        </p:txBody>
      </p:sp>
      <p:sp>
        <p:nvSpPr>
          <p:cNvPr id="329" name="Línea"/>
          <p:cNvSpPr/>
          <p:nvPr/>
        </p:nvSpPr>
        <p:spPr>
          <a:xfrm flipH="1">
            <a:off x="8279564" y="3411057"/>
            <a:ext cx="639993" cy="1215944"/>
          </a:xfrm>
          <a:prstGeom prst="line">
            <a:avLst/>
          </a:prstGeom>
          <a:ln w="25400">
            <a:solidFill>
              <a:srgbClr val="FF0000"/>
            </a:solidFill>
          </a:ln>
        </p:spPr>
        <p:txBody>
          <a:bodyPr lIns="45718" tIns="45718" rIns="45718" bIns="45718"/>
          <a:lstStyle/>
          <a:p>
            <a:endParaRPr/>
          </a:p>
        </p:txBody>
      </p:sp>
      <p:sp>
        <p:nvSpPr>
          <p:cNvPr id="330" name="Línea"/>
          <p:cNvSpPr/>
          <p:nvPr/>
        </p:nvSpPr>
        <p:spPr>
          <a:xfrm flipH="1">
            <a:off x="6963756" y="5631159"/>
            <a:ext cx="1" cy="734386"/>
          </a:xfrm>
          <a:prstGeom prst="line">
            <a:avLst/>
          </a:prstGeom>
          <a:ln w="25400">
            <a:solidFill>
              <a:srgbClr val="FF0000"/>
            </a:solidFill>
          </a:ln>
        </p:spPr>
        <p:txBody>
          <a:bodyPr lIns="45718" tIns="45718" rIns="45718" bIns="45718"/>
          <a:lstStyle/>
          <a:p>
            <a:endParaRPr/>
          </a:p>
        </p:txBody>
      </p:sp>
      <p:sp>
        <p:nvSpPr>
          <p:cNvPr id="331" name="Bombín"/>
          <p:cNvSpPr txBox="1"/>
          <p:nvPr/>
        </p:nvSpPr>
        <p:spPr>
          <a:xfrm>
            <a:off x="6637327" y="2637222"/>
            <a:ext cx="652860" cy="209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nSpc>
                <a:spcPct val="115000"/>
              </a:lnSpc>
              <a:defRPr sz="1600">
                <a:latin typeface="Calibri"/>
                <a:ea typeface="Calibri"/>
                <a:cs typeface="Calibri"/>
                <a:sym typeface="Calibri"/>
              </a:defRPr>
            </a:lvl1pPr>
          </a:lstStyle>
          <a:p>
            <a:r>
              <a:t>Bombín</a:t>
            </a:r>
          </a:p>
        </p:txBody>
      </p:sp>
      <p:sp>
        <p:nvSpPr>
          <p:cNvPr id="332" name="Bombín"/>
          <p:cNvSpPr txBox="1"/>
          <p:nvPr/>
        </p:nvSpPr>
        <p:spPr>
          <a:xfrm>
            <a:off x="6637327" y="6509865"/>
            <a:ext cx="652860"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nSpc>
                <a:spcPct val="115000"/>
              </a:lnSpc>
              <a:defRPr sz="1600">
                <a:latin typeface="Calibri"/>
                <a:ea typeface="Calibri"/>
                <a:cs typeface="Calibri"/>
                <a:sym typeface="Calibri"/>
              </a:defRPr>
            </a:lvl1pPr>
          </a:lstStyle>
          <a:p>
            <a:r>
              <a:t>Bombín</a:t>
            </a:r>
          </a:p>
        </p:txBody>
      </p:sp>
      <p:sp>
        <p:nvSpPr>
          <p:cNvPr id="3" name="Marcador de número de diapositiva 2"/>
          <p:cNvSpPr>
            <a:spLocks noGrp="1"/>
          </p:cNvSpPr>
          <p:nvPr>
            <p:ph type="sldNum" sz="quarter" idx="2"/>
          </p:nvPr>
        </p:nvSpPr>
        <p:spPr/>
        <p:txBody>
          <a:bodyPr/>
          <a:lstStyle/>
          <a:p>
            <a:fld id="{86CB4B4D-7CA3-9044-876B-883B54F8677D}" type="slidenum">
              <a:rPr lang="es-CL" smtClean="0"/>
              <a:t>14</a:t>
            </a:fld>
            <a:endParaRPr lang="es-CL"/>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Rectángulo redondeado"/>
          <p:cNvSpPr/>
          <p:nvPr/>
        </p:nvSpPr>
        <p:spPr>
          <a:xfrm>
            <a:off x="1043284" y="3556447"/>
            <a:ext cx="1898920" cy="2000467"/>
          </a:xfrm>
          <a:prstGeom prst="roundRect">
            <a:avLst>
              <a:gd name="adj" fmla="val 10116"/>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35" name="Google Shape;173;p6"/>
          <p:cNvSpPr txBox="1"/>
          <p:nvPr/>
        </p:nvSpPr>
        <p:spPr>
          <a:xfrm>
            <a:off x="382498" y="1127707"/>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COMPONENTES DE </a:t>
            </a:r>
            <a:r>
              <a:rPr b="0">
                <a:solidFill>
                  <a:srgbClr val="FF0000"/>
                </a:solidFill>
              </a:rPr>
              <a:t>CILINDRO MAESTRO</a:t>
            </a:r>
          </a:p>
        </p:txBody>
      </p:sp>
      <p:pic>
        <p:nvPicPr>
          <p:cNvPr id="337" name="Imagen" descr="Imagen"/>
          <p:cNvPicPr>
            <a:picLocks noChangeAspect="1"/>
          </p:cNvPicPr>
          <p:nvPr/>
        </p:nvPicPr>
        <p:blipFill>
          <a:blip r:embed="rId2"/>
          <a:stretch>
            <a:fillRect/>
          </a:stretch>
        </p:blipFill>
        <p:spPr>
          <a:xfrm>
            <a:off x="3929025" y="4131822"/>
            <a:ext cx="5247084" cy="2536666"/>
          </a:xfrm>
          <a:prstGeom prst="rect">
            <a:avLst/>
          </a:prstGeom>
          <a:ln w="12700">
            <a:miter lim="400000"/>
          </a:ln>
        </p:spPr>
      </p:pic>
      <p:sp>
        <p:nvSpPr>
          <p:cNvPr id="338" name="Rectángulo redondeado"/>
          <p:cNvSpPr/>
          <p:nvPr/>
        </p:nvSpPr>
        <p:spPr>
          <a:xfrm>
            <a:off x="274698" y="2128441"/>
            <a:ext cx="8914281" cy="1065043"/>
          </a:xfrm>
          <a:prstGeom prst="roundRect">
            <a:avLst>
              <a:gd name="adj" fmla="val 23109"/>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39" name="Las baterías de los automóviles son consideradas desechos tóxicos dados sus componentes y residuos  peligrosos para el medio ambiente.…"/>
          <p:cNvSpPr txBox="1"/>
          <p:nvPr/>
        </p:nvSpPr>
        <p:spPr>
          <a:xfrm>
            <a:off x="697099" y="2276985"/>
            <a:ext cx="8575302" cy="717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600">
                <a:solidFill>
                  <a:srgbClr val="741B47"/>
                </a:solidFill>
                <a:latin typeface="Calibri"/>
                <a:ea typeface="Calibri"/>
                <a:cs typeface="Calibri"/>
                <a:sym typeface="Calibri"/>
              </a:defRPr>
            </a:lvl1pPr>
          </a:lstStyle>
          <a:p>
            <a:r>
              <a:t>Con esta disposición, durante el frenado, ambas zapatas se apoyan sobre el tambor sin importar el sentido de giro, efectuando una fuerte presión sobre la superficie del tambor. Es decir, ambas zapatas actúan como primarias, ya que cada una de ellas posee un cilindro con su respectivo pistón.</a:t>
            </a:r>
          </a:p>
        </p:txBody>
      </p:sp>
      <p:sp>
        <p:nvSpPr>
          <p:cNvPr id="340" name="Las baterías de los automóviles son consideradas desechos tóxicos dados sus componentes y residuos  peligrosos para el medio ambiente.…"/>
          <p:cNvSpPr txBox="1"/>
          <p:nvPr/>
        </p:nvSpPr>
        <p:spPr>
          <a:xfrm>
            <a:off x="1272712" y="3867904"/>
            <a:ext cx="1566920" cy="147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600">
                <a:solidFill>
                  <a:srgbClr val="741B47"/>
                </a:solidFill>
                <a:latin typeface="Calibri"/>
                <a:ea typeface="Calibri"/>
                <a:cs typeface="Calibri"/>
                <a:sym typeface="Calibri"/>
              </a:defRPr>
            </a:lvl1pPr>
          </a:lstStyle>
          <a:p>
            <a:r>
              <a:t>Las fuerzas de frenado Ff1 y Ff2 son iguales en todo momento sin importar el sentido de giro. </a:t>
            </a:r>
          </a:p>
        </p:txBody>
      </p:sp>
      <p:sp>
        <p:nvSpPr>
          <p:cNvPr id="341" name="Triángulo"/>
          <p:cNvSpPr/>
          <p:nvPr/>
        </p:nvSpPr>
        <p:spPr>
          <a:xfrm>
            <a:off x="798299" y="5318078"/>
            <a:ext cx="490387" cy="554956"/>
          </a:xfrm>
          <a:custGeom>
            <a:avLst/>
            <a:gdLst/>
            <a:ahLst/>
            <a:cxnLst>
              <a:cxn ang="0">
                <a:pos x="wd2" y="hd2"/>
              </a:cxn>
              <a:cxn ang="5400000">
                <a:pos x="wd2" y="hd2"/>
              </a:cxn>
              <a:cxn ang="10800000">
                <a:pos x="wd2" y="hd2"/>
              </a:cxn>
              <a:cxn ang="16200000">
                <a:pos x="wd2" y="hd2"/>
              </a:cxn>
            </a:cxnLst>
            <a:rect l="0" t="0" r="r" b="b"/>
            <a:pathLst>
              <a:path w="21600" h="21600" extrusionOk="0">
                <a:moveTo>
                  <a:pt x="10640" y="0"/>
                </a:moveTo>
                <a:lnTo>
                  <a:pt x="0" y="21600"/>
                </a:lnTo>
                <a:lnTo>
                  <a:pt x="21600" y="8821"/>
                </a:lnTo>
                <a:lnTo>
                  <a:pt x="10640" y="0"/>
                </a:lnTo>
                <a:close/>
              </a:path>
            </a:pathLst>
          </a:cu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42" name="Triángulo"/>
          <p:cNvSpPr/>
          <p:nvPr/>
        </p:nvSpPr>
        <p:spPr>
          <a:xfrm rot="17631641">
            <a:off x="8882899" y="2961653"/>
            <a:ext cx="490387" cy="554955"/>
          </a:xfrm>
          <a:custGeom>
            <a:avLst/>
            <a:gdLst/>
            <a:ahLst/>
            <a:cxnLst>
              <a:cxn ang="0">
                <a:pos x="wd2" y="hd2"/>
              </a:cxn>
              <a:cxn ang="5400000">
                <a:pos x="wd2" y="hd2"/>
              </a:cxn>
              <a:cxn ang="10800000">
                <a:pos x="wd2" y="hd2"/>
              </a:cxn>
              <a:cxn ang="16200000">
                <a:pos x="wd2" y="hd2"/>
              </a:cxn>
            </a:cxnLst>
            <a:rect l="0" t="0" r="r" b="b"/>
            <a:pathLst>
              <a:path w="21600" h="21600" extrusionOk="0">
                <a:moveTo>
                  <a:pt x="10640" y="0"/>
                </a:moveTo>
                <a:lnTo>
                  <a:pt x="0" y="21600"/>
                </a:lnTo>
                <a:lnTo>
                  <a:pt x="21600" y="8821"/>
                </a:lnTo>
                <a:lnTo>
                  <a:pt x="10640" y="0"/>
                </a:lnTo>
                <a:close/>
              </a:path>
            </a:pathLst>
          </a:cu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43" name="Línea"/>
          <p:cNvSpPr/>
          <p:nvPr/>
        </p:nvSpPr>
        <p:spPr>
          <a:xfrm flipH="1" flipV="1">
            <a:off x="5079240" y="4733141"/>
            <a:ext cx="1166702" cy="1"/>
          </a:xfrm>
          <a:prstGeom prst="line">
            <a:avLst/>
          </a:prstGeom>
          <a:ln w="25400">
            <a:solidFill>
              <a:srgbClr val="FF0000"/>
            </a:solidFill>
            <a:headEnd type="triangle"/>
          </a:ln>
        </p:spPr>
        <p:txBody>
          <a:bodyPr lIns="45718" tIns="45718" rIns="45718" bIns="45718"/>
          <a:lstStyle/>
          <a:p>
            <a:endParaRPr/>
          </a:p>
        </p:txBody>
      </p:sp>
      <p:sp>
        <p:nvSpPr>
          <p:cNvPr id="344" name="Línea"/>
          <p:cNvSpPr/>
          <p:nvPr/>
        </p:nvSpPr>
        <p:spPr>
          <a:xfrm flipH="1">
            <a:off x="5159333" y="5978944"/>
            <a:ext cx="662103" cy="1"/>
          </a:xfrm>
          <a:prstGeom prst="line">
            <a:avLst/>
          </a:prstGeom>
          <a:ln w="25400">
            <a:solidFill>
              <a:srgbClr val="FF0000"/>
            </a:solidFill>
            <a:headEnd type="triangle"/>
          </a:ln>
        </p:spPr>
        <p:txBody>
          <a:bodyPr lIns="45718" tIns="45718" rIns="45718" bIns="45718"/>
          <a:lstStyle/>
          <a:p>
            <a:endParaRPr/>
          </a:p>
        </p:txBody>
      </p:sp>
      <p:sp>
        <p:nvSpPr>
          <p:cNvPr id="345" name="Línea"/>
          <p:cNvSpPr/>
          <p:nvPr/>
        </p:nvSpPr>
        <p:spPr>
          <a:xfrm flipH="1">
            <a:off x="3490166" y="5978944"/>
            <a:ext cx="1004436" cy="1"/>
          </a:xfrm>
          <a:prstGeom prst="line">
            <a:avLst/>
          </a:prstGeom>
          <a:ln w="25400">
            <a:solidFill>
              <a:srgbClr val="FF0000"/>
            </a:solidFill>
            <a:tailEnd type="triangle"/>
          </a:ln>
        </p:spPr>
        <p:txBody>
          <a:bodyPr lIns="45718" tIns="45718" rIns="45718" bIns="45718"/>
          <a:lstStyle/>
          <a:p>
            <a:endParaRPr/>
          </a:p>
        </p:txBody>
      </p:sp>
      <p:sp>
        <p:nvSpPr>
          <p:cNvPr id="346" name="Línea"/>
          <p:cNvSpPr/>
          <p:nvPr/>
        </p:nvSpPr>
        <p:spPr>
          <a:xfrm flipH="1">
            <a:off x="4138059" y="4719741"/>
            <a:ext cx="453070" cy="1"/>
          </a:xfrm>
          <a:prstGeom prst="line">
            <a:avLst/>
          </a:prstGeom>
          <a:ln w="25400">
            <a:solidFill>
              <a:srgbClr val="FF0000"/>
            </a:solidFill>
            <a:tailEnd type="triangle"/>
          </a:ln>
        </p:spPr>
        <p:txBody>
          <a:bodyPr lIns="45718" tIns="45718" rIns="45718" bIns="45718"/>
          <a:lstStyle/>
          <a:p>
            <a:endParaRPr/>
          </a:p>
        </p:txBody>
      </p:sp>
      <p:sp>
        <p:nvSpPr>
          <p:cNvPr id="347" name="Frena +"/>
          <p:cNvSpPr txBox="1"/>
          <p:nvPr/>
        </p:nvSpPr>
        <p:spPr>
          <a:xfrm>
            <a:off x="8464669" y="3864509"/>
            <a:ext cx="987666"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Frena +</a:t>
            </a:r>
          </a:p>
        </p:txBody>
      </p:sp>
      <p:sp>
        <p:nvSpPr>
          <p:cNvPr id="348" name="Frena +"/>
          <p:cNvSpPr txBox="1"/>
          <p:nvPr/>
        </p:nvSpPr>
        <p:spPr>
          <a:xfrm>
            <a:off x="6712069" y="6709309"/>
            <a:ext cx="987666"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Frena +</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15</a:t>
            </a:fld>
            <a:endParaRPr lang="es-CL"/>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Rectángulo redondeado"/>
          <p:cNvSpPr/>
          <p:nvPr/>
        </p:nvSpPr>
        <p:spPr>
          <a:xfrm>
            <a:off x="469201" y="5824756"/>
            <a:ext cx="7026543" cy="502761"/>
          </a:xfrm>
          <a:prstGeom prst="roundRect">
            <a:avLst>
              <a:gd name="adj" fmla="val 25108"/>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51" name="Probar las baterías para determinar si son reutilizables.…"/>
          <p:cNvSpPr txBox="1"/>
          <p:nvPr/>
        </p:nvSpPr>
        <p:spPr>
          <a:xfrm>
            <a:off x="781128" y="5971559"/>
            <a:ext cx="5297127" cy="209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Este tipo de freno se emplea mucho en vehículos americanos.</a:t>
            </a:r>
          </a:p>
        </p:txBody>
      </p:sp>
      <p:sp>
        <p:nvSpPr>
          <p:cNvPr id="352" name="Rectángulo redondeado"/>
          <p:cNvSpPr/>
          <p:nvPr/>
        </p:nvSpPr>
        <p:spPr>
          <a:xfrm>
            <a:off x="469201" y="2597027"/>
            <a:ext cx="6161202" cy="803215"/>
          </a:xfrm>
          <a:prstGeom prst="roundRect">
            <a:avLst>
              <a:gd name="adj" fmla="val 15287"/>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53" name="Rectángulo redondeado"/>
          <p:cNvSpPr/>
          <p:nvPr/>
        </p:nvSpPr>
        <p:spPr>
          <a:xfrm>
            <a:off x="469201" y="3477986"/>
            <a:ext cx="5964473" cy="696998"/>
          </a:xfrm>
          <a:prstGeom prst="roundRect">
            <a:avLst>
              <a:gd name="adj" fmla="val 17609"/>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54" name="Rectángulo redondeado"/>
          <p:cNvSpPr/>
          <p:nvPr/>
        </p:nvSpPr>
        <p:spPr>
          <a:xfrm>
            <a:off x="469201" y="4262656"/>
            <a:ext cx="5964473" cy="702557"/>
          </a:xfrm>
          <a:prstGeom prst="roundRect">
            <a:avLst>
              <a:gd name="adj" fmla="val 17470"/>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55" name="Rectángulo redondeado"/>
          <p:cNvSpPr/>
          <p:nvPr/>
        </p:nvSpPr>
        <p:spPr>
          <a:xfrm>
            <a:off x="469201" y="5036342"/>
            <a:ext cx="5964473" cy="691886"/>
          </a:xfrm>
          <a:prstGeom prst="roundRect">
            <a:avLst>
              <a:gd name="adj" fmla="val 17739"/>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56" name="Probar las baterías para determinar si son reutilizables.…"/>
          <p:cNvSpPr txBox="1"/>
          <p:nvPr/>
        </p:nvSpPr>
        <p:spPr>
          <a:xfrm>
            <a:off x="831117" y="2791771"/>
            <a:ext cx="4487297" cy="494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Formado por dos zapatas primarias, lo cual aumenta el efecto de autobloqueo. </a:t>
            </a:r>
          </a:p>
        </p:txBody>
      </p:sp>
      <p:sp>
        <p:nvSpPr>
          <p:cNvPr id="357" name="Probar las baterías para determinar si son reutilizables.…"/>
          <p:cNvSpPr txBox="1"/>
          <p:nvPr/>
        </p:nvSpPr>
        <p:spPr>
          <a:xfrm>
            <a:off x="781128" y="3599137"/>
            <a:ext cx="4819172" cy="494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En este freno, una zapata empuja a la otra mediante una biela de acoplamiento. </a:t>
            </a:r>
          </a:p>
        </p:txBody>
      </p:sp>
      <p:sp>
        <p:nvSpPr>
          <p:cNvPr id="358" name="Probar las baterías para determinar si son reutilizables.…"/>
          <p:cNvSpPr txBox="1"/>
          <p:nvPr/>
        </p:nvSpPr>
        <p:spPr>
          <a:xfrm>
            <a:off x="781128" y="4379371"/>
            <a:ext cx="4819172" cy="494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Es un freno altamente eficaz, pero muy sensible a las variaciones del coeficiente de rozamiento.</a:t>
            </a:r>
          </a:p>
        </p:txBody>
      </p:sp>
      <p:sp>
        <p:nvSpPr>
          <p:cNvPr id="359" name="Probar las baterías para determinar si son reutilizables.…"/>
          <p:cNvSpPr txBox="1"/>
          <p:nvPr/>
        </p:nvSpPr>
        <p:spPr>
          <a:xfrm>
            <a:off x="781128" y="5120758"/>
            <a:ext cx="4819172" cy="494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Se consiguen esfuerzos más elevados de frenado y las zapatas ejercen en cada sentido de giro igual esfuerzo.</a:t>
            </a:r>
          </a:p>
        </p:txBody>
      </p:sp>
      <p:sp>
        <p:nvSpPr>
          <p:cNvPr id="360" name="Las baterías de los automóviles son consideradas desechos tóxicos dados sus componentes y residuos  peligrosos para el medio ambiente.…"/>
          <p:cNvSpPr txBox="1"/>
          <p:nvPr/>
        </p:nvSpPr>
        <p:spPr>
          <a:xfrm>
            <a:off x="426201" y="1678335"/>
            <a:ext cx="5297128" cy="47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t>FRENOS DE TAMBOR DUO-SERVO:</a:t>
            </a:r>
          </a:p>
        </p:txBody>
      </p:sp>
      <p:grpSp>
        <p:nvGrpSpPr>
          <p:cNvPr id="363" name="Grupo"/>
          <p:cNvGrpSpPr/>
          <p:nvPr/>
        </p:nvGrpSpPr>
        <p:grpSpPr>
          <a:xfrm>
            <a:off x="5580870" y="2395570"/>
            <a:ext cx="3927991" cy="3927991"/>
            <a:chOff x="0" y="0"/>
            <a:chExt cx="3927990" cy="3927990"/>
          </a:xfrm>
        </p:grpSpPr>
        <p:sp>
          <p:nvSpPr>
            <p:cNvPr id="361" name="Grupo"/>
            <p:cNvSpPr/>
            <p:nvPr/>
          </p:nvSpPr>
          <p:spPr>
            <a:xfrm>
              <a:off x="0" y="0"/>
              <a:ext cx="3927991" cy="3927991"/>
            </a:xfrm>
            <a:prstGeom prst="ellipse">
              <a:avLst/>
            </a:prstGeom>
            <a:solidFill>
              <a:srgbClr val="FFFFFF"/>
            </a:solidFill>
            <a:ln w="12700" cap="flat">
              <a:noFill/>
              <a:miter lim="400000"/>
            </a:ln>
            <a:effectLst/>
          </p:spPr>
          <p:txBody>
            <a:bodyPr wrap="square" lIns="0" tIns="0" rIns="0" bIns="0" numCol="1" anchor="t">
              <a:noAutofit/>
            </a:bodyPr>
            <a:lstStyle/>
            <a:p>
              <a:pPr algn="ctr">
                <a:defRPr>
                  <a:solidFill>
                    <a:srgbClr val="FFFFFF"/>
                  </a:solidFill>
                  <a:latin typeface="+mn-lt"/>
                  <a:ea typeface="+mn-ea"/>
                  <a:cs typeface="+mn-cs"/>
                  <a:sym typeface="Arial"/>
                </a:defRPr>
              </a:pPr>
              <a:endParaRPr/>
            </a:p>
          </p:txBody>
        </p:sp>
        <p:pic>
          <p:nvPicPr>
            <p:cNvPr id="362" name="Imagen" descr="Imagen"/>
            <p:cNvPicPr>
              <a:picLocks noChangeAspect="1"/>
            </p:cNvPicPr>
            <p:nvPr/>
          </p:nvPicPr>
          <p:blipFill>
            <a:blip r:embed="rId2"/>
            <a:stretch>
              <a:fillRect/>
            </a:stretch>
          </p:blipFill>
          <p:spPr>
            <a:xfrm>
              <a:off x="100585" y="93683"/>
              <a:ext cx="3726820" cy="3740623"/>
            </a:xfrm>
            <a:prstGeom prst="rect">
              <a:avLst/>
            </a:prstGeom>
            <a:ln w="12700" cap="flat">
              <a:noFill/>
              <a:miter lim="400000"/>
            </a:ln>
            <a:effectLst/>
          </p:spPr>
        </p:pic>
      </p:grpSp>
      <p:sp>
        <p:nvSpPr>
          <p:cNvPr id="364" name="Google Shape;173;p6"/>
          <p:cNvSpPr txBox="1"/>
          <p:nvPr/>
        </p:nvSpPr>
        <p:spPr>
          <a:xfrm>
            <a:off x="382498" y="1261272"/>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cap="all">
                <a:solidFill>
                  <a:srgbClr val="741B47"/>
                </a:solidFill>
                <a:latin typeface="Calibri"/>
                <a:ea typeface="Calibri"/>
                <a:cs typeface="Calibri"/>
                <a:sym typeface="Calibri"/>
              </a:defRPr>
            </a:lvl1pPr>
          </a:lstStyle>
          <a:p>
            <a:r>
              <a:t>CLASIFICACIÓN DE LOS FRENOS DE TAMBOR</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16</a:t>
            </a:fld>
            <a:endParaRPr lang="es-CL"/>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ectángulo redondeado"/>
          <p:cNvSpPr/>
          <p:nvPr/>
        </p:nvSpPr>
        <p:spPr>
          <a:xfrm>
            <a:off x="2245773" y="3857523"/>
            <a:ext cx="4642038" cy="1148217"/>
          </a:xfrm>
          <a:prstGeom prst="roundRect">
            <a:avLst>
              <a:gd name="adj" fmla="val 21159"/>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67" name="Google Shape;189;p7"/>
          <p:cNvSpPr/>
          <p:nvPr/>
        </p:nvSpPr>
        <p:spPr>
          <a:xfrm rot="14602941">
            <a:off x="1950918" y="4154931"/>
            <a:ext cx="288737" cy="682469"/>
          </a:xfrm>
          <a:prstGeom prst="triangle">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69" name="Google Shape;173;p6"/>
          <p:cNvSpPr txBox="1"/>
          <p:nvPr/>
        </p:nvSpPr>
        <p:spPr>
          <a:xfrm>
            <a:off x="382498" y="1261272"/>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DEFORMACIÓN DE TAMBOR</a:t>
            </a:r>
          </a:p>
        </p:txBody>
      </p:sp>
      <p:pic>
        <p:nvPicPr>
          <p:cNvPr id="372" name="Imagen" descr="Imagen"/>
          <p:cNvPicPr>
            <a:picLocks noChangeAspect="1"/>
          </p:cNvPicPr>
          <p:nvPr/>
        </p:nvPicPr>
        <p:blipFill>
          <a:blip r:embed="rId2"/>
          <a:stretch>
            <a:fillRect/>
          </a:stretch>
        </p:blipFill>
        <p:spPr>
          <a:xfrm>
            <a:off x="67880" y="4150864"/>
            <a:ext cx="2028940" cy="2494485"/>
          </a:xfrm>
          <a:prstGeom prst="rect">
            <a:avLst/>
          </a:prstGeom>
          <a:ln w="12700">
            <a:miter lim="400000"/>
          </a:ln>
        </p:spPr>
      </p:pic>
      <p:sp>
        <p:nvSpPr>
          <p:cNvPr id="373" name="Google Shape;189;p7"/>
          <p:cNvSpPr/>
          <p:nvPr/>
        </p:nvSpPr>
        <p:spPr>
          <a:xfrm rot="11554726">
            <a:off x="1616138" y="3534668"/>
            <a:ext cx="333494" cy="788257"/>
          </a:xfrm>
          <a:prstGeom prst="triangle">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74" name="Rectángulo redondeado"/>
          <p:cNvSpPr/>
          <p:nvPr/>
        </p:nvSpPr>
        <p:spPr>
          <a:xfrm>
            <a:off x="1082316" y="2221006"/>
            <a:ext cx="8383490" cy="1458914"/>
          </a:xfrm>
          <a:prstGeom prst="roundRect">
            <a:avLst>
              <a:gd name="adj" fmla="val 7038"/>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75" name="Las baterías de los automóviles son consideradas desechos tóxicos dados sus componentes y residuos  peligrosos para el medio ambiente.…"/>
          <p:cNvSpPr txBox="1"/>
          <p:nvPr/>
        </p:nvSpPr>
        <p:spPr>
          <a:xfrm>
            <a:off x="1287407" y="2313239"/>
            <a:ext cx="8185867" cy="1248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115000"/>
              </a:lnSpc>
              <a:defRPr sz="1600">
                <a:solidFill>
                  <a:srgbClr val="741B47"/>
                </a:solidFill>
                <a:latin typeface="Calibri"/>
                <a:ea typeface="Calibri"/>
                <a:cs typeface="Calibri"/>
                <a:sym typeface="Calibri"/>
              </a:defRPr>
            </a:lvl1pPr>
          </a:lstStyle>
          <a:p>
            <a:r>
              <a:t>Para observar la posible deformación del tambor de freno, se usa el reloj comparador para observar posibles ovalamientos, el pie de metro nos indica si el diámetro del tambor está dentro de lo recomendado por el fabricante, al igual que en los discos de freno, en los tambores Originales también viene estampado el diámetro máximo que puede tener un tambor.</a:t>
            </a:r>
          </a:p>
        </p:txBody>
      </p:sp>
      <p:sp>
        <p:nvSpPr>
          <p:cNvPr id="376" name="Las baterías de los automóviles son consideradas desechos tóxicos dados sus componentes y residuos  peligrosos para el medio ambiente.…"/>
          <p:cNvSpPr txBox="1"/>
          <p:nvPr/>
        </p:nvSpPr>
        <p:spPr>
          <a:xfrm>
            <a:off x="2391028" y="3950258"/>
            <a:ext cx="4642038" cy="962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115000"/>
              </a:lnSpc>
              <a:defRPr sz="1600">
                <a:solidFill>
                  <a:srgbClr val="741B47"/>
                </a:solidFill>
                <a:latin typeface="Calibri"/>
                <a:ea typeface="Calibri"/>
                <a:cs typeface="Calibri"/>
                <a:sym typeface="Calibri"/>
              </a:defRPr>
            </a:lvl1pPr>
          </a:lstStyle>
          <a:p>
            <a:r>
              <a:t>Al igual que en los discos de freno, es influyente la experiencia del Técnico para determinar si es necesario rectificar o cambiar tambores de frenos.</a:t>
            </a:r>
          </a:p>
        </p:txBody>
      </p:sp>
      <p:pic>
        <p:nvPicPr>
          <p:cNvPr id="378" name="Imagen" descr="Imagen"/>
          <p:cNvPicPr>
            <a:picLocks noChangeAspect="1"/>
          </p:cNvPicPr>
          <p:nvPr/>
        </p:nvPicPr>
        <p:blipFill>
          <a:blip r:embed="rId3"/>
          <a:stretch>
            <a:fillRect/>
          </a:stretch>
        </p:blipFill>
        <p:spPr>
          <a:xfrm>
            <a:off x="7327273" y="4214213"/>
            <a:ext cx="1983538" cy="1983538"/>
          </a:xfrm>
          <a:prstGeom prst="rect">
            <a:avLst/>
          </a:prstGeom>
          <a:ln w="12700">
            <a:miter lim="400000"/>
          </a:ln>
        </p:spPr>
      </p:pic>
      <p:pic>
        <p:nvPicPr>
          <p:cNvPr id="2" name="Imagen 1">
            <a:extLst>
              <a:ext uri="{FF2B5EF4-FFF2-40B4-BE49-F238E27FC236}">
                <a16:creationId xmlns="" xmlns:a16="http://schemas.microsoft.com/office/drawing/2014/main" id="{1D373956-2F3B-3548-83A3-B73124C4366D}"/>
              </a:ext>
            </a:extLst>
          </p:cNvPr>
          <p:cNvPicPr>
            <a:picLocks noChangeAspect="1"/>
          </p:cNvPicPr>
          <p:nvPr/>
        </p:nvPicPr>
        <p:blipFill>
          <a:blip r:embed="rId4"/>
          <a:stretch>
            <a:fillRect/>
          </a:stretch>
        </p:blipFill>
        <p:spPr>
          <a:xfrm>
            <a:off x="4103990" y="5276078"/>
            <a:ext cx="2552700" cy="1892300"/>
          </a:xfrm>
          <a:prstGeom prst="rect">
            <a:avLst/>
          </a:prstGeom>
        </p:spPr>
      </p:pic>
      <p:sp>
        <p:nvSpPr>
          <p:cNvPr id="3" name="Marcador de número de diapositiva 2"/>
          <p:cNvSpPr>
            <a:spLocks noGrp="1"/>
          </p:cNvSpPr>
          <p:nvPr>
            <p:ph type="sldNum" sz="quarter" idx="2"/>
          </p:nvPr>
        </p:nvSpPr>
        <p:spPr/>
        <p:txBody>
          <a:bodyPr/>
          <a:lstStyle/>
          <a:p>
            <a:fld id="{86CB4B4D-7CA3-9044-876B-883B54F8677D}" type="slidenum">
              <a:rPr lang="es-CL" smtClean="0"/>
              <a:t>17</a:t>
            </a:fld>
            <a:endParaRPr lang="es-CL"/>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Rectángulo redondeado"/>
          <p:cNvSpPr/>
          <p:nvPr/>
        </p:nvSpPr>
        <p:spPr>
          <a:xfrm>
            <a:off x="4205186" y="2118901"/>
            <a:ext cx="5166773" cy="3705772"/>
          </a:xfrm>
          <a:prstGeom prst="roundRect">
            <a:avLst>
              <a:gd name="adj" fmla="val 13241"/>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82" name="Google Shape;173;p6"/>
          <p:cNvSpPr txBox="1"/>
          <p:nvPr/>
        </p:nvSpPr>
        <p:spPr>
          <a:xfrm>
            <a:off x="382498" y="1261272"/>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REGULACIÓN DE FRENOS</a:t>
            </a:r>
          </a:p>
        </p:txBody>
      </p:sp>
      <p:sp>
        <p:nvSpPr>
          <p:cNvPr id="383" name="Las baterías de los automóviles son consideradas desechos tóxicos dados sus componentes y residuos  peligrosos para el medio ambiente.…"/>
          <p:cNvSpPr txBox="1"/>
          <p:nvPr/>
        </p:nvSpPr>
        <p:spPr>
          <a:xfrm>
            <a:off x="426201" y="1678335"/>
            <a:ext cx="3648323" cy="47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t>REGLAJE MANUAL</a:t>
            </a:r>
          </a:p>
        </p:txBody>
      </p:sp>
      <p:pic>
        <p:nvPicPr>
          <p:cNvPr id="386" name="Imagen" descr="Imagen"/>
          <p:cNvPicPr>
            <a:picLocks noChangeAspect="1"/>
          </p:cNvPicPr>
          <p:nvPr/>
        </p:nvPicPr>
        <p:blipFill>
          <a:blip r:embed="rId2"/>
          <a:stretch>
            <a:fillRect/>
          </a:stretch>
        </p:blipFill>
        <p:spPr>
          <a:xfrm>
            <a:off x="993418" y="2843722"/>
            <a:ext cx="2271897" cy="2256130"/>
          </a:xfrm>
          <a:prstGeom prst="rect">
            <a:avLst/>
          </a:prstGeom>
          <a:ln w="12700">
            <a:miter lim="400000"/>
          </a:ln>
        </p:spPr>
      </p:pic>
      <p:sp>
        <p:nvSpPr>
          <p:cNvPr id="387" name="Excéntrica"/>
          <p:cNvSpPr txBox="1"/>
          <p:nvPr/>
        </p:nvSpPr>
        <p:spPr>
          <a:xfrm>
            <a:off x="87487" y="3001554"/>
            <a:ext cx="985870"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Excéntrica</a:t>
            </a:r>
          </a:p>
        </p:txBody>
      </p:sp>
      <p:sp>
        <p:nvSpPr>
          <p:cNvPr id="388" name="Excéntrica"/>
          <p:cNvSpPr txBox="1"/>
          <p:nvPr/>
        </p:nvSpPr>
        <p:spPr>
          <a:xfrm>
            <a:off x="3101621" y="4720287"/>
            <a:ext cx="985869"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80000"/>
              </a:lnSpc>
              <a:defRPr sz="1600">
                <a:latin typeface="Calibri"/>
                <a:ea typeface="Calibri"/>
                <a:cs typeface="Calibri"/>
                <a:sym typeface="Calibri"/>
              </a:defRPr>
            </a:lvl1pPr>
          </a:lstStyle>
          <a:p>
            <a:r>
              <a:t>Excéntrica</a:t>
            </a:r>
          </a:p>
        </p:txBody>
      </p:sp>
      <p:sp>
        <p:nvSpPr>
          <p:cNvPr id="389" name="Línea"/>
          <p:cNvSpPr/>
          <p:nvPr/>
        </p:nvSpPr>
        <p:spPr>
          <a:xfrm>
            <a:off x="700396" y="3248143"/>
            <a:ext cx="777941" cy="640724"/>
          </a:xfrm>
          <a:prstGeom prst="line">
            <a:avLst/>
          </a:prstGeom>
          <a:ln w="25400">
            <a:solidFill>
              <a:srgbClr val="FF0000"/>
            </a:solidFill>
            <a:tailEnd type="triangle"/>
          </a:ln>
        </p:spPr>
        <p:txBody>
          <a:bodyPr lIns="45718" tIns="45718" rIns="45718" bIns="45718"/>
          <a:lstStyle/>
          <a:p>
            <a:endParaRPr/>
          </a:p>
        </p:txBody>
      </p:sp>
      <p:sp>
        <p:nvSpPr>
          <p:cNvPr id="390" name="Línea"/>
          <p:cNvSpPr/>
          <p:nvPr/>
        </p:nvSpPr>
        <p:spPr>
          <a:xfrm flipH="1" flipV="1">
            <a:off x="2739882" y="3823658"/>
            <a:ext cx="652038" cy="871173"/>
          </a:xfrm>
          <a:prstGeom prst="line">
            <a:avLst/>
          </a:prstGeom>
          <a:ln w="25400">
            <a:solidFill>
              <a:srgbClr val="FF0000"/>
            </a:solidFill>
            <a:tailEnd type="triangle"/>
          </a:ln>
        </p:spPr>
        <p:txBody>
          <a:bodyPr lIns="45718" tIns="45718" rIns="45718" bIns="45718"/>
          <a:lstStyle/>
          <a:p>
            <a:endParaRPr/>
          </a:p>
        </p:txBody>
      </p:sp>
      <p:pic>
        <p:nvPicPr>
          <p:cNvPr id="391" name="Imagen" descr="Imagen"/>
          <p:cNvPicPr>
            <a:picLocks noChangeAspect="1"/>
          </p:cNvPicPr>
          <p:nvPr/>
        </p:nvPicPr>
        <p:blipFill>
          <a:blip r:embed="rId3"/>
          <a:stretch>
            <a:fillRect/>
          </a:stretch>
        </p:blipFill>
        <p:spPr>
          <a:xfrm>
            <a:off x="4532053" y="2561860"/>
            <a:ext cx="4513039" cy="2155420"/>
          </a:xfrm>
          <a:prstGeom prst="rect">
            <a:avLst/>
          </a:prstGeom>
          <a:ln w="12700">
            <a:miter lim="400000"/>
          </a:ln>
        </p:spPr>
      </p:pic>
      <p:sp>
        <p:nvSpPr>
          <p:cNvPr id="392" name="Las baterías de los automóviles son consideradas desechos tóxicos dados sus componentes y residuos  peligrosos para el medio ambiente.…"/>
          <p:cNvSpPr txBox="1"/>
          <p:nvPr/>
        </p:nvSpPr>
        <p:spPr>
          <a:xfrm>
            <a:off x="992321" y="5329766"/>
            <a:ext cx="2516084" cy="47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b="1">
                <a:solidFill>
                  <a:srgbClr val="741B47"/>
                </a:solidFill>
                <a:latin typeface="Calibri"/>
                <a:ea typeface="Calibri"/>
                <a:cs typeface="Calibri"/>
                <a:sym typeface="Calibri"/>
              </a:defRPr>
            </a:lvl1pPr>
          </a:lstStyle>
          <a:p>
            <a:r>
              <a:t>SISTEMA BENDIX</a:t>
            </a:r>
          </a:p>
        </p:txBody>
      </p:sp>
      <p:sp>
        <p:nvSpPr>
          <p:cNvPr id="393" name="Las baterías de los automóviles son consideradas desechos tóxicos dados sus componentes y residuos  peligrosos para el medio ambiente.…"/>
          <p:cNvSpPr txBox="1"/>
          <p:nvPr/>
        </p:nvSpPr>
        <p:spPr>
          <a:xfrm>
            <a:off x="4548320" y="4998186"/>
            <a:ext cx="2516085" cy="47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b="1">
                <a:solidFill>
                  <a:srgbClr val="741B47"/>
                </a:solidFill>
                <a:latin typeface="Calibri"/>
                <a:ea typeface="Calibri"/>
                <a:cs typeface="Calibri"/>
                <a:sym typeface="Calibri"/>
              </a:defRPr>
            </a:lvl1pPr>
          </a:lstStyle>
          <a:p>
            <a:r>
              <a:t>SISTEMA GIRLING</a:t>
            </a:r>
          </a:p>
        </p:txBody>
      </p:sp>
      <p:pic>
        <p:nvPicPr>
          <p:cNvPr id="394" name="Imagen" descr="Imagen"/>
          <p:cNvPicPr>
            <a:picLocks noChangeAspect="1"/>
          </p:cNvPicPr>
          <p:nvPr/>
        </p:nvPicPr>
        <p:blipFill>
          <a:blip r:embed="rId4"/>
          <a:stretch>
            <a:fillRect/>
          </a:stretch>
        </p:blipFill>
        <p:spPr>
          <a:xfrm>
            <a:off x="6839965" y="4695715"/>
            <a:ext cx="2947505" cy="2885126"/>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18</a:t>
            </a:fld>
            <a:endParaRPr lang="es-CL"/>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Google Shape;173;p6"/>
          <p:cNvSpPr txBox="1"/>
          <p:nvPr/>
        </p:nvSpPr>
        <p:spPr>
          <a:xfrm>
            <a:off x="382498" y="1261272"/>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REGULACIÓN DE FRENOS</a:t>
            </a:r>
          </a:p>
        </p:txBody>
      </p:sp>
      <p:sp>
        <p:nvSpPr>
          <p:cNvPr id="399" name="Las baterías de los automóviles son consideradas desechos tóxicos dados sus componentes y residuos  peligrosos para el medio ambiente.…"/>
          <p:cNvSpPr txBox="1"/>
          <p:nvPr/>
        </p:nvSpPr>
        <p:spPr>
          <a:xfrm>
            <a:off x="426201" y="1678335"/>
            <a:ext cx="3648323" cy="47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t>REGLAJE AUTOMÁTIcO</a:t>
            </a:r>
          </a:p>
        </p:txBody>
      </p:sp>
      <p:sp>
        <p:nvSpPr>
          <p:cNvPr id="400" name="Rectángulo redondeado"/>
          <p:cNvSpPr/>
          <p:nvPr/>
        </p:nvSpPr>
        <p:spPr>
          <a:xfrm>
            <a:off x="4205186" y="2118901"/>
            <a:ext cx="5339909" cy="4289693"/>
          </a:xfrm>
          <a:prstGeom prst="roundRect">
            <a:avLst>
              <a:gd name="adj" fmla="val 4722"/>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401" name="Las baterías de los automóviles son consideradas desechos tóxicos dados sus componentes y residuos  peligrosos para el medio ambiente.…"/>
          <p:cNvSpPr txBox="1"/>
          <p:nvPr/>
        </p:nvSpPr>
        <p:spPr>
          <a:xfrm>
            <a:off x="992321" y="5329766"/>
            <a:ext cx="2516084" cy="47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b="1">
                <a:solidFill>
                  <a:srgbClr val="741B47"/>
                </a:solidFill>
                <a:latin typeface="Calibri"/>
                <a:ea typeface="Calibri"/>
                <a:cs typeface="Calibri"/>
                <a:sym typeface="Calibri"/>
              </a:defRPr>
            </a:lvl1pPr>
          </a:lstStyle>
          <a:p>
            <a:r>
              <a:t>SISTEMA BENDIX</a:t>
            </a:r>
          </a:p>
        </p:txBody>
      </p:sp>
      <p:sp>
        <p:nvSpPr>
          <p:cNvPr id="402" name="Las baterías de los automóviles son consideradas desechos tóxicos dados sus componentes y residuos  peligrosos para el medio ambiente.…"/>
          <p:cNvSpPr txBox="1"/>
          <p:nvPr/>
        </p:nvSpPr>
        <p:spPr>
          <a:xfrm>
            <a:off x="7126808" y="3903664"/>
            <a:ext cx="2282176" cy="476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b="1">
                <a:solidFill>
                  <a:srgbClr val="741B47"/>
                </a:solidFill>
                <a:latin typeface="Calibri"/>
                <a:ea typeface="Calibri"/>
                <a:cs typeface="Calibri"/>
                <a:sym typeface="Calibri"/>
              </a:defRPr>
            </a:lvl1pPr>
          </a:lstStyle>
          <a:p>
            <a:r>
              <a:t>SISTEMA GIRLING</a:t>
            </a:r>
          </a:p>
        </p:txBody>
      </p:sp>
      <p:pic>
        <p:nvPicPr>
          <p:cNvPr id="403" name="Imagen" descr="Imagen"/>
          <p:cNvPicPr>
            <a:picLocks noChangeAspect="1"/>
          </p:cNvPicPr>
          <p:nvPr/>
        </p:nvPicPr>
        <p:blipFill>
          <a:blip r:embed="rId2"/>
          <a:stretch>
            <a:fillRect/>
          </a:stretch>
        </p:blipFill>
        <p:spPr>
          <a:xfrm>
            <a:off x="504112" y="2542400"/>
            <a:ext cx="3492501" cy="2628901"/>
          </a:xfrm>
          <a:prstGeom prst="rect">
            <a:avLst/>
          </a:prstGeom>
          <a:ln w="12700">
            <a:miter lim="400000"/>
          </a:ln>
        </p:spPr>
      </p:pic>
      <p:pic>
        <p:nvPicPr>
          <p:cNvPr id="404" name="Imagen" descr="Imagen"/>
          <p:cNvPicPr>
            <a:picLocks noChangeAspect="1"/>
          </p:cNvPicPr>
          <p:nvPr/>
        </p:nvPicPr>
        <p:blipFill>
          <a:blip r:embed="rId3"/>
          <a:stretch>
            <a:fillRect/>
          </a:stretch>
        </p:blipFill>
        <p:spPr>
          <a:xfrm>
            <a:off x="4381500" y="2336181"/>
            <a:ext cx="2679700" cy="1892301"/>
          </a:xfrm>
          <a:prstGeom prst="rect">
            <a:avLst/>
          </a:prstGeom>
          <a:ln w="12700">
            <a:miter lim="400000"/>
          </a:ln>
        </p:spPr>
      </p:pic>
      <p:pic>
        <p:nvPicPr>
          <p:cNvPr id="405" name="Imagen" descr="Imagen"/>
          <p:cNvPicPr>
            <a:picLocks noChangeAspect="1"/>
          </p:cNvPicPr>
          <p:nvPr/>
        </p:nvPicPr>
        <p:blipFill>
          <a:blip r:embed="rId4"/>
          <a:stretch>
            <a:fillRect/>
          </a:stretch>
        </p:blipFill>
        <p:spPr>
          <a:xfrm>
            <a:off x="6278774" y="4357757"/>
            <a:ext cx="2984501" cy="1841501"/>
          </a:xfrm>
          <a:prstGeom prst="rect">
            <a:avLst/>
          </a:prstGeom>
          <a:ln w="12700">
            <a:miter lim="400000"/>
          </a:ln>
        </p:spPr>
      </p:pic>
      <p:pic>
        <p:nvPicPr>
          <p:cNvPr id="406" name="Imagen" descr="Imagen"/>
          <p:cNvPicPr>
            <a:picLocks noChangeAspect="1"/>
          </p:cNvPicPr>
          <p:nvPr/>
        </p:nvPicPr>
        <p:blipFill>
          <a:blip r:embed="rId5"/>
          <a:stretch>
            <a:fillRect/>
          </a:stretch>
        </p:blipFill>
        <p:spPr>
          <a:xfrm>
            <a:off x="3739408" y="4991761"/>
            <a:ext cx="2516084" cy="2652978"/>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19</a:t>
            </a:fld>
            <a:endParaRPr lang="es-CL"/>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83;p2"/>
          <p:cNvSpPr txBox="1"/>
          <p:nvPr/>
        </p:nvSpPr>
        <p:spPr>
          <a:xfrm>
            <a:off x="365425" y="1923280"/>
            <a:ext cx="1444326" cy="621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1500" b="1">
                <a:latin typeface="Calibri"/>
                <a:ea typeface="Calibri"/>
                <a:cs typeface="Calibri"/>
                <a:sym typeface="Calibri"/>
              </a:defRPr>
            </a:pPr>
            <a:r>
              <a:t>ACTIVIDAD 4</a:t>
            </a:r>
            <a:endParaRPr>
              <a:latin typeface="+mn-lt"/>
              <a:ea typeface="+mn-ea"/>
              <a:cs typeface="+mn-cs"/>
              <a:sym typeface="Arial"/>
            </a:endParaRPr>
          </a:p>
        </p:txBody>
      </p:sp>
      <p:sp>
        <p:nvSpPr>
          <p:cNvPr id="171" name="Google Shape;78;p37"/>
          <p:cNvSpPr txBox="1"/>
          <p:nvPr/>
        </p:nvSpPr>
        <p:spPr>
          <a:xfrm>
            <a:off x="359235" y="2248987"/>
            <a:ext cx="4523208" cy="640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90000"/>
              </a:lnSpc>
              <a:defRPr sz="3600" b="1" cap="all">
                <a:solidFill>
                  <a:srgbClr val="741B47"/>
                </a:solidFill>
                <a:latin typeface="Calibri"/>
                <a:ea typeface="Calibri"/>
                <a:cs typeface="Calibri"/>
                <a:sym typeface="Calibri"/>
              </a:defRPr>
            </a:lvl1pPr>
          </a:lstStyle>
          <a:p>
            <a:r>
              <a:rPr dirty="0" err="1"/>
              <a:t>Frenos</a:t>
            </a:r>
            <a:r>
              <a:rPr dirty="0"/>
              <a:t> de Tambor</a:t>
            </a:r>
          </a:p>
        </p:txBody>
      </p:sp>
      <p:pic>
        <p:nvPicPr>
          <p:cNvPr id="172" name="Imagen" descr="Imagen"/>
          <p:cNvPicPr>
            <a:picLocks noChangeAspect="1"/>
          </p:cNvPicPr>
          <p:nvPr/>
        </p:nvPicPr>
        <p:blipFill>
          <a:blip r:embed="rId2"/>
          <a:stretch>
            <a:fillRect/>
          </a:stretch>
        </p:blipFill>
        <p:spPr>
          <a:xfrm>
            <a:off x="1638802" y="2953755"/>
            <a:ext cx="6970853" cy="3810428"/>
          </a:xfrm>
          <a:prstGeom prst="rect">
            <a:avLst/>
          </a:prstGeom>
          <a:ln w="12700">
            <a:miter lim="400000"/>
          </a:ln>
        </p:spPr>
      </p:pic>
      <p:sp>
        <p:nvSpPr>
          <p:cNvPr id="6" name="Google Shape;107;p2"/>
          <p:cNvSpPr txBox="1"/>
          <p:nvPr/>
        </p:nvSpPr>
        <p:spPr>
          <a:xfrm>
            <a:off x="1139099" y="834800"/>
            <a:ext cx="5045391" cy="369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a:spAutoFit/>
          </a:bodyPr>
          <a:lstStyle/>
          <a:p>
            <a:pPr>
              <a:defRPr sz="1200" b="1">
                <a:solidFill>
                  <a:srgbClr val="741B47"/>
                </a:solidFill>
                <a:latin typeface="Calibri"/>
                <a:ea typeface="Calibri"/>
                <a:cs typeface="Calibri"/>
                <a:sym typeface="Calibri"/>
              </a:defRPr>
            </a:pPr>
            <a:r>
              <a:rPr dirty="0" smtClean="0"/>
              <a:t>MÓDULO </a:t>
            </a:r>
            <a:r>
              <a:rPr lang="es-CL" dirty="0" smtClean="0"/>
              <a:t>8</a:t>
            </a:r>
            <a:r>
              <a:rPr dirty="0" smtClean="0"/>
              <a:t> </a:t>
            </a:r>
            <a:r>
              <a:rPr b="0" dirty="0" smtClean="0"/>
              <a:t>|</a:t>
            </a:r>
            <a:r>
              <a:rPr lang="es-CL" b="0" dirty="0" smtClean="0"/>
              <a:t>MANTENIMIENTO DE LOS SISTEMAS DE TRANSMISIÓN Y FRENOS</a:t>
            </a:r>
            <a:endParaRPr b="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 name="Google Shape;275;p12"/>
          <p:cNvGrpSpPr/>
          <p:nvPr/>
        </p:nvGrpSpPr>
        <p:grpSpPr>
          <a:xfrm>
            <a:off x="2035275" y="2911885"/>
            <a:ext cx="6999676" cy="2696556"/>
            <a:chOff x="0" y="0"/>
            <a:chExt cx="6999674" cy="2696554"/>
          </a:xfrm>
        </p:grpSpPr>
        <p:sp>
          <p:nvSpPr>
            <p:cNvPr id="408" name="Google Shape;276;p12"/>
            <p:cNvSpPr/>
            <p:nvPr/>
          </p:nvSpPr>
          <p:spPr>
            <a:xfrm>
              <a:off x="0" y="0"/>
              <a:ext cx="6999675" cy="2696555"/>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409" name="Google Shape;277;p12"/>
            <p:cNvSpPr txBox="1"/>
            <p:nvPr/>
          </p:nvSpPr>
          <p:spPr>
            <a:xfrm>
              <a:off x="131634" y="1158159"/>
              <a:ext cx="6736406"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a:latin typeface="+mn-lt"/>
                  <a:ea typeface="+mn-ea"/>
                  <a:cs typeface="+mn-cs"/>
                  <a:sym typeface="Arial"/>
                </a:defRPr>
              </a:lvl1pPr>
            </a:lstStyle>
            <a:p>
              <a:r>
                <a:t>    </a:t>
              </a:r>
            </a:p>
          </p:txBody>
        </p:sp>
      </p:grpSp>
      <p:pic>
        <p:nvPicPr>
          <p:cNvPr id="411" name="Google Shape;281;p12" descr="Google Shape;281;p12"/>
          <p:cNvPicPr>
            <a:picLocks noChangeAspect="1"/>
          </p:cNvPicPr>
          <p:nvPr/>
        </p:nvPicPr>
        <p:blipFill>
          <a:blip r:embed="rId2"/>
          <a:stretch>
            <a:fillRect/>
          </a:stretch>
        </p:blipFill>
        <p:spPr>
          <a:xfrm>
            <a:off x="5474444" y="5389021"/>
            <a:ext cx="1651875" cy="884517"/>
          </a:xfrm>
          <a:prstGeom prst="rect">
            <a:avLst/>
          </a:prstGeom>
          <a:ln w="12700">
            <a:miter lim="400000"/>
          </a:ln>
        </p:spPr>
      </p:pic>
      <p:pic>
        <p:nvPicPr>
          <p:cNvPr id="412" name="Google Shape;282;p12" descr="Google Shape;282;p12"/>
          <p:cNvPicPr>
            <a:picLocks noChangeAspect="1"/>
          </p:cNvPicPr>
          <p:nvPr/>
        </p:nvPicPr>
        <p:blipFill>
          <a:blip r:embed="rId3"/>
          <a:stretch>
            <a:fillRect/>
          </a:stretch>
        </p:blipFill>
        <p:spPr>
          <a:xfrm>
            <a:off x="0" y="2474947"/>
            <a:ext cx="3854921" cy="3652251"/>
          </a:xfrm>
          <a:prstGeom prst="rect">
            <a:avLst/>
          </a:prstGeom>
          <a:ln w="12700">
            <a:miter lim="400000"/>
          </a:ln>
        </p:spPr>
      </p:pic>
      <p:pic>
        <p:nvPicPr>
          <p:cNvPr id="413" name="Google Shape;283;p12" descr="Google Shape;283;p12"/>
          <p:cNvPicPr>
            <a:picLocks noChangeAspect="1"/>
          </p:cNvPicPr>
          <p:nvPr/>
        </p:nvPicPr>
        <p:blipFill>
          <a:blip r:embed="rId4"/>
          <a:stretch>
            <a:fillRect/>
          </a:stretch>
        </p:blipFill>
        <p:spPr>
          <a:xfrm>
            <a:off x="7126316" y="5029930"/>
            <a:ext cx="1806827" cy="1348214"/>
          </a:xfrm>
          <a:prstGeom prst="rect">
            <a:avLst/>
          </a:prstGeom>
          <a:ln w="12700">
            <a:miter lim="400000"/>
          </a:ln>
        </p:spPr>
      </p:pic>
      <p:sp>
        <p:nvSpPr>
          <p:cNvPr id="414" name="Google Shape;388;p18"/>
          <p:cNvSpPr txBox="1"/>
          <p:nvPr/>
        </p:nvSpPr>
        <p:spPr>
          <a:xfrm>
            <a:off x="375974" y="1380845"/>
            <a:ext cx="8950502" cy="536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¿CUÁNTO APRENDIMOS?</a:t>
            </a:r>
          </a:p>
        </p:txBody>
      </p:sp>
      <p:sp>
        <p:nvSpPr>
          <p:cNvPr id="415" name="Google Shape;392;p18"/>
          <p:cNvSpPr txBox="1"/>
          <p:nvPr/>
        </p:nvSpPr>
        <p:spPr>
          <a:xfrm>
            <a:off x="366450" y="992483"/>
            <a:ext cx="4700400" cy="608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b="1">
                <a:latin typeface="Calibri"/>
                <a:ea typeface="Calibri"/>
                <a:cs typeface="Calibri"/>
                <a:sym typeface="Calibri"/>
              </a:defRPr>
            </a:lvl1pPr>
          </a:lstStyle>
          <a:p>
            <a:r>
              <a:t>REVISEMOS</a:t>
            </a:r>
            <a:endParaRPr>
              <a:latin typeface="+mn-lt"/>
              <a:ea typeface="+mn-ea"/>
              <a:cs typeface="+mn-cs"/>
              <a:sym typeface="Arial"/>
            </a:endParaRPr>
          </a:p>
        </p:txBody>
      </p:sp>
      <p:sp>
        <p:nvSpPr>
          <p:cNvPr id="416" name="Google Shape;168;p5"/>
          <p:cNvSpPr txBox="1"/>
          <p:nvPr/>
        </p:nvSpPr>
        <p:spPr>
          <a:xfrm>
            <a:off x="4188828" y="1208028"/>
            <a:ext cx="466493" cy="830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dirty="0"/>
              <a:t>4</a:t>
            </a:r>
          </a:p>
        </p:txBody>
      </p:sp>
      <p:sp>
        <p:nvSpPr>
          <p:cNvPr id="417" name="Google Shape;391;p18"/>
          <p:cNvSpPr txBox="1"/>
          <p:nvPr/>
        </p:nvSpPr>
        <p:spPr>
          <a:xfrm>
            <a:off x="3205316" y="4207576"/>
            <a:ext cx="4994786" cy="677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115000"/>
              </a:lnSpc>
              <a:defRPr sz="1600">
                <a:latin typeface="Calibri"/>
                <a:ea typeface="Calibri"/>
                <a:cs typeface="Calibri"/>
                <a:sym typeface="Calibri"/>
              </a:defRPr>
            </a:pPr>
            <a:r>
              <a:t>¡Ahora realizaremos una actividad que resume todo lo que hemos visto! </a:t>
            </a:r>
            <a:r>
              <a:rPr b="1">
                <a:solidFill>
                  <a:srgbClr val="76384D"/>
                </a:solidFill>
              </a:rPr>
              <a:t>¡Atentos!</a:t>
            </a:r>
          </a:p>
        </p:txBody>
      </p:sp>
      <p:sp>
        <p:nvSpPr>
          <p:cNvPr id="418" name="Google Shape;445;p20"/>
          <p:cNvSpPr txBox="1"/>
          <p:nvPr/>
        </p:nvSpPr>
        <p:spPr>
          <a:xfrm>
            <a:off x="3205315" y="3507737"/>
            <a:ext cx="4490084" cy="431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2000" b="1">
                <a:solidFill>
                  <a:srgbClr val="741B47"/>
                </a:solidFill>
                <a:latin typeface="Calibri"/>
                <a:ea typeface="Calibri"/>
                <a:cs typeface="Calibri"/>
                <a:sym typeface="Calibri"/>
              </a:defRPr>
            </a:lvl1pPr>
          </a:lstStyle>
          <a:p>
            <a:r>
              <a:t>Frenos de Tambor</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20</a:t>
            </a:fld>
            <a:endParaRPr lang="es-CL"/>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Google Shape;25;p27"/>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21</a:t>
            </a:fld>
            <a:endParaRPr/>
          </a:p>
        </p:txBody>
      </p:sp>
      <p:pic>
        <p:nvPicPr>
          <p:cNvPr id="421" name="Imagen 9" descr="Imagen 9"/>
          <p:cNvPicPr>
            <a:picLocks noChangeAspect="1"/>
          </p:cNvPicPr>
          <p:nvPr/>
        </p:nvPicPr>
        <p:blipFill>
          <a:blip r:embed="rId2"/>
          <a:stretch>
            <a:fillRect/>
          </a:stretch>
        </p:blipFill>
        <p:spPr>
          <a:xfrm>
            <a:off x="830642" y="1815299"/>
            <a:ext cx="7016441" cy="4871643"/>
          </a:xfrm>
          <a:prstGeom prst="rect">
            <a:avLst/>
          </a:prstGeom>
          <a:ln w="12700">
            <a:miter lim="400000"/>
          </a:ln>
        </p:spPr>
      </p:pic>
      <p:pic>
        <p:nvPicPr>
          <p:cNvPr id="422" name="Imagen 10" descr="Imagen 10"/>
          <p:cNvPicPr>
            <a:picLocks noChangeAspect="1"/>
          </p:cNvPicPr>
          <p:nvPr/>
        </p:nvPicPr>
        <p:blipFill>
          <a:blip r:embed="rId3"/>
          <a:stretch>
            <a:fillRect/>
          </a:stretch>
        </p:blipFill>
        <p:spPr>
          <a:xfrm flipH="1">
            <a:off x="5174253" y="3959845"/>
            <a:ext cx="4636303" cy="3844876"/>
          </a:xfrm>
          <a:prstGeom prst="rect">
            <a:avLst/>
          </a:prstGeom>
          <a:ln w="12700">
            <a:miter lim="400000"/>
          </a:ln>
        </p:spPr>
      </p:pic>
      <p:grpSp>
        <p:nvGrpSpPr>
          <p:cNvPr id="425" name="Grupo 11"/>
          <p:cNvGrpSpPr/>
          <p:nvPr/>
        </p:nvGrpSpPr>
        <p:grpSpPr>
          <a:xfrm>
            <a:off x="6552861" y="1699453"/>
            <a:ext cx="2633625" cy="2629601"/>
            <a:chOff x="0" y="0"/>
            <a:chExt cx="2633624" cy="2629600"/>
          </a:xfrm>
        </p:grpSpPr>
        <p:sp>
          <p:nvSpPr>
            <p:cNvPr id="423" name="Google Shape;250;p10"/>
            <p:cNvSpPr/>
            <p:nvPr/>
          </p:nvSpPr>
          <p:spPr>
            <a:xfrm>
              <a:off x="0" y="0"/>
              <a:ext cx="2633625" cy="1993052"/>
            </a:xfrm>
            <a:prstGeom prst="roundRect">
              <a:avLst>
                <a:gd name="adj" fmla="val 11224"/>
              </a:avLst>
            </a:prstGeom>
            <a:solidFill>
              <a:srgbClr val="DFD3D8"/>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424" name="Triángulo isósceles 13"/>
            <p:cNvSpPr/>
            <p:nvPr/>
          </p:nvSpPr>
          <p:spPr>
            <a:xfrm rot="12168342">
              <a:off x="992572" y="1807525"/>
              <a:ext cx="333493" cy="788255"/>
            </a:xfrm>
            <a:prstGeom prst="triangle">
              <a:avLst/>
            </a:prstGeom>
            <a:solidFill>
              <a:srgbClr val="DFD3D8"/>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grpSp>
      <p:sp>
        <p:nvSpPr>
          <p:cNvPr id="426" name="Google Shape;353;p18"/>
          <p:cNvSpPr txBox="1"/>
          <p:nvPr/>
        </p:nvSpPr>
        <p:spPr>
          <a:xfrm>
            <a:off x="6711908" y="1822572"/>
            <a:ext cx="2513898" cy="174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100" b="1">
                <a:solidFill>
                  <a:srgbClr val="741B47"/>
                </a:solidFill>
                <a:latin typeface="Calibri"/>
                <a:ea typeface="Calibri"/>
                <a:cs typeface="Calibri"/>
                <a:sym typeface="Calibri"/>
              </a:defRPr>
            </a:pPr>
            <a:r>
              <a:rPr dirty="0" err="1"/>
              <a:t>Veamos</a:t>
            </a:r>
            <a:r>
              <a:rPr dirty="0"/>
              <a:t> el </a:t>
            </a:r>
            <a:r>
              <a:rPr dirty="0" err="1"/>
              <a:t>siguiente</a:t>
            </a:r>
            <a:r>
              <a:rPr dirty="0"/>
              <a:t> video que </a:t>
            </a:r>
            <a:r>
              <a:rPr dirty="0" err="1"/>
              <a:t>nos</a:t>
            </a:r>
            <a:r>
              <a:rPr dirty="0"/>
              <a:t> </a:t>
            </a:r>
            <a:r>
              <a:rPr dirty="0" err="1"/>
              <a:t>explica</a:t>
            </a:r>
            <a:r>
              <a:rPr dirty="0"/>
              <a:t> </a:t>
            </a:r>
            <a:r>
              <a:rPr dirty="0">
                <a:solidFill>
                  <a:srgbClr val="FF0000"/>
                </a:solidFill>
              </a:rPr>
              <a:t> las </a:t>
            </a:r>
            <a:r>
              <a:rPr dirty="0" err="1">
                <a:solidFill>
                  <a:srgbClr val="FF0000"/>
                </a:solidFill>
              </a:rPr>
              <a:t>diferencias</a:t>
            </a:r>
            <a:r>
              <a:rPr dirty="0">
                <a:solidFill>
                  <a:srgbClr val="FF0000"/>
                </a:solidFill>
              </a:rPr>
              <a:t> entre un </a:t>
            </a:r>
            <a:r>
              <a:rPr dirty="0" err="1">
                <a:solidFill>
                  <a:srgbClr val="FF0000"/>
                </a:solidFill>
              </a:rPr>
              <a:t>freno</a:t>
            </a:r>
            <a:r>
              <a:rPr dirty="0">
                <a:solidFill>
                  <a:srgbClr val="FF0000"/>
                </a:solidFill>
              </a:rPr>
              <a:t> de tambor y uno de disco </a:t>
            </a:r>
            <a:r>
              <a:rPr dirty="0"/>
              <a:t>!</a:t>
            </a:r>
          </a:p>
        </p:txBody>
      </p:sp>
      <p:sp>
        <p:nvSpPr>
          <p:cNvPr id="427" name="Google Shape;323;p12"/>
          <p:cNvSpPr txBox="1"/>
          <p:nvPr/>
        </p:nvSpPr>
        <p:spPr>
          <a:xfrm>
            <a:off x="2943685" y="3393289"/>
            <a:ext cx="2424729" cy="1015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sz="1800">
                <a:latin typeface="Calibri"/>
                <a:ea typeface="Calibri"/>
                <a:cs typeface="Calibri"/>
                <a:sym typeface="Calibri"/>
              </a:defRPr>
            </a:lvl1pPr>
          </a:lstStyle>
          <a:p>
            <a:r>
              <a:rPr lang="es-CL" dirty="0"/>
              <a:t>Frenos de </a:t>
            </a:r>
            <a:r>
              <a:rPr lang="es-CL" dirty="0" smtClean="0"/>
              <a:t>disco </a:t>
            </a:r>
            <a:r>
              <a:rPr lang="es-CL" dirty="0"/>
              <a:t>y de </a:t>
            </a:r>
            <a:r>
              <a:rPr lang="es-CL" dirty="0" smtClean="0"/>
              <a:t>tambor: diferencias</a:t>
            </a:r>
            <a:r>
              <a:rPr lang="es-CL" dirty="0"/>
              <a:t>, ventajas y </a:t>
            </a:r>
            <a:r>
              <a:rPr lang="es-CL" dirty="0" smtClean="0"/>
              <a:t>desventajas</a:t>
            </a:r>
            <a:endParaRPr lang="es-CL" dirty="0"/>
          </a:p>
        </p:txBody>
      </p:sp>
      <p:sp>
        <p:nvSpPr>
          <p:cNvPr id="428" name="Google Shape;206;p7"/>
          <p:cNvSpPr txBox="1"/>
          <p:nvPr/>
        </p:nvSpPr>
        <p:spPr>
          <a:xfrm>
            <a:off x="382498" y="1261272"/>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741B47"/>
                </a:solidFill>
                <a:latin typeface="Calibri"/>
                <a:ea typeface="Calibri"/>
                <a:cs typeface="Calibri"/>
                <a:sym typeface="Calibri"/>
              </a:defRPr>
            </a:lvl1pPr>
          </a:lstStyle>
          <a:p>
            <a:r>
              <a:t>VIDEO</a:t>
            </a:r>
          </a:p>
        </p:txBody>
      </p:sp>
      <p:grpSp>
        <p:nvGrpSpPr>
          <p:cNvPr id="432" name="Botón de acción: Hacia delante o Siguiente 17">
            <a:hlinkClick r:id="rId4"/>
          </p:cNvPr>
          <p:cNvGrpSpPr/>
          <p:nvPr/>
        </p:nvGrpSpPr>
        <p:grpSpPr>
          <a:xfrm>
            <a:off x="2442003" y="3655178"/>
            <a:ext cx="491852" cy="491852"/>
            <a:chOff x="0" y="0"/>
            <a:chExt cx="491850" cy="491850"/>
          </a:xfrm>
        </p:grpSpPr>
        <p:sp>
          <p:nvSpPr>
            <p:cNvPr id="429" name="Cuadrado"/>
            <p:cNvSpPr/>
            <p:nvPr/>
          </p:nvSpPr>
          <p:spPr>
            <a:xfrm>
              <a:off x="0" y="0"/>
              <a:ext cx="491851" cy="491851"/>
            </a:xfrm>
            <a:prstGeom prst="rect">
              <a:avLst/>
            </a:prstGeom>
            <a:solidFill>
              <a:srgbClr val="BFBFBF"/>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sp>
          <p:nvSpPr>
            <p:cNvPr id="430" name="Triángulo">
              <a:hlinkClick r:id="rId5"/>
            </p:cNvPr>
            <p:cNvSpPr/>
            <p:nvPr/>
          </p:nvSpPr>
          <p:spPr>
            <a:xfrm>
              <a:off x="61480" y="61480"/>
              <a:ext cx="368891" cy="3688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0" y="21600"/>
                  </a:lnTo>
                  <a:close/>
                </a:path>
              </a:pathLst>
            </a:custGeom>
            <a:solidFill>
              <a:srgbClr val="000000">
                <a:alpha val="40000"/>
              </a:srgbClr>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sp>
          <p:nvSpPr>
            <p:cNvPr id="431" name="Figura"/>
            <p:cNvSpPr/>
            <p:nvPr/>
          </p:nvSpPr>
          <p:spPr>
            <a:xfrm>
              <a:off x="0" y="0"/>
              <a:ext cx="491851" cy="491851"/>
            </a:xfrm>
            <a:custGeom>
              <a:avLst/>
              <a:gdLst/>
              <a:ahLst/>
              <a:cxnLst>
                <a:cxn ang="0">
                  <a:pos x="wd2" y="hd2"/>
                </a:cxn>
                <a:cxn ang="5400000">
                  <a:pos x="wd2" y="hd2"/>
                </a:cxn>
                <a:cxn ang="10800000">
                  <a:pos x="wd2" y="hd2"/>
                </a:cxn>
                <a:cxn ang="16200000">
                  <a:pos x="wd2" y="hd2"/>
                </a:cxn>
              </a:cxnLst>
              <a:rect l="0" t="0" r="r" b="b"/>
              <a:pathLst>
                <a:path w="21600" h="21600" extrusionOk="0">
                  <a:moveTo>
                    <a:pt x="18900" y="10800"/>
                  </a:moveTo>
                  <a:lnTo>
                    <a:pt x="2700" y="18900"/>
                  </a:lnTo>
                  <a:lnTo>
                    <a:pt x="2700" y="2700"/>
                  </a:lnTo>
                  <a:close/>
                  <a:moveTo>
                    <a:pt x="0" y="0"/>
                  </a:moveTo>
                  <a:lnTo>
                    <a:pt x="21600" y="0"/>
                  </a:lnTo>
                  <a:lnTo>
                    <a:pt x="21600" y="21600"/>
                  </a:lnTo>
                  <a:lnTo>
                    <a:pt x="0" y="21600"/>
                  </a:lnTo>
                  <a:close/>
                </a:path>
              </a:pathLst>
            </a:custGeom>
            <a:noFill/>
            <a:ln w="9525" cap="flat">
              <a:solidFill>
                <a:srgbClr val="000000"/>
              </a:solidFill>
              <a:prstDash val="solid"/>
              <a:round/>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grpSp>
      <p:sp>
        <p:nvSpPr>
          <p:cNvPr id="433" name="Google Shape;443;p20"/>
          <p:cNvSpPr txBox="1"/>
          <p:nvPr/>
        </p:nvSpPr>
        <p:spPr>
          <a:xfrm>
            <a:off x="382498" y="899387"/>
            <a:ext cx="4700400" cy="600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b="1">
                <a:latin typeface="Calibri"/>
                <a:ea typeface="Calibri"/>
                <a:cs typeface="Calibri"/>
                <a:sym typeface="Calibri"/>
              </a:defRPr>
            </a:lvl1pPr>
          </a:lstStyle>
          <a:p>
            <a:r>
              <a:rPr dirty="0"/>
              <a:t>VEAMOS EL SIGUIENTE</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2" name="Grupo 28"/>
          <p:cNvGrpSpPr/>
          <p:nvPr/>
        </p:nvGrpSpPr>
        <p:grpSpPr>
          <a:xfrm>
            <a:off x="-4656" y="904930"/>
            <a:ext cx="9503944" cy="7318254"/>
            <a:chOff x="-1" y="-91565"/>
            <a:chExt cx="9503943" cy="7318253"/>
          </a:xfrm>
        </p:grpSpPr>
        <p:sp>
          <p:nvSpPr>
            <p:cNvPr id="435" name="Google Shape;401;p19"/>
            <p:cNvSpPr txBox="1"/>
            <p:nvPr/>
          </p:nvSpPr>
          <p:spPr>
            <a:xfrm>
              <a:off x="380632" y="-91565"/>
              <a:ext cx="4700401" cy="600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b="1">
                  <a:latin typeface="Calibri"/>
                  <a:ea typeface="Calibri"/>
                  <a:cs typeface="Calibri"/>
                  <a:sym typeface="Calibri"/>
                </a:defRPr>
              </a:lvl1pPr>
            </a:lstStyle>
            <a:p>
              <a:r>
                <a:rPr dirty="0"/>
                <a:t>ANTES DE COMENZAR LA ACTIVIDAD:</a:t>
              </a:r>
            </a:p>
          </p:txBody>
        </p:sp>
        <p:sp>
          <p:nvSpPr>
            <p:cNvPr id="436" name="Google Shape;402;p19"/>
            <p:cNvSpPr txBox="1"/>
            <p:nvPr/>
          </p:nvSpPr>
          <p:spPr>
            <a:xfrm>
              <a:off x="380632" y="237174"/>
              <a:ext cx="1983765" cy="5361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nSpc>
                  <a:spcPct val="80000"/>
                </a:lnSpc>
                <a:defRPr sz="2800" b="1">
                  <a:solidFill>
                    <a:srgbClr val="ED423D"/>
                  </a:solidFill>
                  <a:latin typeface="Calibri"/>
                  <a:ea typeface="Calibri"/>
                  <a:cs typeface="Calibri"/>
                  <a:sym typeface="Calibri"/>
                </a:defRPr>
              </a:lvl1pPr>
            </a:lstStyle>
            <a:p>
              <a:r>
                <a:t>¡ATENCIÓN!</a:t>
              </a:r>
            </a:p>
          </p:txBody>
        </p:sp>
        <p:sp>
          <p:nvSpPr>
            <p:cNvPr id="437" name="Google Shape;404;p19"/>
            <p:cNvSpPr txBox="1"/>
            <p:nvPr/>
          </p:nvSpPr>
          <p:spPr>
            <a:xfrm>
              <a:off x="1233694" y="925520"/>
              <a:ext cx="7934627" cy="5093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Materiales inflamables: </a:t>
              </a:r>
              <a:r>
                <a:rPr b="0">
                  <a:solidFill>
                    <a:srgbClr val="000000"/>
                  </a:solidFill>
                </a:rPr>
                <a:t>Tener máxima precaución al momento de  manipular o extraer el combustible de los sistemas del vehículo (bomba combustible, mangueras de inyección, etc). </a:t>
              </a:r>
            </a:p>
          </p:txBody>
        </p:sp>
        <p:sp>
          <p:nvSpPr>
            <p:cNvPr id="438" name="Google Shape;405;p19"/>
            <p:cNvSpPr txBox="1"/>
            <p:nvPr/>
          </p:nvSpPr>
          <p:spPr>
            <a:xfrm>
              <a:off x="1233693" y="1676435"/>
              <a:ext cx="7669157" cy="7379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 vista: </a:t>
              </a:r>
              <a:r>
                <a:rPr b="0">
                  <a:solidFill>
                    <a:srgbClr val="000000"/>
                  </a:solidFill>
                </a:rPr>
                <a:t>Se utilizarán antiparras siempre que exista riesgo de proyección de partículas a los ojos. (aceites, líquidos refrigerantes y de freno, virutas del disco de freno, uso de circuitos eléctricos, etc).</a:t>
              </a:r>
            </a:p>
          </p:txBody>
        </p:sp>
        <p:sp>
          <p:nvSpPr>
            <p:cNvPr id="439" name="Google Shape;406;p19"/>
            <p:cNvSpPr txBox="1"/>
            <p:nvPr/>
          </p:nvSpPr>
          <p:spPr>
            <a:xfrm>
              <a:off x="1233694" y="3512108"/>
              <a:ext cx="7934627" cy="5093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los pies: </a:t>
              </a:r>
              <a:r>
                <a:rPr b="0">
                  <a:solidFill>
                    <a:srgbClr val="000000"/>
                  </a:solidFill>
                </a:rPr>
                <a:t>Uso obligatorio de zapatos de seguridad al entrar al taller o laboratorio, en casos que exista riesgo de caídas de objetos pesados.</a:t>
              </a:r>
            </a:p>
          </p:txBody>
        </p:sp>
        <p:sp>
          <p:nvSpPr>
            <p:cNvPr id="440" name="Google Shape;407;p19"/>
            <p:cNvSpPr txBox="1"/>
            <p:nvPr/>
          </p:nvSpPr>
          <p:spPr>
            <a:xfrm>
              <a:off x="1233693" y="4302348"/>
              <a:ext cx="7030067" cy="7379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Manipular herramientas </a:t>
              </a:r>
              <a:r>
                <a:rPr b="0">
                  <a:solidFill>
                    <a:srgbClr val="000000"/>
                  </a:solidFill>
                </a:rPr>
                <a:t>cuidadosamente.</a:t>
              </a:r>
              <a:endParaRPr>
                <a:latin typeface="+mn-lt"/>
                <a:ea typeface="+mn-ea"/>
                <a:cs typeface="+mn-cs"/>
                <a:sym typeface="Arial"/>
              </a:endParaRPr>
            </a:p>
            <a:p>
              <a:pPr>
                <a:defRPr b="1">
                  <a:solidFill>
                    <a:srgbClr val="741B47"/>
                  </a:solidFill>
                  <a:latin typeface="Calibri"/>
                  <a:ea typeface="Calibri"/>
                  <a:cs typeface="Calibri"/>
                  <a:sym typeface="Calibri"/>
                </a:defRPr>
              </a:pPr>
              <a:r>
                <a:t>Asegurar la integridad física </a:t>
              </a:r>
              <a:r>
                <a:rPr b="0">
                  <a:solidFill>
                    <a:srgbClr val="000000"/>
                  </a:solidFill>
                </a:rPr>
                <a:t>propia y del grupo de trabajo.</a:t>
              </a:r>
              <a:endParaRPr>
                <a:latin typeface="+mn-lt"/>
                <a:ea typeface="+mn-ea"/>
                <a:cs typeface="+mn-cs"/>
                <a:sym typeface="Arial"/>
              </a:endParaRPr>
            </a:p>
            <a:p>
              <a:pPr>
                <a:defRPr>
                  <a:latin typeface="Calibri"/>
                  <a:ea typeface="Calibri"/>
                  <a:cs typeface="Calibri"/>
                  <a:sym typeface="Calibri"/>
                </a:defRPr>
              </a:pPr>
              <a:r>
                <a:t>Circular solo por las </a:t>
              </a:r>
              <a:r>
                <a:rPr b="1">
                  <a:solidFill>
                    <a:srgbClr val="741B47"/>
                  </a:solidFill>
                </a:rPr>
                <a:t>zonas de seguridad </a:t>
              </a:r>
              <a:r>
                <a:t>demarcadas.</a:t>
              </a:r>
            </a:p>
          </p:txBody>
        </p:sp>
        <p:sp>
          <p:nvSpPr>
            <p:cNvPr id="441" name="Google Shape;410;p19"/>
            <p:cNvSpPr txBox="1"/>
            <p:nvPr/>
          </p:nvSpPr>
          <p:spPr>
            <a:xfrm>
              <a:off x="1233694" y="5275651"/>
              <a:ext cx="3883739" cy="5093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a:latin typeface="Calibri"/>
                  <a:ea typeface="Calibri"/>
                  <a:cs typeface="Calibri"/>
                  <a:sym typeface="Calibri"/>
                </a:defRPr>
              </a:pPr>
              <a:r>
                <a:t>Toda actividad debe desarrollarse </a:t>
              </a:r>
              <a:r>
                <a:rPr b="1">
                  <a:solidFill>
                    <a:srgbClr val="741B47"/>
                  </a:solidFill>
                </a:rPr>
                <a:t>bajo supervisión </a:t>
              </a:r>
              <a:r>
                <a:t>de la persona a cargo del taller o laboratorio.</a:t>
              </a:r>
            </a:p>
          </p:txBody>
        </p:sp>
        <p:grpSp>
          <p:nvGrpSpPr>
            <p:cNvPr id="444" name="Google Shape;411;p19"/>
            <p:cNvGrpSpPr/>
            <p:nvPr/>
          </p:nvGrpSpPr>
          <p:grpSpPr>
            <a:xfrm>
              <a:off x="-1" y="792335"/>
              <a:ext cx="1135369" cy="783005"/>
              <a:chOff x="0" y="0"/>
              <a:chExt cx="1135367" cy="783004"/>
            </a:xfrm>
          </p:grpSpPr>
          <p:sp>
            <p:nvSpPr>
              <p:cNvPr id="442" name="Google Shape;412;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43" name="Google Shape;413;p19" descr="Google Shape;413;p19"/>
              <p:cNvPicPr>
                <a:picLocks noChangeAspect="1"/>
              </p:cNvPicPr>
              <p:nvPr/>
            </p:nvPicPr>
            <p:blipFill>
              <a:blip r:embed="rId2"/>
              <a:stretch>
                <a:fillRect/>
              </a:stretch>
            </p:blipFill>
            <p:spPr>
              <a:xfrm>
                <a:off x="341852" y="157960"/>
                <a:ext cx="629466" cy="530550"/>
              </a:xfrm>
              <a:prstGeom prst="rect">
                <a:avLst/>
              </a:prstGeom>
              <a:ln w="12700" cap="flat">
                <a:noFill/>
                <a:miter lim="400000"/>
              </a:ln>
              <a:effectLst/>
            </p:spPr>
          </p:pic>
        </p:grpSp>
        <p:sp>
          <p:nvSpPr>
            <p:cNvPr id="445" name="Google Shape;414;p19"/>
            <p:cNvSpPr txBox="1"/>
            <p:nvPr/>
          </p:nvSpPr>
          <p:spPr>
            <a:xfrm>
              <a:off x="1233693" y="2540196"/>
              <a:ext cx="7865802" cy="7379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las manos: </a:t>
              </a:r>
              <a:r>
                <a:rPr b="0">
                  <a:solidFill>
                    <a:srgbClr val="000000"/>
                  </a:solidFill>
                </a:rPr>
                <a:t>Se utilizarán siempre guantes de protección cuando se manipulen cualquier tipo de fluidos, en uso de herramientas e intervención del motor, desarme de partes y trabajo en sistemas eléctricos. </a:t>
              </a:r>
            </a:p>
          </p:txBody>
        </p:sp>
        <p:grpSp>
          <p:nvGrpSpPr>
            <p:cNvPr id="448" name="Google Shape;415;p19"/>
            <p:cNvGrpSpPr/>
            <p:nvPr/>
          </p:nvGrpSpPr>
          <p:grpSpPr>
            <a:xfrm>
              <a:off x="-1" y="1665158"/>
              <a:ext cx="1135369" cy="783005"/>
              <a:chOff x="0" y="0"/>
              <a:chExt cx="1135367" cy="783004"/>
            </a:xfrm>
          </p:grpSpPr>
          <p:sp>
            <p:nvSpPr>
              <p:cNvPr id="446" name="Google Shape;416;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47" name="Google Shape;417;p19" descr="Google Shape;417;p19"/>
              <p:cNvPicPr>
                <a:picLocks noChangeAspect="1"/>
              </p:cNvPicPr>
              <p:nvPr/>
            </p:nvPicPr>
            <p:blipFill>
              <a:blip r:embed="rId3"/>
              <a:stretch>
                <a:fillRect/>
              </a:stretch>
            </p:blipFill>
            <p:spPr>
              <a:xfrm>
                <a:off x="336602" y="143963"/>
                <a:ext cx="639966" cy="539400"/>
              </a:xfrm>
              <a:prstGeom prst="rect">
                <a:avLst/>
              </a:prstGeom>
              <a:ln w="12700" cap="flat">
                <a:noFill/>
                <a:miter lim="400000"/>
              </a:ln>
              <a:effectLst/>
            </p:spPr>
          </p:pic>
        </p:grpSp>
        <p:grpSp>
          <p:nvGrpSpPr>
            <p:cNvPr id="451" name="Google Shape;418;p19"/>
            <p:cNvGrpSpPr/>
            <p:nvPr/>
          </p:nvGrpSpPr>
          <p:grpSpPr>
            <a:xfrm>
              <a:off x="-1" y="2537981"/>
              <a:ext cx="1135369" cy="783005"/>
              <a:chOff x="0" y="0"/>
              <a:chExt cx="1135367" cy="783004"/>
            </a:xfrm>
          </p:grpSpPr>
          <p:sp>
            <p:nvSpPr>
              <p:cNvPr id="449" name="Google Shape;419;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50" name="Google Shape;420;p19" descr="Google Shape;420;p19"/>
              <p:cNvPicPr>
                <a:picLocks noChangeAspect="1"/>
              </p:cNvPicPr>
              <p:nvPr/>
            </p:nvPicPr>
            <p:blipFill>
              <a:blip r:embed="rId4"/>
              <a:stretch>
                <a:fillRect/>
              </a:stretch>
            </p:blipFill>
            <p:spPr>
              <a:xfrm>
                <a:off x="355406" y="136147"/>
                <a:ext cx="602357" cy="507701"/>
              </a:xfrm>
              <a:prstGeom prst="rect">
                <a:avLst/>
              </a:prstGeom>
              <a:ln w="12700" cap="flat">
                <a:noFill/>
                <a:miter lim="400000"/>
              </a:ln>
              <a:effectLst/>
            </p:spPr>
          </p:pic>
        </p:grpSp>
        <p:grpSp>
          <p:nvGrpSpPr>
            <p:cNvPr id="454" name="Google Shape;421;p19"/>
            <p:cNvGrpSpPr/>
            <p:nvPr/>
          </p:nvGrpSpPr>
          <p:grpSpPr>
            <a:xfrm>
              <a:off x="-1" y="3410804"/>
              <a:ext cx="1135369" cy="783005"/>
              <a:chOff x="0" y="0"/>
              <a:chExt cx="1135367" cy="783004"/>
            </a:xfrm>
          </p:grpSpPr>
          <p:sp>
            <p:nvSpPr>
              <p:cNvPr id="452" name="Google Shape;422;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53" name="Google Shape;423;p19" descr="Google Shape;423;p19"/>
              <p:cNvPicPr>
                <a:picLocks noChangeAspect="1"/>
              </p:cNvPicPr>
              <p:nvPr/>
            </p:nvPicPr>
            <p:blipFill>
              <a:blip r:embed="rId5"/>
              <a:stretch>
                <a:fillRect/>
              </a:stretch>
            </p:blipFill>
            <p:spPr>
              <a:xfrm>
                <a:off x="347637" y="138928"/>
                <a:ext cx="610126" cy="514249"/>
              </a:xfrm>
              <a:prstGeom prst="rect">
                <a:avLst/>
              </a:prstGeom>
              <a:ln w="12700" cap="flat">
                <a:noFill/>
                <a:miter lim="400000"/>
              </a:ln>
              <a:effectLst/>
            </p:spPr>
          </p:pic>
        </p:grpSp>
        <p:grpSp>
          <p:nvGrpSpPr>
            <p:cNvPr id="457" name="Google Shape;424;p19"/>
            <p:cNvGrpSpPr/>
            <p:nvPr/>
          </p:nvGrpSpPr>
          <p:grpSpPr>
            <a:xfrm>
              <a:off x="-1" y="5171469"/>
              <a:ext cx="1135369" cy="783005"/>
              <a:chOff x="0" y="0"/>
              <a:chExt cx="1135367" cy="783004"/>
            </a:xfrm>
          </p:grpSpPr>
          <p:sp>
            <p:nvSpPr>
              <p:cNvPr id="455" name="Google Shape;425;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56" name="Google Shape;426;p19" descr="Google Shape;426;p19"/>
              <p:cNvPicPr>
                <a:picLocks noChangeAspect="1"/>
              </p:cNvPicPr>
              <p:nvPr/>
            </p:nvPicPr>
            <p:blipFill>
              <a:blip r:embed="rId6"/>
              <a:stretch>
                <a:fillRect/>
              </a:stretch>
            </p:blipFill>
            <p:spPr>
              <a:xfrm>
                <a:off x="323583" y="127374"/>
                <a:ext cx="666002" cy="561344"/>
              </a:xfrm>
              <a:prstGeom prst="rect">
                <a:avLst/>
              </a:prstGeom>
              <a:ln w="12700" cap="flat">
                <a:noFill/>
                <a:miter lim="400000"/>
              </a:ln>
              <a:effectLst/>
            </p:spPr>
          </p:pic>
        </p:grpSp>
        <p:grpSp>
          <p:nvGrpSpPr>
            <p:cNvPr id="460" name="Google Shape;427;p19"/>
            <p:cNvGrpSpPr/>
            <p:nvPr/>
          </p:nvGrpSpPr>
          <p:grpSpPr>
            <a:xfrm>
              <a:off x="-1" y="4120653"/>
              <a:ext cx="1193248" cy="1156254"/>
              <a:chOff x="0" y="0"/>
              <a:chExt cx="1193246" cy="1156253"/>
            </a:xfrm>
          </p:grpSpPr>
          <p:sp>
            <p:nvSpPr>
              <p:cNvPr id="458" name="Google Shape;428;p19"/>
              <p:cNvSpPr/>
              <p:nvPr/>
            </p:nvSpPr>
            <p:spPr>
              <a:xfrm rot="5400000">
                <a:off x="176181" y="-13207"/>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59" name="Google Shape;429;p19" descr="Google Shape;429;p19"/>
              <p:cNvPicPr>
                <a:picLocks noChangeAspect="1"/>
              </p:cNvPicPr>
              <p:nvPr/>
            </p:nvPicPr>
            <p:blipFill>
              <a:blip r:embed="rId7"/>
              <a:stretch>
                <a:fillRect/>
              </a:stretch>
            </p:blipFill>
            <p:spPr>
              <a:xfrm rot="19406135">
                <a:off x="146058" y="195256"/>
                <a:ext cx="908506" cy="765741"/>
              </a:xfrm>
              <a:prstGeom prst="rect">
                <a:avLst/>
              </a:prstGeom>
              <a:ln w="12700" cap="flat">
                <a:noFill/>
                <a:miter lim="400000"/>
              </a:ln>
              <a:effectLst/>
            </p:spPr>
          </p:pic>
        </p:grpSp>
        <p:pic>
          <p:nvPicPr>
            <p:cNvPr id="461" name="Google Shape;433;p19" descr="Google Shape;433;p19"/>
            <p:cNvPicPr>
              <a:picLocks noChangeAspect="1"/>
            </p:cNvPicPr>
            <p:nvPr/>
          </p:nvPicPr>
          <p:blipFill>
            <a:blip r:embed="rId8"/>
            <a:stretch>
              <a:fillRect/>
            </a:stretch>
          </p:blipFill>
          <p:spPr>
            <a:xfrm>
              <a:off x="5176432" y="3872867"/>
              <a:ext cx="4327510" cy="3353821"/>
            </a:xfrm>
            <a:prstGeom prst="rect">
              <a:avLst/>
            </a:prstGeom>
            <a:ln w="12700" cap="flat">
              <a:noFill/>
              <a:miter lim="400000"/>
            </a:ln>
            <a:effectLst/>
          </p:spPr>
        </p:pic>
      </p:grpSp>
      <p:sp>
        <p:nvSpPr>
          <p:cNvPr id="2" name="Marcador de número de diapositiva 1"/>
          <p:cNvSpPr>
            <a:spLocks noGrp="1"/>
          </p:cNvSpPr>
          <p:nvPr>
            <p:ph type="sldNum" sz="quarter" idx="2"/>
          </p:nvPr>
        </p:nvSpPr>
        <p:spPr/>
        <p:txBody>
          <a:bodyPr/>
          <a:lstStyle/>
          <a:p>
            <a:fld id="{86CB4B4D-7CA3-9044-876B-883B54F8677D}" type="slidenum">
              <a:rPr lang="es-CL" smtClean="0"/>
              <a:t>22</a:t>
            </a:fld>
            <a:endParaRPr lang="es-CL"/>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Google Shape;52;p28"/>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23</a:t>
            </a:fld>
            <a:endParaRPr/>
          </a:p>
        </p:txBody>
      </p:sp>
      <p:grpSp>
        <p:nvGrpSpPr>
          <p:cNvPr id="467" name="Google Shape;310;p41"/>
          <p:cNvGrpSpPr/>
          <p:nvPr/>
        </p:nvGrpSpPr>
        <p:grpSpPr>
          <a:xfrm>
            <a:off x="375973" y="2370245"/>
            <a:ext cx="8839205" cy="3238197"/>
            <a:chOff x="0" y="0"/>
            <a:chExt cx="8839203" cy="3238195"/>
          </a:xfrm>
        </p:grpSpPr>
        <p:sp>
          <p:nvSpPr>
            <p:cNvPr id="465" name="Rectángulo redondeado"/>
            <p:cNvSpPr/>
            <p:nvPr/>
          </p:nvSpPr>
          <p:spPr>
            <a:xfrm>
              <a:off x="-1" y="-1"/>
              <a:ext cx="8839205" cy="3238197"/>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466" name="Texto"/>
            <p:cNvSpPr txBox="1"/>
            <p:nvPr/>
          </p:nvSpPr>
          <p:spPr>
            <a:xfrm>
              <a:off x="158075" y="1428979"/>
              <a:ext cx="8523053"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468" name="Google Shape;311;p41"/>
          <p:cNvSpPr/>
          <p:nvPr/>
        </p:nvSpPr>
        <p:spPr>
          <a:xfrm>
            <a:off x="5279923" y="7354529"/>
            <a:ext cx="2723537" cy="205148"/>
          </a:xfrm>
          <a:prstGeom prst="rect">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469" name="Google Shape;313;p41" descr="Google Shape;313;p41"/>
          <p:cNvPicPr>
            <a:picLocks noChangeAspect="1"/>
          </p:cNvPicPr>
          <p:nvPr/>
        </p:nvPicPr>
        <p:blipFill>
          <a:blip r:embed="rId2"/>
          <a:stretch>
            <a:fillRect/>
          </a:stretch>
        </p:blipFill>
        <p:spPr>
          <a:xfrm>
            <a:off x="5188463" y="2370246"/>
            <a:ext cx="4539999" cy="5336914"/>
          </a:xfrm>
          <a:prstGeom prst="rect">
            <a:avLst/>
          </a:prstGeom>
          <a:ln w="12700">
            <a:miter lim="400000"/>
          </a:ln>
        </p:spPr>
      </p:pic>
      <p:sp>
        <p:nvSpPr>
          <p:cNvPr id="470" name="Google Shape;445;p20"/>
          <p:cNvSpPr txBox="1"/>
          <p:nvPr/>
        </p:nvSpPr>
        <p:spPr>
          <a:xfrm>
            <a:off x="1018689" y="3788874"/>
            <a:ext cx="4229818" cy="962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115000"/>
              </a:lnSpc>
              <a:defRPr sz="1600">
                <a:latin typeface="Calibri"/>
                <a:ea typeface="Calibri"/>
                <a:cs typeface="Calibri"/>
                <a:sym typeface="Calibri"/>
              </a:defRPr>
            </a:pPr>
            <a:r>
              <a:t>Ahora realizaremos una actividad práctica.</a:t>
            </a:r>
            <a:endParaRPr>
              <a:latin typeface="+mn-lt"/>
              <a:ea typeface="+mn-ea"/>
              <a:cs typeface="+mn-cs"/>
              <a:sym typeface="Arial"/>
            </a:endParaRPr>
          </a:p>
          <a:p>
            <a:pPr>
              <a:lnSpc>
                <a:spcPct val="115000"/>
              </a:lnSpc>
              <a:defRPr sz="1600">
                <a:latin typeface="Calibri"/>
                <a:ea typeface="Calibri"/>
                <a:cs typeface="Calibri"/>
                <a:sym typeface="Calibri"/>
              </a:defRPr>
            </a:pPr>
            <a:r>
              <a:t>Te sugerimos </a:t>
            </a:r>
            <a:r>
              <a:rPr b="1">
                <a:solidFill>
                  <a:srgbClr val="76384D"/>
                </a:solidFill>
              </a:rPr>
              <a:t>seguir las instrucciones </a:t>
            </a:r>
            <a:r>
              <a:t>que van</a:t>
            </a:r>
            <a:endParaRPr>
              <a:latin typeface="+mn-lt"/>
              <a:ea typeface="+mn-ea"/>
              <a:cs typeface="+mn-cs"/>
              <a:sym typeface="Arial"/>
            </a:endParaRPr>
          </a:p>
          <a:p>
            <a:pPr>
              <a:lnSpc>
                <a:spcPct val="115000"/>
              </a:lnSpc>
              <a:defRPr sz="1600">
                <a:latin typeface="Calibri"/>
                <a:ea typeface="Calibri"/>
                <a:cs typeface="Calibri"/>
                <a:sym typeface="Calibri"/>
              </a:defRPr>
            </a:pPr>
            <a:r>
              <a:t>Adjuntas en la guía que el profesor te entregará.</a:t>
            </a:r>
          </a:p>
        </p:txBody>
      </p:sp>
      <p:grpSp>
        <p:nvGrpSpPr>
          <p:cNvPr id="474" name="Grupo 18"/>
          <p:cNvGrpSpPr/>
          <p:nvPr/>
        </p:nvGrpSpPr>
        <p:grpSpPr>
          <a:xfrm>
            <a:off x="371684" y="923229"/>
            <a:ext cx="8954793" cy="1083260"/>
            <a:chOff x="5234" y="-22201"/>
            <a:chExt cx="8954791" cy="1083258"/>
          </a:xfrm>
        </p:grpSpPr>
        <p:sp>
          <p:nvSpPr>
            <p:cNvPr id="471" name="Google Shape;438;p20"/>
            <p:cNvSpPr txBox="1"/>
            <p:nvPr/>
          </p:nvSpPr>
          <p:spPr>
            <a:xfrm>
              <a:off x="9524" y="322085"/>
              <a:ext cx="8950501" cy="5361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nSpc>
                  <a:spcPct val="80000"/>
                </a:lnSpc>
                <a:defRPr sz="2800" b="1">
                  <a:solidFill>
                    <a:srgbClr val="741B47"/>
                  </a:solidFill>
                  <a:latin typeface="Calibri"/>
                  <a:ea typeface="Calibri"/>
                  <a:cs typeface="Calibri"/>
                  <a:sym typeface="Calibri"/>
                </a:defRPr>
              </a:lvl1pPr>
            </a:lstStyle>
            <a:p>
              <a:r>
                <a:t>ACTIVIDAD PRÁCTICA</a:t>
              </a:r>
            </a:p>
          </p:txBody>
        </p:sp>
        <p:sp>
          <p:nvSpPr>
            <p:cNvPr id="472" name="Google Shape;443;p20"/>
            <p:cNvSpPr txBox="1"/>
            <p:nvPr/>
          </p:nvSpPr>
          <p:spPr>
            <a:xfrm>
              <a:off x="5234" y="-22201"/>
              <a:ext cx="4700400" cy="6008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b="1">
                  <a:latin typeface="Calibri"/>
                  <a:ea typeface="Calibri"/>
                  <a:cs typeface="Calibri"/>
                  <a:sym typeface="Calibri"/>
                </a:defRPr>
              </a:lvl1pPr>
            </a:lstStyle>
            <a:p>
              <a:r>
                <a:rPr dirty="0"/>
                <a:t>¡PRACTIQUEMOS!</a:t>
              </a:r>
            </a:p>
          </p:txBody>
        </p:sp>
        <p:sp>
          <p:nvSpPr>
            <p:cNvPr id="473" name="Google Shape;168;p5"/>
            <p:cNvSpPr txBox="1"/>
            <p:nvPr/>
          </p:nvSpPr>
          <p:spPr>
            <a:xfrm>
              <a:off x="3354909" y="119281"/>
              <a:ext cx="559357" cy="941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gn="r">
                <a:lnSpc>
                  <a:spcPct val="90000"/>
                </a:lnSpc>
                <a:defRPr sz="6000">
                  <a:solidFill>
                    <a:srgbClr val="BA9BA5"/>
                  </a:solidFill>
                  <a:latin typeface="Calibri"/>
                  <a:ea typeface="Calibri"/>
                  <a:cs typeface="Calibri"/>
                  <a:sym typeface="Calibri"/>
                </a:defRPr>
              </a:lvl1pPr>
            </a:lstStyle>
            <a:p>
              <a:r>
                <a:t>4</a:t>
              </a:r>
            </a:p>
          </p:txBody>
        </p:sp>
      </p:grpSp>
      <p:sp>
        <p:nvSpPr>
          <p:cNvPr id="475" name="Google Shape;445;p20"/>
          <p:cNvSpPr txBox="1"/>
          <p:nvPr/>
        </p:nvSpPr>
        <p:spPr>
          <a:xfrm>
            <a:off x="986059" y="3279869"/>
            <a:ext cx="5566431" cy="431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2000" b="1" cap="all">
                <a:solidFill>
                  <a:srgbClr val="741B47"/>
                </a:solidFill>
                <a:latin typeface="Calibri"/>
                <a:ea typeface="Calibri"/>
                <a:cs typeface="Calibri"/>
                <a:sym typeface="Calibri"/>
              </a:defRPr>
            </a:lvl1pPr>
          </a:lstStyle>
          <a:p>
            <a:r>
              <a:t>Frenos de Tambor</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Google Shape;52;p28"/>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24</a:t>
            </a:fld>
            <a:endParaRPr/>
          </a:p>
        </p:txBody>
      </p:sp>
      <p:grpSp>
        <p:nvGrpSpPr>
          <p:cNvPr id="480" name="Google Shape;320;p21"/>
          <p:cNvGrpSpPr/>
          <p:nvPr/>
        </p:nvGrpSpPr>
        <p:grpSpPr>
          <a:xfrm>
            <a:off x="383455" y="2370245"/>
            <a:ext cx="8839204" cy="3238197"/>
            <a:chOff x="0" y="0"/>
            <a:chExt cx="8839202" cy="3238195"/>
          </a:xfrm>
        </p:grpSpPr>
        <p:sp>
          <p:nvSpPr>
            <p:cNvPr id="478" name="Rectángulo redondeado"/>
            <p:cNvSpPr/>
            <p:nvPr/>
          </p:nvSpPr>
          <p:spPr>
            <a:xfrm>
              <a:off x="-1" y="-1"/>
              <a:ext cx="8839204" cy="3238197"/>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479" name="Texto"/>
            <p:cNvSpPr txBox="1"/>
            <p:nvPr/>
          </p:nvSpPr>
          <p:spPr>
            <a:xfrm>
              <a:off x="158076" y="1428979"/>
              <a:ext cx="8523050"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481" name="Google Shape;321;p21"/>
          <p:cNvSpPr/>
          <p:nvPr/>
        </p:nvSpPr>
        <p:spPr>
          <a:xfrm>
            <a:off x="5279923" y="7354529"/>
            <a:ext cx="2723537" cy="205148"/>
          </a:xfrm>
          <a:prstGeom prst="rect">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482" name="Google Shape;322;p21" descr="Google Shape;322;p21"/>
          <p:cNvPicPr>
            <a:picLocks noChangeAspect="1"/>
          </p:cNvPicPr>
          <p:nvPr/>
        </p:nvPicPr>
        <p:blipFill>
          <a:blip r:embed="rId2"/>
          <a:stretch>
            <a:fillRect/>
          </a:stretch>
        </p:blipFill>
        <p:spPr>
          <a:xfrm>
            <a:off x="5102940" y="2710743"/>
            <a:ext cx="5190655" cy="4917758"/>
          </a:xfrm>
          <a:prstGeom prst="rect">
            <a:avLst/>
          </a:prstGeom>
          <a:ln w="12700">
            <a:miter lim="400000"/>
          </a:ln>
        </p:spPr>
      </p:pic>
      <p:sp>
        <p:nvSpPr>
          <p:cNvPr id="483" name="Google Shape;455;p21"/>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TICKET DE SALIDA</a:t>
            </a:r>
          </a:p>
        </p:txBody>
      </p:sp>
      <p:sp>
        <p:nvSpPr>
          <p:cNvPr id="484" name="Google Shape;456;p21"/>
          <p:cNvSpPr txBox="1"/>
          <p:nvPr/>
        </p:nvSpPr>
        <p:spPr>
          <a:xfrm>
            <a:off x="383454" y="941259"/>
            <a:ext cx="4700400" cy="600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b="1">
                <a:latin typeface="Calibri"/>
                <a:ea typeface="Calibri"/>
                <a:cs typeface="Calibri"/>
                <a:sym typeface="Calibri"/>
              </a:defRPr>
            </a:lvl1pPr>
          </a:lstStyle>
          <a:p>
            <a:r>
              <a:rPr dirty="0"/>
              <a:t>ANTES DE TERMINAR:</a:t>
            </a:r>
          </a:p>
        </p:txBody>
      </p:sp>
      <p:grpSp>
        <p:nvGrpSpPr>
          <p:cNvPr id="487" name="Grupo 13"/>
          <p:cNvGrpSpPr/>
          <p:nvPr/>
        </p:nvGrpSpPr>
        <p:grpSpPr>
          <a:xfrm>
            <a:off x="972821" y="3675168"/>
            <a:ext cx="4567083" cy="1987265"/>
            <a:chOff x="0" y="0"/>
            <a:chExt cx="4567082" cy="1987264"/>
          </a:xfrm>
        </p:grpSpPr>
        <p:sp>
          <p:nvSpPr>
            <p:cNvPr id="485" name="Google Shape;445;p20"/>
            <p:cNvSpPr txBox="1"/>
            <p:nvPr/>
          </p:nvSpPr>
          <p:spPr>
            <a:xfrm>
              <a:off x="0" y="0"/>
              <a:ext cx="4567083" cy="19872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pPr>
                <a:lnSpc>
                  <a:spcPct val="115000"/>
                </a:lnSpc>
                <a:defRPr sz="1600">
                  <a:latin typeface="Calibri"/>
                  <a:ea typeface="Calibri"/>
                  <a:cs typeface="Calibri"/>
                  <a:sym typeface="Calibri"/>
                </a:defRPr>
              </a:pPr>
              <a:r>
                <a:t>¡No olvides contestar la Autoevaluación y entregar el Ticket de Salida!</a:t>
              </a:r>
              <a:endParaRPr>
                <a:latin typeface="+mn-lt"/>
                <a:ea typeface="+mn-ea"/>
                <a:cs typeface="+mn-cs"/>
                <a:sym typeface="Arial"/>
              </a:endParaRPr>
            </a:p>
            <a:p>
              <a:pPr>
                <a:lnSpc>
                  <a:spcPct val="115000"/>
                </a:lnSpc>
                <a:defRPr sz="1600">
                  <a:latin typeface="+mn-lt"/>
                  <a:ea typeface="+mn-ea"/>
                  <a:cs typeface="+mn-cs"/>
                  <a:sym typeface="Arial"/>
                </a:defRPr>
              </a:pPr>
              <a:endParaRPr>
                <a:latin typeface="+mn-lt"/>
                <a:ea typeface="+mn-ea"/>
                <a:cs typeface="+mn-cs"/>
                <a:sym typeface="Arial"/>
              </a:endParaRPr>
            </a:p>
            <a:p>
              <a:pPr>
                <a:lnSpc>
                  <a:spcPct val="115000"/>
                </a:lnSpc>
                <a:defRPr sz="2100" b="1">
                  <a:solidFill>
                    <a:srgbClr val="741B47"/>
                  </a:solidFill>
                  <a:latin typeface="Calibri"/>
                  <a:ea typeface="Calibri"/>
                  <a:cs typeface="Calibri"/>
                  <a:sym typeface="Calibri"/>
                </a:defRPr>
              </a:pPr>
              <a:r>
                <a:t>¡Hasta la próxima! </a:t>
              </a:r>
              <a:endParaRPr>
                <a:latin typeface="+mn-lt"/>
                <a:ea typeface="+mn-ea"/>
                <a:cs typeface="+mn-cs"/>
                <a:sym typeface="Arial"/>
              </a:endParaRPr>
            </a:p>
            <a:p>
              <a:pPr>
                <a:defRPr sz="1600" u="sng">
                  <a:latin typeface="+mn-lt"/>
                  <a:ea typeface="+mn-ea"/>
                  <a:cs typeface="+mn-cs"/>
                  <a:sym typeface="Arial"/>
                </a:defRPr>
              </a:pPr>
              <a:r>
                <a:rPr sz="2100" b="1">
                  <a:solidFill>
                    <a:srgbClr val="741B47"/>
                  </a:solidFill>
                </a:rPr>
                <a:t/>
              </a:r>
              <a:br>
                <a:rPr sz="2100" b="1">
                  <a:solidFill>
                    <a:srgbClr val="741B47"/>
                  </a:solidFill>
                </a:rPr>
              </a:br>
              <a:endParaRPr sz="2100" b="1">
                <a:solidFill>
                  <a:srgbClr val="741B47"/>
                </a:solidFill>
              </a:endParaRPr>
            </a:p>
          </p:txBody>
        </p:sp>
        <p:pic>
          <p:nvPicPr>
            <p:cNvPr id="486" name="Imagen 15" descr="Imagen 15"/>
            <p:cNvPicPr>
              <a:picLocks noChangeAspect="1"/>
            </p:cNvPicPr>
            <p:nvPr/>
          </p:nvPicPr>
          <p:blipFill>
            <a:blip r:embed="rId3"/>
            <a:stretch>
              <a:fillRect/>
            </a:stretch>
          </p:blipFill>
          <p:spPr>
            <a:xfrm>
              <a:off x="2269367" y="697155"/>
              <a:ext cx="673177" cy="603723"/>
            </a:xfrm>
            <a:prstGeom prst="rect">
              <a:avLst/>
            </a:prstGeom>
            <a:ln w="12700" cap="flat">
              <a:noFill/>
              <a:miter lim="400000"/>
            </a:ln>
            <a:effectLst/>
          </p:spPr>
        </p:pic>
      </p:grpSp>
      <p:sp>
        <p:nvSpPr>
          <p:cNvPr id="488" name="Google Shape;445;p20"/>
          <p:cNvSpPr txBox="1"/>
          <p:nvPr/>
        </p:nvSpPr>
        <p:spPr>
          <a:xfrm>
            <a:off x="962189" y="3229069"/>
            <a:ext cx="5566431" cy="431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2000" b="1" cap="all">
                <a:solidFill>
                  <a:srgbClr val="741B47"/>
                </a:solidFill>
                <a:latin typeface="Calibri"/>
                <a:ea typeface="Calibri"/>
                <a:cs typeface="Calibri"/>
                <a:sym typeface="Calibri"/>
              </a:defRPr>
            </a:lvl1pPr>
          </a:lstStyle>
          <a:p>
            <a:r>
              <a:t>Frenos de Tambor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ogle Shape;25;p27"/>
          <p:cNvSpPr txBox="1">
            <a:spLocks noGrp="1"/>
          </p:cNvSpPr>
          <p:nvPr>
            <p:ph type="sldNum" sz="quarter" idx="4294967295"/>
          </p:nvPr>
        </p:nvSpPr>
        <p:spPr>
          <a:xfrm>
            <a:off x="442489" y="6881800"/>
            <a:ext cx="266354"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3</a:t>
            </a:fld>
            <a:endParaRPr/>
          </a:p>
        </p:txBody>
      </p:sp>
      <p:sp>
        <p:nvSpPr>
          <p:cNvPr id="175" name="Google Shape;35;p28"/>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882"/>
            </a:srgbClr>
          </a:solidFill>
          <a:ln w="12700">
            <a:miter lim="400000"/>
          </a:ln>
        </p:spPr>
        <p:txBody>
          <a:bodyPr lIns="0" tIns="0" rIns="0" bIns="0" anchor="ctr"/>
          <a:lstStyle/>
          <a:p>
            <a:pPr>
              <a:defRPr>
                <a:latin typeface="+mn-lt"/>
                <a:ea typeface="+mn-ea"/>
                <a:cs typeface="+mn-cs"/>
                <a:sym typeface="Arial"/>
              </a:defRPr>
            </a:pPr>
            <a:endParaRPr/>
          </a:p>
        </p:txBody>
      </p:sp>
      <p:grpSp>
        <p:nvGrpSpPr>
          <p:cNvPr id="178" name="Google Shape;101;p3"/>
          <p:cNvGrpSpPr/>
          <p:nvPr/>
        </p:nvGrpSpPr>
        <p:grpSpPr>
          <a:xfrm>
            <a:off x="481781" y="1887794"/>
            <a:ext cx="4090220" cy="3116828"/>
            <a:chOff x="0" y="0"/>
            <a:chExt cx="4090219" cy="3116826"/>
          </a:xfrm>
        </p:grpSpPr>
        <p:sp>
          <p:nvSpPr>
            <p:cNvPr id="176" name="Rectángulo redondeado"/>
            <p:cNvSpPr/>
            <p:nvPr/>
          </p:nvSpPr>
          <p:spPr>
            <a:xfrm>
              <a:off x="0" y="-1"/>
              <a:ext cx="4090220" cy="3116828"/>
            </a:xfrm>
            <a:prstGeom prst="roundRect">
              <a:avLst>
                <a:gd name="adj" fmla="val 8420"/>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77" name="Texto"/>
            <p:cNvSpPr txBox="1"/>
            <p:nvPr/>
          </p:nvSpPr>
          <p:spPr>
            <a:xfrm>
              <a:off x="76864" y="1368295"/>
              <a:ext cx="3936492"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pic>
        <p:nvPicPr>
          <p:cNvPr id="180" name="Imagen 21" descr="Imagen 21"/>
          <p:cNvPicPr>
            <a:picLocks noChangeAspect="1"/>
          </p:cNvPicPr>
          <p:nvPr/>
        </p:nvPicPr>
        <p:blipFill>
          <a:blip r:embed="rId2"/>
          <a:stretch>
            <a:fillRect/>
          </a:stretch>
        </p:blipFill>
        <p:spPr>
          <a:xfrm>
            <a:off x="375973" y="1796208"/>
            <a:ext cx="719664" cy="686191"/>
          </a:xfrm>
          <a:prstGeom prst="rect">
            <a:avLst/>
          </a:prstGeom>
          <a:ln w="12700">
            <a:miter lim="400000"/>
          </a:ln>
        </p:spPr>
      </p:pic>
      <p:sp>
        <p:nvSpPr>
          <p:cNvPr id="181" name="Google Shape;95;p3"/>
          <p:cNvSpPr txBox="1"/>
          <p:nvPr/>
        </p:nvSpPr>
        <p:spPr>
          <a:xfrm>
            <a:off x="375975" y="1265366"/>
            <a:ext cx="4864619"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OBJETIVO DE APRENDIZAJE</a:t>
            </a:r>
          </a:p>
        </p:txBody>
      </p:sp>
      <p:pic>
        <p:nvPicPr>
          <p:cNvPr id="182" name="Imagen 26" descr="Imagen 26"/>
          <p:cNvPicPr>
            <a:picLocks noChangeAspect="1"/>
          </p:cNvPicPr>
          <p:nvPr/>
        </p:nvPicPr>
        <p:blipFill>
          <a:blip r:embed="rId3"/>
          <a:stretch>
            <a:fillRect/>
          </a:stretch>
        </p:blipFill>
        <p:spPr>
          <a:xfrm>
            <a:off x="3485784" y="2354963"/>
            <a:ext cx="5849285" cy="4478455"/>
          </a:xfrm>
          <a:prstGeom prst="rect">
            <a:avLst/>
          </a:prstGeom>
          <a:ln w="12700">
            <a:miter lim="400000"/>
          </a:ln>
        </p:spPr>
      </p:pic>
      <p:sp>
        <p:nvSpPr>
          <p:cNvPr id="11" name="Google Shape;99;p3"/>
          <p:cNvSpPr txBox="1"/>
          <p:nvPr/>
        </p:nvSpPr>
        <p:spPr>
          <a:xfrm>
            <a:off x="1172501" y="2439788"/>
            <a:ext cx="2793101" cy="215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anchor="ctr">
            <a:spAutoFit/>
          </a:bodyPr>
          <a:lstStyle>
            <a:lvl1pPr>
              <a:defRPr sz="1600">
                <a:latin typeface="Calibri"/>
                <a:ea typeface="Calibri"/>
                <a:cs typeface="Calibri"/>
                <a:sym typeface="Calibri"/>
              </a:defRPr>
            </a:lvl1pPr>
          </a:lstStyle>
          <a:p>
            <a:r>
              <a:rPr lang="es-CL" dirty="0"/>
              <a:t>Realizar mantenimiento básico de diversos sistemas de vehículos automotrices livianos, semipesados y pesados, de acuerdo a las pautas de mantenimiento del fabricante, de inspección y diagnóstico de fallas.</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Google Shape;43;p26"/>
          <p:cNvSpPr txBox="1">
            <a:spLocks noGrp="1"/>
          </p:cNvSpPr>
          <p:nvPr>
            <p:ph type="sldNum" sz="quarter" idx="4294967295"/>
          </p:nvPr>
        </p:nvSpPr>
        <p:spPr>
          <a:xfrm>
            <a:off x="442493" y="6881800"/>
            <a:ext cx="266353"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4</a:t>
            </a:fld>
            <a:endParaRPr/>
          </a:p>
        </p:txBody>
      </p:sp>
      <p:grpSp>
        <p:nvGrpSpPr>
          <p:cNvPr id="202" name="Grupo 55"/>
          <p:cNvGrpSpPr/>
          <p:nvPr/>
        </p:nvGrpSpPr>
        <p:grpSpPr>
          <a:xfrm>
            <a:off x="279323" y="992481"/>
            <a:ext cx="9429356" cy="6116531"/>
            <a:chOff x="0" y="-2"/>
            <a:chExt cx="9429355" cy="6116529"/>
          </a:xfrm>
        </p:grpSpPr>
        <p:grpSp>
          <p:nvGrpSpPr>
            <p:cNvPr id="200" name="Grupo 56"/>
            <p:cNvGrpSpPr/>
            <p:nvPr/>
          </p:nvGrpSpPr>
          <p:grpSpPr>
            <a:xfrm>
              <a:off x="0" y="-2"/>
              <a:ext cx="9037630" cy="5034145"/>
              <a:chOff x="0" y="-1"/>
              <a:chExt cx="9037629" cy="5034143"/>
            </a:xfrm>
          </p:grpSpPr>
          <p:grpSp>
            <p:nvGrpSpPr>
              <p:cNvPr id="187" name="Google Shape;105;p3"/>
              <p:cNvGrpSpPr/>
              <p:nvPr/>
            </p:nvGrpSpPr>
            <p:grpSpPr>
              <a:xfrm>
                <a:off x="197188" y="2214450"/>
                <a:ext cx="4657802" cy="1139773"/>
                <a:chOff x="0" y="0"/>
                <a:chExt cx="4657801" cy="1139771"/>
              </a:xfrm>
            </p:grpSpPr>
            <p:sp>
              <p:nvSpPr>
                <p:cNvPr id="185" name="Rectángulo redondeado"/>
                <p:cNvSpPr/>
                <p:nvPr/>
              </p:nvSpPr>
              <p:spPr>
                <a:xfrm>
                  <a:off x="0" y="0"/>
                  <a:ext cx="4657802" cy="1139773"/>
                </a:xfrm>
                <a:prstGeom prst="roundRect">
                  <a:avLst>
                    <a:gd name="adj" fmla="val 16667"/>
                  </a:avLst>
                </a:prstGeom>
                <a:no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86" name="Texto"/>
                <p:cNvSpPr txBox="1"/>
                <p:nvPr/>
              </p:nvSpPr>
              <p:spPr>
                <a:xfrm>
                  <a:off x="55638" y="379768"/>
                  <a:ext cx="4546525"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188" name="Rectángulo redondeado"/>
              <p:cNvSpPr/>
              <p:nvPr/>
            </p:nvSpPr>
            <p:spPr>
              <a:xfrm>
                <a:off x="197187" y="3495515"/>
                <a:ext cx="4657803" cy="1538627"/>
              </a:xfrm>
              <a:prstGeom prst="roundRect">
                <a:avLst>
                  <a:gd name="adj" fmla="val 12346"/>
                </a:avLst>
              </a:prstGeom>
              <a:no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89" name="Texto"/>
              <p:cNvSpPr txBox="1"/>
              <p:nvPr/>
            </p:nvSpPr>
            <p:spPr>
              <a:xfrm>
                <a:off x="252827" y="4092418"/>
                <a:ext cx="4546523"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sp>
            <p:nvSpPr>
              <p:cNvPr id="190" name="Google Shape;110;p3"/>
              <p:cNvSpPr/>
              <p:nvPr/>
            </p:nvSpPr>
            <p:spPr>
              <a:xfrm>
                <a:off x="4747292" y="2637675"/>
                <a:ext cx="696537" cy="696537"/>
              </a:xfrm>
              <a:prstGeom prst="ellipse">
                <a:avLst/>
              </a:pr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grpSp>
            <p:nvGrpSpPr>
              <p:cNvPr id="193" name="Google Shape;112;p3"/>
              <p:cNvGrpSpPr/>
              <p:nvPr/>
            </p:nvGrpSpPr>
            <p:grpSpPr>
              <a:xfrm>
                <a:off x="0" y="4009689"/>
                <a:ext cx="391112" cy="536167"/>
                <a:chOff x="0" y="0"/>
                <a:chExt cx="391111" cy="536165"/>
              </a:xfrm>
            </p:grpSpPr>
            <p:sp>
              <p:nvSpPr>
                <p:cNvPr id="191" name="Google Shape;113;p3"/>
                <p:cNvSpPr/>
                <p:nvPr/>
              </p:nvSpPr>
              <p:spPr>
                <a:xfrm>
                  <a:off x="0" y="84708"/>
                  <a:ext cx="391112" cy="385803"/>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92" name="Google Shape;114;p3"/>
                <p:cNvSpPr txBox="1"/>
                <p:nvPr/>
              </p:nvSpPr>
              <p:spPr>
                <a:xfrm>
                  <a:off x="9903" y="0"/>
                  <a:ext cx="312204" cy="536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sz="2800" b="1">
                      <a:solidFill>
                        <a:srgbClr val="FFFFFF"/>
                      </a:solidFill>
                      <a:latin typeface="Calibri"/>
                      <a:ea typeface="Calibri"/>
                      <a:cs typeface="Calibri"/>
                      <a:sym typeface="Calibri"/>
                    </a:defRPr>
                  </a:lvl1pPr>
                </a:lstStyle>
                <a:p>
                  <a:r>
                    <a:t>2</a:t>
                  </a:r>
                </a:p>
              </p:txBody>
            </p:sp>
          </p:grpSp>
          <p:grpSp>
            <p:nvGrpSpPr>
              <p:cNvPr id="196" name="Google Shape;115;p3"/>
              <p:cNvGrpSpPr/>
              <p:nvPr/>
            </p:nvGrpSpPr>
            <p:grpSpPr>
              <a:xfrm>
                <a:off x="8162" y="2511490"/>
                <a:ext cx="376203" cy="536167"/>
                <a:chOff x="0" y="0"/>
                <a:chExt cx="376201" cy="536165"/>
              </a:xfrm>
            </p:grpSpPr>
            <p:sp>
              <p:nvSpPr>
                <p:cNvPr id="194" name="Google Shape;116;p3"/>
                <p:cNvSpPr/>
                <p:nvPr/>
              </p:nvSpPr>
              <p:spPr>
                <a:xfrm>
                  <a:off x="-1" y="84708"/>
                  <a:ext cx="376203" cy="385802"/>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95" name="Google Shape;117;p3"/>
                <p:cNvSpPr txBox="1"/>
                <p:nvPr/>
              </p:nvSpPr>
              <p:spPr>
                <a:xfrm>
                  <a:off x="9524" y="0"/>
                  <a:ext cx="300303" cy="536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97" name="Google Shape;392;p18"/>
              <p:cNvSpPr txBox="1"/>
              <p:nvPr/>
            </p:nvSpPr>
            <p:spPr>
              <a:xfrm>
                <a:off x="87126" y="-1"/>
                <a:ext cx="4700401" cy="6088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b="1">
                    <a:latin typeface="Calibri"/>
                    <a:ea typeface="Calibri"/>
                    <a:cs typeface="Calibri"/>
                    <a:sym typeface="Calibri"/>
                  </a:defRPr>
                </a:lvl1pPr>
              </a:lstStyle>
              <a:p>
                <a:r>
                  <a:t>RECORDEMOS</a:t>
                </a:r>
                <a:endParaRPr>
                  <a:latin typeface="+mn-lt"/>
                  <a:ea typeface="+mn-ea"/>
                  <a:cs typeface="+mn-cs"/>
                  <a:sym typeface="Arial"/>
                </a:endParaRPr>
              </a:p>
            </p:txBody>
          </p:sp>
          <p:sp>
            <p:nvSpPr>
              <p:cNvPr id="198" name="Google Shape;109;p3"/>
              <p:cNvSpPr txBox="1"/>
              <p:nvPr/>
            </p:nvSpPr>
            <p:spPr>
              <a:xfrm>
                <a:off x="87127" y="428843"/>
                <a:ext cx="8950502" cy="4431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nSpc>
                    <a:spcPct val="80000"/>
                  </a:lnSpc>
                  <a:defRPr sz="2800" b="1">
                    <a:solidFill>
                      <a:srgbClr val="741B47"/>
                    </a:solidFill>
                    <a:latin typeface="Calibri"/>
                    <a:ea typeface="Calibri"/>
                    <a:cs typeface="Calibri"/>
                    <a:sym typeface="Calibri"/>
                  </a:defRPr>
                </a:lvl1pPr>
              </a:lstStyle>
              <a:p>
                <a:r>
                  <a:rPr dirty="0"/>
                  <a:t>¿QUÉ APRENDIMOS LA ACTIVIDAD ANTERIOR?</a:t>
                </a:r>
              </a:p>
            </p:txBody>
          </p:sp>
          <p:sp>
            <p:nvSpPr>
              <p:cNvPr id="199" name="Google Shape;111;p3"/>
              <p:cNvSpPr txBox="1"/>
              <p:nvPr/>
            </p:nvSpPr>
            <p:spPr>
              <a:xfrm>
                <a:off x="125802" y="1254018"/>
                <a:ext cx="5782099" cy="4244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nSpc>
                    <a:spcPct val="90000"/>
                  </a:lnSpc>
                  <a:defRPr sz="1800" b="1" cap="all">
                    <a:solidFill>
                      <a:srgbClr val="741B47"/>
                    </a:solidFill>
                    <a:latin typeface="Calibri"/>
                    <a:ea typeface="Calibri"/>
                    <a:cs typeface="Calibri"/>
                    <a:sym typeface="Calibri"/>
                  </a:defRPr>
                </a:lvl1pPr>
              </a:lstStyle>
              <a:p>
                <a:r>
                  <a:rPr dirty="0"/>
                  <a:t>Discos, </a:t>
                </a:r>
                <a:r>
                  <a:rPr dirty="0" err="1"/>
                  <a:t>Cáliper</a:t>
                </a:r>
                <a:r>
                  <a:rPr dirty="0"/>
                  <a:t> y Pastillas de </a:t>
                </a:r>
                <a:r>
                  <a:rPr dirty="0" err="1"/>
                  <a:t>Frenos</a:t>
                </a:r>
                <a:endParaRPr dirty="0"/>
              </a:p>
            </p:txBody>
          </p:sp>
        </p:grpSp>
        <p:pic>
          <p:nvPicPr>
            <p:cNvPr id="201" name="Google Shape;124;p3" descr="Google Shape;124;p3"/>
            <p:cNvPicPr>
              <a:picLocks noChangeAspect="1"/>
            </p:cNvPicPr>
            <p:nvPr/>
          </p:nvPicPr>
          <p:blipFill>
            <a:blip r:embed="rId3"/>
            <a:stretch>
              <a:fillRect/>
            </a:stretch>
          </p:blipFill>
          <p:spPr>
            <a:xfrm>
              <a:off x="4565436" y="1508328"/>
              <a:ext cx="4863919" cy="4608199"/>
            </a:xfrm>
            <a:prstGeom prst="rect">
              <a:avLst/>
            </a:prstGeom>
            <a:ln w="12700" cap="flat">
              <a:noFill/>
              <a:miter lim="400000"/>
            </a:ln>
            <a:effectLst/>
          </p:spPr>
        </p:pic>
      </p:grpSp>
      <p:sp>
        <p:nvSpPr>
          <p:cNvPr id="203" name="Google Shape;121;p3"/>
          <p:cNvSpPr txBox="1"/>
          <p:nvPr/>
        </p:nvSpPr>
        <p:spPr>
          <a:xfrm>
            <a:off x="829773" y="3323626"/>
            <a:ext cx="4373900" cy="900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sz="1600">
                <a:latin typeface="Calibri"/>
                <a:ea typeface="Calibri"/>
                <a:cs typeface="Calibri"/>
                <a:sym typeface="Calibri"/>
              </a:defRPr>
            </a:lvl1pPr>
          </a:lstStyle>
          <a:p>
            <a:r>
              <a:t>Reconociste diferentes partes del Sistema de frenos (Disco, cáliper, pastillas), considerando  la función de cada una de ellas.</a:t>
            </a:r>
          </a:p>
        </p:txBody>
      </p:sp>
      <p:sp>
        <p:nvSpPr>
          <p:cNvPr id="204" name="Google Shape;122;p3"/>
          <p:cNvSpPr txBox="1"/>
          <p:nvPr/>
        </p:nvSpPr>
        <p:spPr>
          <a:xfrm>
            <a:off x="829773" y="4816970"/>
            <a:ext cx="4038603" cy="900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sz="1600">
                <a:latin typeface="Calibri"/>
                <a:ea typeface="Calibri"/>
                <a:cs typeface="Calibri"/>
                <a:sym typeface="Calibri"/>
              </a:defRPr>
            </a:lvl1pPr>
          </a:lstStyle>
          <a:p>
            <a:r>
              <a:t>Practicaste armando y desarmando diferentes partes del Sistema de frenos, considerando lo propuesto en el manual de servicio.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Google Shape;138;p4"/>
          <p:cNvSpPr txBox="1"/>
          <p:nvPr/>
        </p:nvSpPr>
        <p:spPr>
          <a:xfrm>
            <a:off x="401914" y="2238035"/>
            <a:ext cx="2778712" cy="424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90000"/>
              </a:lnSpc>
              <a:defRPr sz="1800" b="1">
                <a:solidFill>
                  <a:srgbClr val="741B47"/>
                </a:solidFill>
                <a:latin typeface="Calibri"/>
                <a:ea typeface="Calibri"/>
                <a:cs typeface="Calibri"/>
                <a:sym typeface="Calibri"/>
              </a:defRPr>
            </a:lvl1pPr>
          </a:lstStyle>
          <a:p>
            <a:r>
              <a:t>FRENOS Y MÁS !</a:t>
            </a:r>
          </a:p>
        </p:txBody>
      </p:sp>
      <p:sp>
        <p:nvSpPr>
          <p:cNvPr id="207" name="Google Shape;43;p26"/>
          <p:cNvSpPr txBox="1">
            <a:spLocks noGrp="1"/>
          </p:cNvSpPr>
          <p:nvPr>
            <p:ph type="sldNum" sz="quarter" idx="4294967295"/>
          </p:nvPr>
        </p:nvSpPr>
        <p:spPr>
          <a:xfrm>
            <a:off x="442493" y="6881800"/>
            <a:ext cx="266353"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5</a:t>
            </a:fld>
            <a:endParaRPr/>
          </a:p>
        </p:txBody>
      </p:sp>
      <p:sp>
        <p:nvSpPr>
          <p:cNvPr id="208" name="Google Shape;160;p5"/>
          <p:cNvSpPr txBox="1"/>
          <p:nvPr/>
        </p:nvSpPr>
        <p:spPr>
          <a:xfrm>
            <a:off x="330253" y="1333946"/>
            <a:ext cx="8950504"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741B47"/>
                </a:solidFill>
                <a:latin typeface="Calibri"/>
                <a:ea typeface="Calibri"/>
                <a:cs typeface="Calibri"/>
                <a:sym typeface="Calibri"/>
              </a:defRPr>
            </a:lvl1pPr>
          </a:lstStyle>
          <a:p>
            <a:r>
              <a:rPr dirty="0"/>
              <a:t>ANTES DE COMENZAR</a:t>
            </a:r>
          </a:p>
        </p:txBody>
      </p:sp>
      <p:sp>
        <p:nvSpPr>
          <p:cNvPr id="209" name="Google Shape;165;p5"/>
          <p:cNvSpPr txBox="1"/>
          <p:nvPr/>
        </p:nvSpPr>
        <p:spPr>
          <a:xfrm>
            <a:off x="313634" y="6319256"/>
            <a:ext cx="5388804" cy="454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100" b="1">
                <a:solidFill>
                  <a:srgbClr val="76384D"/>
                </a:solidFill>
                <a:latin typeface="Calibri"/>
                <a:ea typeface="Calibri"/>
                <a:cs typeface="Calibri"/>
                <a:sym typeface="Calibri"/>
              </a:defRPr>
            </a:pPr>
            <a:r>
              <a:t>¡Compartan experiencias </a:t>
            </a:r>
            <a:r>
              <a:rPr b="0"/>
              <a:t>con sus compañeros! </a:t>
            </a:r>
          </a:p>
        </p:txBody>
      </p:sp>
      <p:sp>
        <p:nvSpPr>
          <p:cNvPr id="210" name="Google Shape;168;p5"/>
          <p:cNvSpPr/>
          <p:nvPr/>
        </p:nvSpPr>
        <p:spPr>
          <a:xfrm>
            <a:off x="405375" y="3126231"/>
            <a:ext cx="5650728" cy="659241"/>
          </a:xfrm>
          <a:prstGeom prst="roundRect">
            <a:avLst>
              <a:gd name="adj" fmla="val 26672"/>
            </a:avLst>
          </a:prstGeom>
          <a:ln>
            <a:solidFill>
              <a:srgbClr val="585858"/>
            </a:solidFill>
          </a:ln>
        </p:spPr>
        <p:txBody>
          <a:bodyPr lIns="0" tIns="0" rIns="0" bIns="0" anchor="ctr"/>
          <a:lstStyle/>
          <a:p>
            <a:pPr>
              <a:defRPr>
                <a:latin typeface="+mn-lt"/>
                <a:ea typeface="+mn-ea"/>
                <a:cs typeface="+mn-cs"/>
                <a:sym typeface="Arial"/>
              </a:defRPr>
            </a:pPr>
            <a:endParaRPr/>
          </a:p>
        </p:txBody>
      </p:sp>
      <p:pic>
        <p:nvPicPr>
          <p:cNvPr id="211" name="Google Shape;175;p5" descr="Google Shape;175;p5"/>
          <p:cNvPicPr>
            <a:picLocks noChangeAspect="1"/>
          </p:cNvPicPr>
          <p:nvPr/>
        </p:nvPicPr>
        <p:blipFill>
          <a:blip r:embed="rId2"/>
          <a:stretch>
            <a:fillRect/>
          </a:stretch>
        </p:blipFill>
        <p:spPr>
          <a:xfrm>
            <a:off x="5835120" y="2853896"/>
            <a:ext cx="441962" cy="438914"/>
          </a:xfrm>
          <a:prstGeom prst="rect">
            <a:avLst/>
          </a:prstGeom>
          <a:ln w="12700">
            <a:miter lim="400000"/>
          </a:ln>
        </p:spPr>
      </p:pic>
      <p:pic>
        <p:nvPicPr>
          <p:cNvPr id="212" name="Google Shape;178;p5" descr="Google Shape;178;p5"/>
          <p:cNvPicPr>
            <a:picLocks noChangeAspect="1"/>
          </p:cNvPicPr>
          <p:nvPr/>
        </p:nvPicPr>
        <p:blipFill>
          <a:blip r:embed="rId3"/>
          <a:stretch>
            <a:fillRect/>
          </a:stretch>
        </p:blipFill>
        <p:spPr>
          <a:xfrm>
            <a:off x="6549425" y="1315762"/>
            <a:ext cx="2670050" cy="5675377"/>
          </a:xfrm>
          <a:prstGeom prst="rect">
            <a:avLst/>
          </a:prstGeom>
          <a:ln w="12700">
            <a:miter lim="400000"/>
          </a:ln>
        </p:spPr>
      </p:pic>
      <p:sp>
        <p:nvSpPr>
          <p:cNvPr id="213" name="Google Shape;392;p18"/>
          <p:cNvSpPr txBox="1"/>
          <p:nvPr/>
        </p:nvSpPr>
        <p:spPr>
          <a:xfrm>
            <a:off x="366450" y="992483"/>
            <a:ext cx="4700400" cy="608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b="1">
                <a:latin typeface="Calibri"/>
                <a:ea typeface="Calibri"/>
                <a:cs typeface="Calibri"/>
                <a:sym typeface="Calibri"/>
              </a:defRPr>
            </a:lvl1pPr>
          </a:lstStyle>
          <a:p>
            <a:r>
              <a:t>ALGUNAS PREGUNTAS</a:t>
            </a:r>
            <a:endParaRPr>
              <a:latin typeface="+mn-lt"/>
              <a:ea typeface="+mn-ea"/>
              <a:cs typeface="+mn-cs"/>
              <a:sym typeface="Arial"/>
            </a:endParaRPr>
          </a:p>
        </p:txBody>
      </p:sp>
      <p:sp>
        <p:nvSpPr>
          <p:cNvPr id="214" name="Google Shape;136;p4"/>
          <p:cNvSpPr txBox="1"/>
          <p:nvPr/>
        </p:nvSpPr>
        <p:spPr>
          <a:xfrm>
            <a:off x="536338" y="3240250"/>
            <a:ext cx="5388803" cy="431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defRPr sz="1600">
                <a:latin typeface="Calibri"/>
                <a:ea typeface="Calibri"/>
                <a:cs typeface="Calibri"/>
                <a:sym typeface="Calibri"/>
              </a:defRPr>
            </a:pPr>
            <a:r>
              <a:t>¿Qué son los discos de tambor?</a:t>
            </a:r>
            <a:r>
              <a:rPr sz="1200">
                <a:latin typeface="Times"/>
                <a:ea typeface="Times"/>
                <a:cs typeface="Times"/>
                <a:sym typeface="Times"/>
              </a:rPr>
              <a:t> </a:t>
            </a:r>
          </a:p>
        </p:txBody>
      </p:sp>
      <p:pic>
        <p:nvPicPr>
          <p:cNvPr id="215" name="Imagen" descr="Imagen"/>
          <p:cNvPicPr>
            <a:picLocks noChangeAspect="1"/>
          </p:cNvPicPr>
          <p:nvPr/>
        </p:nvPicPr>
        <p:blipFill>
          <a:blip r:embed="rId4"/>
          <a:stretch>
            <a:fillRect/>
          </a:stretch>
        </p:blipFill>
        <p:spPr>
          <a:xfrm>
            <a:off x="2197464" y="1877796"/>
            <a:ext cx="418372" cy="829108"/>
          </a:xfrm>
          <a:prstGeom prst="rect">
            <a:avLst/>
          </a:prstGeom>
          <a:ln w="12700">
            <a:miter lim="400000"/>
          </a:ln>
        </p:spPr>
      </p:pic>
      <p:sp>
        <p:nvSpPr>
          <p:cNvPr id="216" name="Google Shape;136;p4"/>
          <p:cNvSpPr txBox="1"/>
          <p:nvPr/>
        </p:nvSpPr>
        <p:spPr>
          <a:xfrm>
            <a:off x="536338" y="4202234"/>
            <a:ext cx="5388803" cy="431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sz="1600">
                <a:latin typeface="Calibri"/>
                <a:ea typeface="Calibri"/>
                <a:cs typeface="Calibri"/>
                <a:sym typeface="Calibri"/>
              </a:defRPr>
            </a:lvl1pPr>
          </a:lstStyle>
          <a:p>
            <a:r>
              <a:t>¿Qué diferencias podemos encontrar con los discos de frenos?</a:t>
            </a:r>
          </a:p>
        </p:txBody>
      </p:sp>
      <p:sp>
        <p:nvSpPr>
          <p:cNvPr id="217" name="Google Shape;168;p5"/>
          <p:cNvSpPr/>
          <p:nvPr/>
        </p:nvSpPr>
        <p:spPr>
          <a:xfrm>
            <a:off x="405375" y="4081001"/>
            <a:ext cx="5650728" cy="659240"/>
          </a:xfrm>
          <a:prstGeom prst="roundRect">
            <a:avLst>
              <a:gd name="adj" fmla="val 26672"/>
            </a:avLst>
          </a:prstGeom>
          <a:ln>
            <a:solidFill>
              <a:srgbClr val="585858"/>
            </a:solidFill>
          </a:ln>
        </p:spPr>
        <p:txBody>
          <a:bodyPr lIns="0" tIns="0" rIns="0" bIns="0" anchor="ctr"/>
          <a:lstStyle/>
          <a:p>
            <a:pPr>
              <a:defRPr>
                <a:latin typeface="+mn-lt"/>
                <a:ea typeface="+mn-ea"/>
                <a:cs typeface="+mn-cs"/>
                <a:sym typeface="Arial"/>
              </a:defRPr>
            </a:pPr>
            <a:endParaRPr/>
          </a:p>
        </p:txBody>
      </p:sp>
      <p:pic>
        <p:nvPicPr>
          <p:cNvPr id="218" name="Google Shape;175;p5" descr="Google Shape;175;p5"/>
          <p:cNvPicPr>
            <a:picLocks noChangeAspect="1"/>
          </p:cNvPicPr>
          <p:nvPr/>
        </p:nvPicPr>
        <p:blipFill>
          <a:blip r:embed="rId2"/>
          <a:stretch>
            <a:fillRect/>
          </a:stretch>
        </p:blipFill>
        <p:spPr>
          <a:xfrm>
            <a:off x="5835120" y="3808667"/>
            <a:ext cx="441962" cy="43891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Google Shape;151;p5"/>
          <p:cNvGrpSpPr/>
          <p:nvPr/>
        </p:nvGrpSpPr>
        <p:grpSpPr>
          <a:xfrm>
            <a:off x="4063481" y="3088867"/>
            <a:ext cx="5095873" cy="3508581"/>
            <a:chOff x="0" y="0"/>
            <a:chExt cx="5095871" cy="3508580"/>
          </a:xfrm>
        </p:grpSpPr>
        <p:sp>
          <p:nvSpPr>
            <p:cNvPr id="220" name="Rectángulo redondeado"/>
            <p:cNvSpPr/>
            <p:nvPr/>
          </p:nvSpPr>
          <p:spPr>
            <a:xfrm>
              <a:off x="0" y="-1"/>
              <a:ext cx="5095873" cy="3508581"/>
            </a:xfrm>
            <a:prstGeom prst="roundRect">
              <a:avLst>
                <a:gd name="adj" fmla="val 5168"/>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221" name="Texto"/>
            <p:cNvSpPr txBox="1"/>
            <p:nvPr/>
          </p:nvSpPr>
          <p:spPr>
            <a:xfrm>
              <a:off x="53108" y="1564172"/>
              <a:ext cx="4989657"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223" name="Google Shape;43;p26"/>
          <p:cNvSpPr txBox="1">
            <a:spLocks noGrp="1"/>
          </p:cNvSpPr>
          <p:nvPr>
            <p:ph type="sldNum" sz="quarter" idx="4294967295"/>
          </p:nvPr>
        </p:nvSpPr>
        <p:spPr>
          <a:xfrm>
            <a:off x="442489" y="6881800"/>
            <a:ext cx="266354"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6</a:t>
            </a:fld>
            <a:endParaRPr/>
          </a:p>
        </p:txBody>
      </p:sp>
      <p:sp>
        <p:nvSpPr>
          <p:cNvPr id="224" name="Google Shape;152;p5"/>
          <p:cNvSpPr txBox="1"/>
          <p:nvPr/>
        </p:nvSpPr>
        <p:spPr>
          <a:xfrm rot="21594879">
            <a:off x="4510901" y="3535278"/>
            <a:ext cx="4357845" cy="900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sz="1600">
                <a:latin typeface="Calibri"/>
                <a:ea typeface="Calibri"/>
                <a:cs typeface="Calibri"/>
                <a:sym typeface="Calibri"/>
              </a:defRPr>
            </a:lvl1pPr>
          </a:lstStyle>
          <a:p>
            <a:r>
              <a:t>Reconocerás diferentes partes del Sistema de frenos a tambor, considerando sus funciones y lo propuesto en el manual de servicio. </a:t>
            </a:r>
          </a:p>
        </p:txBody>
      </p:sp>
      <p:sp>
        <p:nvSpPr>
          <p:cNvPr id="225" name="Google Shape;167;p5"/>
          <p:cNvSpPr txBox="1"/>
          <p:nvPr/>
        </p:nvSpPr>
        <p:spPr>
          <a:xfrm>
            <a:off x="4029716" y="1079365"/>
            <a:ext cx="466495" cy="830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gn="r">
              <a:lnSpc>
                <a:spcPct val="90000"/>
              </a:lnSpc>
              <a:defRPr sz="5000">
                <a:solidFill>
                  <a:srgbClr val="BA9BA5"/>
                </a:solidFill>
                <a:latin typeface="Calibri"/>
                <a:ea typeface="Calibri"/>
                <a:cs typeface="Calibri"/>
                <a:sym typeface="Calibri"/>
              </a:defRPr>
            </a:lvl1pPr>
          </a:lstStyle>
          <a:p>
            <a:r>
              <a:t>4</a:t>
            </a:r>
          </a:p>
        </p:txBody>
      </p:sp>
      <p:sp>
        <p:nvSpPr>
          <p:cNvPr id="226" name="Google Shape;168;p5"/>
          <p:cNvSpPr txBox="1"/>
          <p:nvPr/>
        </p:nvSpPr>
        <p:spPr>
          <a:xfrm>
            <a:off x="375974" y="1265366"/>
            <a:ext cx="3872884"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rPr dirty="0"/>
              <a:t>MENÚ DE LA ACTIVIDAD</a:t>
            </a:r>
          </a:p>
        </p:txBody>
      </p:sp>
      <p:sp>
        <p:nvSpPr>
          <p:cNvPr id="227" name="Google Shape;152;p5"/>
          <p:cNvSpPr txBox="1"/>
          <p:nvPr/>
        </p:nvSpPr>
        <p:spPr>
          <a:xfrm>
            <a:off x="4510132" y="5067004"/>
            <a:ext cx="4486126" cy="900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sz="1600">
                <a:latin typeface="Calibri"/>
                <a:ea typeface="Calibri"/>
                <a:cs typeface="Calibri"/>
                <a:sym typeface="Calibri"/>
              </a:defRPr>
            </a:lvl1pPr>
          </a:lstStyle>
          <a:p>
            <a:r>
              <a:t>Practicarás Armando y desarmando diferentes partes del Sistema de frenos a tambor considerando lo propuesto en el manual de servicio.</a:t>
            </a:r>
          </a:p>
        </p:txBody>
      </p:sp>
      <p:pic>
        <p:nvPicPr>
          <p:cNvPr id="228" name="Google Shape;164;p5" descr="Google Shape;164;p5"/>
          <p:cNvPicPr>
            <a:picLocks noChangeAspect="1"/>
          </p:cNvPicPr>
          <p:nvPr/>
        </p:nvPicPr>
        <p:blipFill>
          <a:blip r:embed="rId2"/>
          <a:stretch>
            <a:fillRect/>
          </a:stretch>
        </p:blipFill>
        <p:spPr>
          <a:xfrm>
            <a:off x="663221" y="2367775"/>
            <a:ext cx="2965719" cy="4328993"/>
          </a:xfrm>
          <a:prstGeom prst="rect">
            <a:avLst/>
          </a:prstGeom>
          <a:ln w="12700">
            <a:miter lim="400000"/>
          </a:ln>
        </p:spPr>
      </p:pic>
      <p:sp>
        <p:nvSpPr>
          <p:cNvPr id="229" name="Google Shape;196;p6"/>
          <p:cNvSpPr txBox="1"/>
          <p:nvPr/>
        </p:nvSpPr>
        <p:spPr>
          <a:xfrm>
            <a:off x="4063851" y="2576445"/>
            <a:ext cx="4932408"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solidFill>
                  <a:srgbClr val="741B47"/>
                </a:solidFill>
                <a:latin typeface="Calibri"/>
                <a:ea typeface="Calibri"/>
                <a:cs typeface="Calibri"/>
                <a:sym typeface="Calibri"/>
              </a:defRPr>
            </a:lvl1pPr>
          </a:lstStyle>
          <a:p>
            <a:r>
              <a:t>Al término de la actividad estarás en condiciones de:</a:t>
            </a:r>
          </a:p>
        </p:txBody>
      </p:sp>
      <p:grpSp>
        <p:nvGrpSpPr>
          <p:cNvPr id="232" name="Google Shape;189;p6"/>
          <p:cNvGrpSpPr/>
          <p:nvPr/>
        </p:nvGrpSpPr>
        <p:grpSpPr>
          <a:xfrm>
            <a:off x="3880053" y="3669207"/>
            <a:ext cx="376203" cy="536119"/>
            <a:chOff x="0" y="0"/>
            <a:chExt cx="376201" cy="536117"/>
          </a:xfrm>
        </p:grpSpPr>
        <p:sp>
          <p:nvSpPr>
            <p:cNvPr id="230" name="Google Shape;190;p6"/>
            <p:cNvSpPr/>
            <p:nvPr/>
          </p:nvSpPr>
          <p:spPr>
            <a:xfrm>
              <a:off x="0" y="75183"/>
              <a:ext cx="376202" cy="385803"/>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231" name="Google Shape;191;p6"/>
            <p:cNvSpPr txBox="1"/>
            <p:nvPr/>
          </p:nvSpPr>
          <p:spPr>
            <a:xfrm>
              <a:off x="9524" y="0"/>
              <a:ext cx="300303" cy="536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1</a:t>
              </a:r>
            </a:p>
          </p:txBody>
        </p:sp>
      </p:grpSp>
      <p:grpSp>
        <p:nvGrpSpPr>
          <p:cNvPr id="235" name="Google Shape;192;p6"/>
          <p:cNvGrpSpPr/>
          <p:nvPr/>
        </p:nvGrpSpPr>
        <p:grpSpPr>
          <a:xfrm>
            <a:off x="3879824" y="5233379"/>
            <a:ext cx="376203" cy="536118"/>
            <a:chOff x="0" y="0"/>
            <a:chExt cx="376201" cy="536117"/>
          </a:xfrm>
        </p:grpSpPr>
        <p:sp>
          <p:nvSpPr>
            <p:cNvPr id="233" name="Google Shape;193;p6"/>
            <p:cNvSpPr/>
            <p:nvPr/>
          </p:nvSpPr>
          <p:spPr>
            <a:xfrm>
              <a:off x="0" y="75183"/>
              <a:ext cx="376202" cy="385803"/>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234" name="Google Shape;194;p6"/>
            <p:cNvSpPr txBox="1"/>
            <p:nvPr/>
          </p:nvSpPr>
          <p:spPr>
            <a:xfrm>
              <a:off x="9524" y="0"/>
              <a:ext cx="300303" cy="536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36" name="Google Shape;166;p5"/>
          <p:cNvSpPr txBox="1"/>
          <p:nvPr/>
        </p:nvSpPr>
        <p:spPr>
          <a:xfrm>
            <a:off x="4508910" y="1300179"/>
            <a:ext cx="4597338" cy="461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anchor="ctr">
            <a:spAutoFit/>
          </a:bodyPr>
          <a:lstStyle/>
          <a:p>
            <a:pPr>
              <a:lnSpc>
                <a:spcPct val="90000"/>
              </a:lnSpc>
              <a:defRPr sz="2000">
                <a:solidFill>
                  <a:srgbClr val="FF0000"/>
                </a:solidFill>
                <a:latin typeface="Calibri"/>
                <a:ea typeface="Calibri"/>
                <a:cs typeface="Calibri"/>
                <a:sym typeface="Calibri"/>
              </a:defRPr>
            </a:pPr>
            <a:r>
              <a:rPr dirty="0"/>
              <a:t>COMPONENTES DEL </a:t>
            </a:r>
            <a:r>
              <a:rPr b="1" dirty="0">
                <a:solidFill>
                  <a:srgbClr val="741B47"/>
                </a:solidFill>
              </a:rPr>
              <a:t>SISTEMA DE FRENOS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ángulo redondeado"/>
          <p:cNvSpPr/>
          <p:nvPr/>
        </p:nvSpPr>
        <p:spPr>
          <a:xfrm>
            <a:off x="417967" y="4786816"/>
            <a:ext cx="7045696" cy="1543207"/>
          </a:xfrm>
          <a:prstGeom prst="roundRect">
            <a:avLst>
              <a:gd name="adj" fmla="val 17384"/>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39" name="Rectángulo redondeado"/>
          <p:cNvSpPr/>
          <p:nvPr/>
        </p:nvSpPr>
        <p:spPr>
          <a:xfrm>
            <a:off x="417967" y="2506628"/>
            <a:ext cx="7644127" cy="2174083"/>
          </a:xfrm>
          <a:prstGeom prst="roundRect">
            <a:avLst>
              <a:gd name="adj" fmla="val 12235"/>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40" name="Google Shape;173;p6"/>
          <p:cNvSpPr txBox="1"/>
          <p:nvPr/>
        </p:nvSpPr>
        <p:spPr>
          <a:xfrm>
            <a:off x="382498" y="1261272"/>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cap="all">
                <a:solidFill>
                  <a:srgbClr val="741B47"/>
                </a:solidFill>
                <a:latin typeface="Calibri"/>
                <a:ea typeface="Calibri"/>
                <a:cs typeface="Calibri"/>
                <a:sym typeface="Calibri"/>
              </a:defRPr>
            </a:lvl1pPr>
          </a:lstStyle>
          <a:p>
            <a:r>
              <a:t>FRENOS DE TAMBOR</a:t>
            </a:r>
          </a:p>
        </p:txBody>
      </p:sp>
      <p:sp>
        <p:nvSpPr>
          <p:cNvPr id="241" name="Google Shape;43;p26"/>
          <p:cNvSpPr txBox="1">
            <a:spLocks noGrp="1"/>
          </p:cNvSpPr>
          <p:nvPr>
            <p:ph type="sldNum" sz="quarter" idx="4294967295"/>
          </p:nvPr>
        </p:nvSpPr>
        <p:spPr>
          <a:xfrm>
            <a:off x="442493" y="6881800"/>
            <a:ext cx="266353"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7</a:t>
            </a:fld>
            <a:endParaRPr/>
          </a:p>
        </p:txBody>
      </p:sp>
      <p:sp>
        <p:nvSpPr>
          <p:cNvPr id="242" name="Las baterías de los automóviles son consideradas desechos tóxicos dados sus componentes y residuos  peligrosos para el medio ambiente.…"/>
          <p:cNvSpPr txBox="1"/>
          <p:nvPr/>
        </p:nvSpPr>
        <p:spPr>
          <a:xfrm>
            <a:off x="604912" y="2596973"/>
            <a:ext cx="4739595" cy="1816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rPr dirty="0" err="1"/>
              <a:t>Está</a:t>
            </a:r>
            <a:r>
              <a:rPr dirty="0"/>
              <a:t> </a:t>
            </a:r>
            <a:r>
              <a:rPr dirty="0" err="1"/>
              <a:t>formado</a:t>
            </a:r>
            <a:r>
              <a:rPr dirty="0"/>
              <a:t> por un tambor (</a:t>
            </a:r>
            <a:r>
              <a:rPr dirty="0" err="1"/>
              <a:t>elemento</a:t>
            </a:r>
            <a:r>
              <a:rPr dirty="0"/>
              <a:t> </a:t>
            </a:r>
            <a:r>
              <a:rPr dirty="0" err="1"/>
              <a:t>móvil</a:t>
            </a:r>
            <a:r>
              <a:rPr dirty="0"/>
              <a:t>), </a:t>
            </a:r>
            <a:r>
              <a:rPr dirty="0" err="1"/>
              <a:t>montado</a:t>
            </a:r>
            <a:r>
              <a:rPr dirty="0"/>
              <a:t> </a:t>
            </a:r>
            <a:r>
              <a:rPr dirty="0" err="1"/>
              <a:t>sobre</a:t>
            </a:r>
            <a:r>
              <a:rPr dirty="0"/>
              <a:t> el </a:t>
            </a:r>
            <a:r>
              <a:rPr dirty="0" err="1"/>
              <a:t>palier</a:t>
            </a:r>
            <a:r>
              <a:rPr dirty="0"/>
              <a:t> o semi </a:t>
            </a:r>
            <a:r>
              <a:rPr dirty="0" err="1"/>
              <a:t>eje</a:t>
            </a:r>
            <a:r>
              <a:rPr dirty="0"/>
              <a:t> (de las </a:t>
            </a:r>
            <a:r>
              <a:rPr dirty="0" err="1"/>
              <a:t>ruedas</a:t>
            </a:r>
            <a:r>
              <a:rPr dirty="0"/>
              <a:t> </a:t>
            </a:r>
            <a:r>
              <a:rPr dirty="0" err="1"/>
              <a:t>traseras</a:t>
            </a:r>
            <a:r>
              <a:rPr dirty="0"/>
              <a:t> </a:t>
            </a:r>
            <a:r>
              <a:rPr dirty="0" err="1"/>
              <a:t>habitualmente</a:t>
            </a:r>
            <a:r>
              <a:rPr dirty="0"/>
              <a:t>), del </a:t>
            </a:r>
            <a:r>
              <a:rPr dirty="0" err="1"/>
              <a:t>cual</a:t>
            </a:r>
            <a:r>
              <a:rPr dirty="0"/>
              <a:t> </a:t>
            </a:r>
            <a:r>
              <a:rPr dirty="0" err="1"/>
              <a:t>recibe</a:t>
            </a:r>
            <a:r>
              <a:rPr dirty="0"/>
              <a:t> </a:t>
            </a:r>
            <a:r>
              <a:rPr dirty="0" err="1"/>
              <a:t>movimiento</a:t>
            </a:r>
            <a:r>
              <a:rPr dirty="0"/>
              <a:t>, y un </a:t>
            </a:r>
            <a:r>
              <a:rPr dirty="0" err="1"/>
              <a:t>plato</a:t>
            </a:r>
            <a:r>
              <a:rPr dirty="0"/>
              <a:t> de </a:t>
            </a:r>
            <a:r>
              <a:rPr dirty="0" err="1"/>
              <a:t>freno</a:t>
            </a:r>
            <a:r>
              <a:rPr dirty="0"/>
              <a:t>, </a:t>
            </a:r>
            <a:r>
              <a:rPr dirty="0" err="1"/>
              <a:t>elemento</a:t>
            </a:r>
            <a:r>
              <a:rPr dirty="0"/>
              <a:t> </a:t>
            </a:r>
            <a:r>
              <a:rPr dirty="0" err="1"/>
              <a:t>fijo</a:t>
            </a:r>
            <a:r>
              <a:rPr dirty="0"/>
              <a:t> </a:t>
            </a:r>
            <a:r>
              <a:rPr dirty="0" err="1"/>
              <a:t>sujeto</a:t>
            </a:r>
            <a:r>
              <a:rPr dirty="0"/>
              <a:t> al </a:t>
            </a:r>
            <a:r>
              <a:rPr dirty="0" err="1"/>
              <a:t>puente</a:t>
            </a:r>
            <a:r>
              <a:rPr dirty="0"/>
              <a:t> (</a:t>
            </a:r>
            <a:r>
              <a:rPr dirty="0" err="1"/>
              <a:t>trasero</a:t>
            </a:r>
            <a:r>
              <a:rPr dirty="0"/>
              <a:t>).</a:t>
            </a:r>
          </a:p>
        </p:txBody>
      </p:sp>
      <p:grpSp>
        <p:nvGrpSpPr>
          <p:cNvPr id="245" name="Grupo"/>
          <p:cNvGrpSpPr/>
          <p:nvPr/>
        </p:nvGrpSpPr>
        <p:grpSpPr>
          <a:xfrm>
            <a:off x="5727707" y="2489580"/>
            <a:ext cx="3927992" cy="3927991"/>
            <a:chOff x="0" y="0"/>
            <a:chExt cx="3927990" cy="3927990"/>
          </a:xfrm>
        </p:grpSpPr>
        <p:sp>
          <p:nvSpPr>
            <p:cNvPr id="243" name="Grupo"/>
            <p:cNvSpPr/>
            <p:nvPr/>
          </p:nvSpPr>
          <p:spPr>
            <a:xfrm>
              <a:off x="0" y="0"/>
              <a:ext cx="3927991" cy="3927991"/>
            </a:xfrm>
            <a:prstGeom prst="ellipse">
              <a:avLst/>
            </a:prstGeom>
            <a:solidFill>
              <a:srgbClr val="FFFFFF"/>
            </a:solidFill>
            <a:ln w="12700" cap="flat">
              <a:noFill/>
              <a:miter lim="400000"/>
            </a:ln>
            <a:effectLst/>
          </p:spPr>
          <p:txBody>
            <a:bodyPr wrap="square" lIns="0" tIns="0" rIns="0" bIns="0" numCol="1" anchor="t">
              <a:noAutofit/>
            </a:bodyPr>
            <a:lstStyle/>
            <a:p>
              <a:pPr algn="ctr">
                <a:defRPr>
                  <a:solidFill>
                    <a:srgbClr val="FFFFFF"/>
                  </a:solidFill>
                  <a:latin typeface="+mn-lt"/>
                  <a:ea typeface="+mn-ea"/>
                  <a:cs typeface="+mn-cs"/>
                  <a:sym typeface="Arial"/>
                </a:defRPr>
              </a:pPr>
              <a:endParaRPr/>
            </a:p>
          </p:txBody>
        </p:sp>
        <p:pic>
          <p:nvPicPr>
            <p:cNvPr id="244" name="Imagen" descr="Imagen"/>
            <p:cNvPicPr>
              <a:picLocks noChangeAspect="1"/>
            </p:cNvPicPr>
            <p:nvPr/>
          </p:nvPicPr>
          <p:blipFill>
            <a:blip r:embed="rId2"/>
            <a:stretch>
              <a:fillRect/>
            </a:stretch>
          </p:blipFill>
          <p:spPr>
            <a:xfrm>
              <a:off x="100585" y="93683"/>
              <a:ext cx="3726820" cy="3740623"/>
            </a:xfrm>
            <a:prstGeom prst="rect">
              <a:avLst/>
            </a:prstGeom>
            <a:ln w="12700" cap="flat">
              <a:noFill/>
              <a:miter lim="400000"/>
            </a:ln>
            <a:effectLst/>
          </p:spPr>
        </p:pic>
      </p:grpSp>
      <p:sp>
        <p:nvSpPr>
          <p:cNvPr id="246" name="Las baterías de los automóviles son consideradas desechos tóxicos dados sus componentes y residuos  peligrosos para el medio ambiente.…"/>
          <p:cNvSpPr txBox="1"/>
          <p:nvPr/>
        </p:nvSpPr>
        <p:spPr>
          <a:xfrm>
            <a:off x="558041" y="4892037"/>
            <a:ext cx="5219670" cy="1367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t>En este plato van instalados los elementos de fricción, llamados balatas o ferodos, y los mecanismos de accionamiento para el desplazamiento de las zapatas.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ctángulo redondeado"/>
          <p:cNvSpPr/>
          <p:nvPr/>
        </p:nvSpPr>
        <p:spPr>
          <a:xfrm>
            <a:off x="762536" y="2226813"/>
            <a:ext cx="8482068" cy="4525008"/>
          </a:xfrm>
          <a:prstGeom prst="roundRect">
            <a:avLst>
              <a:gd name="adj" fmla="val 6966"/>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49" name="Google Shape;173;p6"/>
          <p:cNvSpPr txBox="1"/>
          <p:nvPr/>
        </p:nvSpPr>
        <p:spPr>
          <a:xfrm>
            <a:off x="382498" y="1261272"/>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cap="all">
                <a:solidFill>
                  <a:srgbClr val="741B47"/>
                </a:solidFill>
                <a:latin typeface="Calibri"/>
                <a:ea typeface="Calibri"/>
                <a:cs typeface="Calibri"/>
                <a:sym typeface="Calibri"/>
              </a:defRPr>
            </a:lvl1pPr>
          </a:lstStyle>
          <a:p>
            <a:r>
              <a:t>FRENOS DE TAMBOR</a:t>
            </a:r>
          </a:p>
        </p:txBody>
      </p:sp>
      <p:pic>
        <p:nvPicPr>
          <p:cNvPr id="250" name="Imagen" descr="Imagen"/>
          <p:cNvPicPr>
            <a:picLocks noChangeAspect="1"/>
          </p:cNvPicPr>
          <p:nvPr/>
        </p:nvPicPr>
        <p:blipFill>
          <a:blip r:embed="rId2"/>
          <a:stretch>
            <a:fillRect/>
          </a:stretch>
        </p:blipFill>
        <p:spPr>
          <a:xfrm>
            <a:off x="2666579" y="1452126"/>
            <a:ext cx="5841124" cy="5629439"/>
          </a:xfrm>
          <a:prstGeom prst="rect">
            <a:avLst/>
          </a:prstGeom>
          <a:ln w="12700">
            <a:miter lim="400000"/>
          </a:ln>
        </p:spPr>
      </p:pic>
      <p:pic>
        <p:nvPicPr>
          <p:cNvPr id="3" name="Imagen 2">
            <a:extLst>
              <a:ext uri="{FF2B5EF4-FFF2-40B4-BE49-F238E27FC236}">
                <a16:creationId xmlns="" xmlns:a16="http://schemas.microsoft.com/office/drawing/2014/main" id="{4F7A0DA3-E206-F84C-8559-85E313DF3250}"/>
              </a:ext>
            </a:extLst>
          </p:cNvPr>
          <p:cNvPicPr>
            <a:picLocks noChangeAspect="1"/>
          </p:cNvPicPr>
          <p:nvPr/>
        </p:nvPicPr>
        <p:blipFill>
          <a:blip r:embed="rId3"/>
          <a:stretch>
            <a:fillRect/>
          </a:stretch>
        </p:blipFill>
        <p:spPr>
          <a:xfrm>
            <a:off x="286638" y="2226813"/>
            <a:ext cx="2294147" cy="4525008"/>
          </a:xfrm>
          <a:prstGeom prst="rect">
            <a:avLst/>
          </a:prstGeom>
        </p:spPr>
      </p:pic>
      <p:sp>
        <p:nvSpPr>
          <p:cNvPr id="2" name="Marcador de número de diapositiva 1"/>
          <p:cNvSpPr>
            <a:spLocks noGrp="1"/>
          </p:cNvSpPr>
          <p:nvPr>
            <p:ph type="sldNum" sz="quarter" idx="2"/>
          </p:nvPr>
        </p:nvSpPr>
        <p:spPr/>
        <p:txBody>
          <a:bodyPr/>
          <a:lstStyle/>
          <a:p>
            <a:fld id="{86CB4B4D-7CA3-9044-876B-883B54F8677D}" type="slidenum">
              <a:rPr lang="es-CL" smtClean="0"/>
              <a:t>8</a:t>
            </a:fld>
            <a:endParaRPr lang="es-CL"/>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ángulo redondeado"/>
          <p:cNvSpPr/>
          <p:nvPr/>
        </p:nvSpPr>
        <p:spPr>
          <a:xfrm>
            <a:off x="436927" y="2647797"/>
            <a:ext cx="6131692" cy="3655356"/>
          </a:xfrm>
          <a:prstGeom prst="roundRect">
            <a:avLst>
              <a:gd name="adj" fmla="val 7581"/>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54" name="Google Shape;173;p6"/>
          <p:cNvSpPr txBox="1"/>
          <p:nvPr/>
        </p:nvSpPr>
        <p:spPr>
          <a:xfrm>
            <a:off x="382498" y="1240858"/>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TAMBOR DE FRENOS</a:t>
            </a:r>
          </a:p>
        </p:txBody>
      </p:sp>
      <p:sp>
        <p:nvSpPr>
          <p:cNvPr id="255" name="Las baterías de los automóviles son consideradas desechos tóxicos dados sus componentes y residuos  peligrosos para el medio ambiente.…"/>
          <p:cNvSpPr txBox="1"/>
          <p:nvPr/>
        </p:nvSpPr>
        <p:spPr>
          <a:xfrm>
            <a:off x="575731" y="3052015"/>
            <a:ext cx="4728189" cy="314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rPr dirty="0"/>
              <a:t>Se </a:t>
            </a:r>
            <a:r>
              <a:rPr dirty="0" err="1"/>
              <a:t>fabrica</a:t>
            </a:r>
            <a:r>
              <a:rPr dirty="0"/>
              <a:t> </a:t>
            </a:r>
            <a:r>
              <a:rPr dirty="0" err="1"/>
              <a:t>en</a:t>
            </a:r>
            <a:r>
              <a:rPr dirty="0"/>
              <a:t> </a:t>
            </a:r>
            <a:r>
              <a:rPr dirty="0" err="1"/>
              <a:t>fundición</a:t>
            </a:r>
            <a:r>
              <a:rPr dirty="0"/>
              <a:t> </a:t>
            </a:r>
            <a:r>
              <a:rPr dirty="0" err="1"/>
              <a:t>gris</a:t>
            </a:r>
            <a:r>
              <a:rPr dirty="0"/>
              <a:t> </a:t>
            </a:r>
            <a:r>
              <a:rPr dirty="0" err="1"/>
              <a:t>perlática</a:t>
            </a:r>
            <a:r>
              <a:rPr dirty="0"/>
              <a:t> con </a:t>
            </a:r>
            <a:r>
              <a:rPr dirty="0" err="1"/>
              <a:t>grafito</a:t>
            </a:r>
            <a:r>
              <a:rPr dirty="0"/>
              <a:t> </a:t>
            </a:r>
            <a:r>
              <a:rPr dirty="0" err="1"/>
              <a:t>esferoidal</a:t>
            </a:r>
            <a:r>
              <a:rPr dirty="0"/>
              <a:t>, material que se ha </a:t>
            </a:r>
            <a:r>
              <a:rPr dirty="0" err="1"/>
              <a:t>impuesto</a:t>
            </a:r>
            <a:r>
              <a:rPr dirty="0"/>
              <a:t> por </a:t>
            </a:r>
            <a:r>
              <a:rPr dirty="0" err="1"/>
              <a:t>su</a:t>
            </a:r>
            <a:r>
              <a:rPr dirty="0"/>
              <a:t> </a:t>
            </a:r>
            <a:r>
              <a:rPr dirty="0" err="1"/>
              <a:t>elevada</a:t>
            </a:r>
            <a:r>
              <a:rPr dirty="0"/>
              <a:t> </a:t>
            </a:r>
            <a:r>
              <a:rPr dirty="0" err="1"/>
              <a:t>resistencia</a:t>
            </a:r>
            <a:r>
              <a:rPr dirty="0"/>
              <a:t> al </a:t>
            </a:r>
            <a:r>
              <a:rPr dirty="0" err="1"/>
              <a:t>desgaste</a:t>
            </a:r>
            <a:r>
              <a:rPr dirty="0"/>
              <a:t> y </a:t>
            </a:r>
            <a:r>
              <a:rPr dirty="0" err="1"/>
              <a:t>menor</a:t>
            </a:r>
            <a:r>
              <a:rPr dirty="0"/>
              <a:t> </a:t>
            </a:r>
            <a:r>
              <a:rPr dirty="0" err="1"/>
              <a:t>costo</a:t>
            </a:r>
            <a:r>
              <a:rPr dirty="0"/>
              <a:t> de </a:t>
            </a:r>
            <a:r>
              <a:rPr dirty="0" err="1"/>
              <a:t>fabricación</a:t>
            </a:r>
            <a:r>
              <a:rPr dirty="0"/>
              <a:t>, que </a:t>
            </a:r>
            <a:r>
              <a:rPr dirty="0" err="1"/>
              <a:t>absorbe</a:t>
            </a:r>
            <a:r>
              <a:rPr dirty="0"/>
              <a:t> bien el </a:t>
            </a:r>
            <a:r>
              <a:rPr dirty="0" err="1"/>
              <a:t>calor</a:t>
            </a:r>
            <a:r>
              <a:rPr dirty="0"/>
              <a:t> </a:t>
            </a:r>
            <a:r>
              <a:rPr dirty="0" err="1"/>
              <a:t>producido</a:t>
            </a:r>
            <a:r>
              <a:rPr dirty="0"/>
              <a:t> por el </a:t>
            </a:r>
            <a:r>
              <a:rPr dirty="0" err="1"/>
              <a:t>rozamiento</a:t>
            </a:r>
            <a:r>
              <a:rPr dirty="0"/>
              <a:t> </a:t>
            </a:r>
            <a:r>
              <a:rPr dirty="0" err="1"/>
              <a:t>en</a:t>
            </a:r>
            <a:r>
              <a:rPr dirty="0"/>
              <a:t> el </a:t>
            </a:r>
            <a:r>
              <a:rPr dirty="0" err="1"/>
              <a:t>frenado</a:t>
            </a:r>
            <a:r>
              <a:rPr dirty="0"/>
              <a:t>. Para </a:t>
            </a:r>
            <a:r>
              <a:rPr dirty="0" err="1"/>
              <a:t>ciertas</a:t>
            </a:r>
            <a:r>
              <a:rPr dirty="0"/>
              <a:t> </a:t>
            </a:r>
            <a:r>
              <a:rPr dirty="0" err="1"/>
              <a:t>aplicaciones</a:t>
            </a:r>
            <a:r>
              <a:rPr dirty="0"/>
              <a:t>, </a:t>
            </a:r>
            <a:r>
              <a:rPr dirty="0" err="1"/>
              <a:t>existen</a:t>
            </a:r>
            <a:r>
              <a:rPr dirty="0"/>
              <a:t> </a:t>
            </a:r>
            <a:r>
              <a:rPr dirty="0" err="1"/>
              <a:t>fundiciones</a:t>
            </a:r>
            <a:r>
              <a:rPr dirty="0"/>
              <a:t> </a:t>
            </a:r>
            <a:r>
              <a:rPr dirty="0" err="1"/>
              <a:t>aleadas</a:t>
            </a:r>
            <a:r>
              <a:rPr dirty="0"/>
              <a:t>, de gran </a:t>
            </a:r>
            <a:r>
              <a:rPr dirty="0" err="1"/>
              <a:t>dureza</a:t>
            </a:r>
            <a:r>
              <a:rPr dirty="0"/>
              <a:t> y </a:t>
            </a:r>
            <a:r>
              <a:rPr dirty="0" err="1"/>
              <a:t>capaces</a:t>
            </a:r>
            <a:r>
              <a:rPr dirty="0"/>
              <a:t> de </a:t>
            </a:r>
            <a:r>
              <a:rPr dirty="0" err="1"/>
              <a:t>soportar</a:t>
            </a:r>
            <a:r>
              <a:rPr dirty="0"/>
              <a:t> cargas </a:t>
            </a:r>
            <a:r>
              <a:rPr dirty="0" err="1"/>
              <a:t>térmicas</a:t>
            </a:r>
            <a:r>
              <a:rPr dirty="0"/>
              <a:t> </a:t>
            </a:r>
            <a:r>
              <a:rPr dirty="0" err="1"/>
              <a:t>muy</a:t>
            </a:r>
            <a:r>
              <a:rPr dirty="0"/>
              <a:t> </a:t>
            </a:r>
            <a:r>
              <a:rPr dirty="0" err="1"/>
              <a:t>elevadas</a:t>
            </a:r>
            <a:r>
              <a:rPr dirty="0"/>
              <a:t>.</a:t>
            </a:r>
          </a:p>
        </p:txBody>
      </p:sp>
      <p:pic>
        <p:nvPicPr>
          <p:cNvPr id="256" name="Imagen" descr="Imagen"/>
          <p:cNvPicPr>
            <a:picLocks noChangeAspect="1"/>
          </p:cNvPicPr>
          <p:nvPr/>
        </p:nvPicPr>
        <p:blipFill>
          <a:blip r:embed="rId2"/>
          <a:stretch>
            <a:fillRect/>
          </a:stretch>
        </p:blipFill>
        <p:spPr>
          <a:xfrm>
            <a:off x="5124292" y="2152485"/>
            <a:ext cx="4496115" cy="4645980"/>
          </a:xfrm>
          <a:prstGeom prst="rect">
            <a:avLst/>
          </a:prstGeom>
          <a:ln w="12700">
            <a:miter lim="400000"/>
          </a:ln>
        </p:spPr>
      </p:pic>
      <p:sp>
        <p:nvSpPr>
          <p:cNvPr id="257" name="Círculo"/>
          <p:cNvSpPr/>
          <p:nvPr/>
        </p:nvSpPr>
        <p:spPr>
          <a:xfrm>
            <a:off x="5184738" y="2383102"/>
            <a:ext cx="4172024" cy="4172024"/>
          </a:xfrm>
          <a:prstGeom prst="ellipse">
            <a:avLst/>
          </a:prstGeom>
          <a:ln w="88900">
            <a:solidFill>
              <a:srgbClr val="BC9CA6"/>
            </a:solidFill>
          </a:ln>
        </p:spPr>
        <p:txBody>
          <a:bodyPr lIns="0" tIns="0" rIns="0" bIns="0"/>
          <a:lstStyle/>
          <a:p>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9</a:t>
            </a:fld>
            <a:endParaRPr lang="es-CL"/>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TotalTime>
  <Words>1360</Words>
  <Application>Microsoft Office PowerPoint</Application>
  <PresentationFormat>Personalizado</PresentationFormat>
  <Paragraphs>159</Paragraphs>
  <Slides>24</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Helvetica</vt:lpstr>
      <vt:lpstr>Roboto</vt:lpstr>
      <vt:lpstr>Roboto Medium</vt:lpstr>
      <vt:lpstr>Times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7</cp:revision>
  <dcterms:modified xsi:type="dcterms:W3CDTF">2021-02-08T02:26:44Z</dcterms:modified>
</cp:coreProperties>
</file>