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0"/>
  </p:notesMasterIdLst>
  <p:sldIdLst>
    <p:sldId id="256" r:id="rId2"/>
    <p:sldId id="277" r:id="rId3"/>
    <p:sldId id="279" r:id="rId4"/>
    <p:sldId id="318" r:id="rId5"/>
    <p:sldId id="259" r:id="rId6"/>
    <p:sldId id="260" r:id="rId7"/>
    <p:sldId id="285" r:id="rId8"/>
    <p:sldId id="353" r:id="rId9"/>
    <p:sldId id="355" r:id="rId10"/>
    <p:sldId id="354" r:id="rId11"/>
    <p:sldId id="356" r:id="rId12"/>
    <p:sldId id="357" r:id="rId13"/>
    <p:sldId id="358" r:id="rId14"/>
    <p:sldId id="288" r:id="rId15"/>
    <p:sldId id="333" r:id="rId16"/>
    <p:sldId id="359" r:id="rId17"/>
    <p:sldId id="360" r:id="rId18"/>
    <p:sldId id="361" r:id="rId19"/>
    <p:sldId id="362" r:id="rId20"/>
    <p:sldId id="363" r:id="rId21"/>
    <p:sldId id="364" r:id="rId22"/>
    <p:sldId id="365" r:id="rId23"/>
    <p:sldId id="321" r:id="rId24"/>
    <p:sldId id="341" r:id="rId25"/>
    <p:sldId id="273" r:id="rId26"/>
    <p:sldId id="274" r:id="rId27"/>
    <p:sldId id="281" r:id="rId28"/>
    <p:sldId id="276" r:id="rId29"/>
  </p:sldIdLst>
  <p:sldSz cx="9720263" cy="7559675"/>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81">
          <p15:clr>
            <a:srgbClr val="A4A3A4"/>
          </p15:clr>
        </p15:guide>
        <p15:guide id="2" pos="306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iY5pWMYHGHDWxF7ajhTTfqhk8aX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dison Ahumada"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374D"/>
    <a:srgbClr val="E9E1E4"/>
    <a:srgbClr val="FF0000"/>
    <a:srgbClr val="741B47"/>
    <a:srgbClr val="FFDDDD"/>
    <a:srgbClr val="FEE7DE"/>
    <a:srgbClr val="B99F2F"/>
    <a:srgbClr val="C73E32"/>
    <a:srgbClr val="BA9B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657" autoAdjust="0"/>
    <p:restoredTop sz="94722"/>
  </p:normalViewPr>
  <p:slideViewPr>
    <p:cSldViewPr snapToGrid="0">
      <p:cViewPr varScale="1">
        <p:scale>
          <a:sx n="97" d="100"/>
          <a:sy n="97" d="100"/>
        </p:scale>
        <p:origin x="2262" y="84"/>
      </p:cViewPr>
      <p:guideLst>
        <p:guide orient="horz" pos="2381"/>
        <p:guide pos="306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customschemas.google.com/relationships/presentationmetadata" Target="meta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24953" y="685800"/>
            <a:ext cx="44088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41286828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 name="Google Shape;73;p1: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8291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1224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56616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2: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 name="Google Shape;31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49009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87540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62886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67389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5810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60913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68984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10294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196964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95789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535928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8: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6" name="Google Shape;386;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118333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1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38700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8" name="Google Shape;448;p21: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9987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67467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32988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39938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76360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17883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6132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138304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7"/>
        <p:cNvGrpSpPr/>
        <p:nvPr/>
      </p:nvGrpSpPr>
      <p:grpSpPr>
        <a:xfrm>
          <a:off x="0" y="0"/>
          <a:ext cx="0" cy="0"/>
          <a:chOff x="0" y="0"/>
          <a:chExt cx="0" cy="0"/>
        </a:xfrm>
      </p:grpSpPr>
      <p:sp>
        <p:nvSpPr>
          <p:cNvPr id="9" name="Google Shape;9;p23"/>
          <p:cNvSpPr/>
          <p:nvPr/>
        </p:nvSpPr>
        <p:spPr>
          <a:xfrm>
            <a:off x="242856" y="1756550"/>
            <a:ext cx="9346500" cy="5675922"/>
          </a:xfrm>
          <a:prstGeom prst="round1Rect">
            <a:avLst>
              <a:gd name="adj" fmla="val 15350"/>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1" name="Google Shape;11;p23"/>
          <p:cNvPicPr preferRelativeResize="0"/>
          <p:nvPr/>
        </p:nvPicPr>
        <p:blipFill rotWithShape="1">
          <a:blip r:embed="rId2">
            <a:alphaModFix/>
          </a:blip>
          <a:srcRect/>
          <a:stretch/>
        </p:blipFill>
        <p:spPr>
          <a:xfrm>
            <a:off x="436350" y="419800"/>
            <a:ext cx="3659450" cy="680475"/>
          </a:xfrm>
          <a:prstGeom prst="rect">
            <a:avLst/>
          </a:prstGeom>
          <a:noFill/>
          <a:ln>
            <a:noFill/>
          </a:ln>
        </p:spPr>
      </p:pic>
      <p:sp>
        <p:nvSpPr>
          <p:cNvPr id="13" name="Google Shape;13;p23"/>
          <p:cNvSpPr/>
          <p:nvPr/>
        </p:nvSpPr>
        <p:spPr>
          <a:xfrm>
            <a:off x="436350" y="6464001"/>
            <a:ext cx="7891862" cy="680474"/>
          </a:xfrm>
          <a:prstGeom prst="roundRect">
            <a:avLst>
              <a:gd name="adj" fmla="val 19335"/>
            </a:avLst>
          </a:prstGeom>
          <a:solidFill>
            <a:srgbClr val="BB9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4" name="Google Shape;14;p23"/>
          <p:cNvPicPr preferRelativeResize="0"/>
          <p:nvPr/>
        </p:nvPicPr>
        <p:blipFill rotWithShape="1">
          <a:blip r:embed="rId3">
            <a:alphaModFix/>
          </a:blip>
          <a:srcRect/>
          <a:stretch/>
        </p:blipFill>
        <p:spPr>
          <a:xfrm>
            <a:off x="433441" y="6464000"/>
            <a:ext cx="690482" cy="680475"/>
          </a:xfrm>
          <a:prstGeom prst="rect">
            <a:avLst/>
          </a:prstGeom>
          <a:noFill/>
          <a:ln>
            <a:noFill/>
          </a:ln>
        </p:spPr>
      </p:pic>
      <p:pic>
        <p:nvPicPr>
          <p:cNvPr id="16" name="Imagen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72365" y="1222172"/>
            <a:ext cx="1080000" cy="241875"/>
          </a:xfrm>
          <a:prstGeom prst="rect">
            <a:avLst/>
          </a:prstGeom>
        </p:spPr>
      </p:pic>
      <p:pic>
        <p:nvPicPr>
          <p:cNvPr id="17" name="Imagen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272365" y="418596"/>
            <a:ext cx="1080000" cy="664778"/>
          </a:xfrm>
          <a:prstGeom prst="rect">
            <a:avLst/>
          </a:prstGeom>
        </p:spPr>
      </p:pic>
      <p:pic>
        <p:nvPicPr>
          <p:cNvPr id="18" name="Google Shape;12;p23"/>
          <p:cNvPicPr preferRelativeResize="0">
            <a:picLocks noChangeAspect="1"/>
          </p:cNvPicPr>
          <p:nvPr userDrawn="1"/>
        </p:nvPicPr>
        <p:blipFill rotWithShape="1">
          <a:blip r:embed="rId6">
            <a:alphaModFix/>
          </a:blip>
          <a:srcRect/>
          <a:stretch/>
        </p:blipFill>
        <p:spPr>
          <a:xfrm>
            <a:off x="8521706" y="6387272"/>
            <a:ext cx="830659" cy="756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
        <p:cNvGrpSpPr/>
        <p:nvPr/>
      </p:nvGrpSpPr>
      <p:grpSpPr>
        <a:xfrm>
          <a:off x="0" y="0"/>
          <a:ext cx="0" cy="0"/>
          <a:chOff x="0" y="0"/>
          <a:chExt cx="0" cy="0"/>
        </a:xfrm>
      </p:grpSpPr>
      <p:sp>
        <p:nvSpPr>
          <p:cNvPr id="3" name="Google Shape;9;p23"/>
          <p:cNvSpPr/>
          <p:nvPr userDrawn="1"/>
        </p:nvSpPr>
        <p:spPr>
          <a:xfrm>
            <a:off x="242856" y="1756550"/>
            <a:ext cx="9346500" cy="5675922"/>
          </a:xfrm>
          <a:prstGeom prst="round1Rect">
            <a:avLst>
              <a:gd name="adj" fmla="val 15350"/>
            </a:avLst>
          </a:prstGeom>
          <a:solidFill>
            <a:srgbClr val="EEEEE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 name="Imagen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72365" y="1222172"/>
            <a:ext cx="1080000" cy="241875"/>
          </a:xfrm>
          <a:prstGeom prst="rect">
            <a:avLst/>
          </a:prstGeom>
        </p:spPr>
      </p:pic>
      <p:pic>
        <p:nvPicPr>
          <p:cNvPr id="5" name="Imagen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72365" y="418596"/>
            <a:ext cx="1080000" cy="664778"/>
          </a:xfrm>
          <a:prstGeom prst="rect">
            <a:avLst/>
          </a:prstGeom>
        </p:spPr>
      </p:pic>
      <p:pic>
        <p:nvPicPr>
          <p:cNvPr id="6" name="Google Shape;11;p23"/>
          <p:cNvPicPr preferRelativeResize="0"/>
          <p:nvPr userDrawn="1"/>
        </p:nvPicPr>
        <p:blipFill rotWithShape="1">
          <a:blip r:embed="rId4">
            <a:alphaModFix/>
          </a:blip>
          <a:srcRect/>
          <a:stretch/>
        </p:blipFill>
        <p:spPr>
          <a:xfrm>
            <a:off x="436350" y="419800"/>
            <a:ext cx="3659450" cy="6804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25"/>
          <p:cNvSpPr/>
          <p:nvPr/>
        </p:nvSpPr>
        <p:spPr>
          <a:xfrm rot="10800000" flipH="1">
            <a:off x="180975" y="832250"/>
            <a:ext cx="9358200" cy="1236900"/>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25"/>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25"/>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3" name="Google Shape;23;p25"/>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 name="Google Shape;93;p3"/>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FFFFFF"/>
                </a:solidFill>
                <a:latin typeface="Calibri"/>
                <a:ea typeface="Calibri"/>
                <a:cs typeface="Calibri"/>
                <a:sym typeface="Calibri"/>
              </a:rPr>
              <a:t>MÓDULO</a:t>
            </a:r>
            <a:r>
              <a:rPr lang="en-US" sz="1400" b="0" i="0" u="none" strike="noStrike" cap="none" dirty="0">
                <a:solidFill>
                  <a:srgbClr val="FFFFFF"/>
                </a:solidFill>
                <a:latin typeface="Calibri"/>
                <a:ea typeface="Calibri"/>
                <a:cs typeface="Calibri"/>
                <a:sym typeface="Calibri"/>
              </a:rPr>
              <a:t> </a:t>
            </a:r>
            <a:r>
              <a:rPr lang="en-US" sz="1400" b="0" i="0" u="none" strike="noStrike" cap="none" dirty="0" smtClean="0">
                <a:solidFill>
                  <a:srgbClr val="FFFFFF"/>
                </a:solidFill>
                <a:latin typeface="Calibri"/>
                <a:ea typeface="Calibri"/>
                <a:cs typeface="Calibri"/>
                <a:sym typeface="Calibri"/>
              </a:rPr>
              <a:t> </a:t>
            </a:r>
            <a:r>
              <a:rPr lang="en-US" sz="1400" b="0" i="0" u="none" strike="noStrike" cap="none" dirty="0" err="1" smtClean="0">
                <a:solidFill>
                  <a:srgbClr val="FFFFFF"/>
                </a:solidFill>
                <a:latin typeface="Calibri"/>
                <a:ea typeface="Calibri"/>
                <a:cs typeface="Calibri"/>
                <a:sym typeface="Calibri"/>
              </a:rPr>
              <a:t>Mantenimiento</a:t>
            </a:r>
            <a:r>
              <a:rPr lang="en-US" sz="1400" b="0" i="0" u="none" strike="noStrike" cap="none" dirty="0" smtClean="0">
                <a:solidFill>
                  <a:srgbClr val="FFFFFF"/>
                </a:solidFill>
                <a:latin typeface="Calibri"/>
                <a:ea typeface="Calibri"/>
                <a:cs typeface="Calibri"/>
                <a:sym typeface="Calibri"/>
              </a:rPr>
              <a:t> de </a:t>
            </a:r>
            <a:r>
              <a:rPr lang="en-US" sz="1400" b="0" i="0" u="none" strike="noStrike" cap="none" dirty="0" err="1" smtClean="0">
                <a:solidFill>
                  <a:srgbClr val="FFFFFF"/>
                </a:solidFill>
                <a:latin typeface="Calibri"/>
                <a:ea typeface="Calibri"/>
                <a:cs typeface="Calibri"/>
                <a:sym typeface="Calibri"/>
              </a:rPr>
              <a:t>motores</a:t>
            </a:r>
            <a:endParaRPr sz="1400" b="0" i="0" u="none" strike="noStrike" cap="none" dirty="0">
              <a:solidFill>
                <a:srgbClr val="FFFFFF"/>
              </a:solidFill>
              <a:latin typeface="Calibri"/>
              <a:ea typeface="Calibri"/>
              <a:cs typeface="Calibri"/>
              <a:sym typeface="Calibri"/>
            </a:endParaRPr>
          </a:p>
        </p:txBody>
      </p:sp>
      <p:sp>
        <p:nvSpPr>
          <p:cNvPr id="10"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‹Nº›</a:t>
            </a:fld>
            <a:endParaRPr sz="1100" b="0" i="0" u="none" strike="noStrike" cap="none" dirty="0">
              <a:solidFill>
                <a:srgbClr val="741B47"/>
              </a:solidFill>
              <a:latin typeface="Calibri"/>
              <a:ea typeface="Calibri"/>
              <a:cs typeface="Calibri"/>
              <a:sym typeface="Calibri"/>
            </a:endParaRPr>
          </a:p>
        </p:txBody>
      </p:sp>
      <p:sp>
        <p:nvSpPr>
          <p:cNvPr id="11"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smtClean="0">
                <a:solidFill>
                  <a:srgbClr val="741B47"/>
                </a:solidFill>
                <a:latin typeface="Calibri"/>
                <a:ea typeface="Calibri"/>
                <a:cs typeface="Calibri"/>
                <a:sym typeface="Calibri"/>
              </a:rPr>
              <a:t>        MECÁNICA AUTOMOTRIZ</a:t>
            </a:r>
            <a:r>
              <a:rPr lang="en-US" sz="1100" b="0" i="0" u="none" strike="noStrike" cap="none" dirty="0" smtClean="0">
                <a:solidFill>
                  <a:srgbClr val="000000"/>
                </a:solidFill>
                <a:latin typeface="Calibri"/>
                <a:ea typeface="Calibri"/>
                <a:cs typeface="Calibri"/>
                <a:sym typeface="Calibri"/>
              </a:rPr>
              <a:t> | 4° </a:t>
            </a:r>
            <a:r>
              <a:rPr lang="en-US" sz="1100" b="0" i="0" u="none" strike="noStrike" cap="none" dirty="0" err="1" smtClean="0">
                <a:solidFill>
                  <a:srgbClr val="000000"/>
                </a:solidFill>
                <a:latin typeface="Calibri"/>
                <a:ea typeface="Calibri"/>
                <a:cs typeface="Calibri"/>
                <a:sym typeface="Calibri"/>
              </a:rPr>
              <a:t>Medio</a:t>
            </a:r>
            <a:r>
              <a:rPr lang="en-US" sz="1100" b="0" i="0" u="none" strike="noStrike" cap="none" dirty="0" smtClean="0">
                <a:solidFill>
                  <a:srgbClr val="000000"/>
                </a:solidFill>
                <a:latin typeface="Calibri"/>
                <a:ea typeface="Calibri"/>
                <a:cs typeface="Calibri"/>
                <a:sym typeface="Calibri"/>
              </a:rPr>
              <a:t> | </a:t>
            </a:r>
            <a:r>
              <a:rPr lang="en-US" sz="1100" b="0" i="0" u="none" strike="noStrike" cap="none" dirty="0" err="1" smtClean="0">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
        <p:nvSpPr>
          <p:cNvPr id="12" name="Google Shape;92;p3"/>
          <p:cNvSpPr txBox="1"/>
          <p:nvPr userDrawn="1"/>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err="1">
                <a:solidFill>
                  <a:srgbClr val="000000"/>
                </a:solidFill>
                <a:latin typeface="Calibri"/>
                <a:ea typeface="Calibri"/>
                <a:cs typeface="Calibri"/>
                <a:sym typeface="Calibri"/>
              </a:rPr>
              <a:t>Actividad</a:t>
            </a:r>
            <a:r>
              <a:rPr lang="en-US" sz="1200" b="0" i="0" u="none" strike="noStrike" cap="none" dirty="0">
                <a:solidFill>
                  <a:srgbClr val="000000"/>
                </a:solidFill>
                <a:latin typeface="Calibri"/>
                <a:ea typeface="Calibri"/>
                <a:cs typeface="Calibri"/>
                <a:sym typeface="Calibri"/>
              </a:rPr>
              <a:t> </a:t>
            </a:r>
            <a:r>
              <a:rPr lang="en-US" sz="1200" b="0" i="0" u="none" strike="noStrike" cap="none" dirty="0" smtClean="0">
                <a:solidFill>
                  <a:srgbClr val="000000"/>
                </a:solidFill>
                <a:latin typeface="Calibri"/>
                <a:ea typeface="Calibri"/>
                <a:cs typeface="Calibri"/>
                <a:sym typeface="Calibri"/>
              </a:rPr>
              <a:t>5|</a:t>
            </a:r>
            <a:r>
              <a:rPr lang="en-US" sz="1600" b="0" i="0" u="none" strike="noStrike" cap="none" dirty="0" smtClean="0">
                <a:solidFill>
                  <a:srgbClr val="741B47"/>
                </a:solidFill>
                <a:latin typeface="Calibri"/>
                <a:ea typeface="Calibri"/>
                <a:cs typeface="Calibri"/>
                <a:sym typeface="Calibri"/>
              </a:rPr>
              <a:t>2</a:t>
            </a:r>
            <a:endParaRPr sz="1600" b="0" i="0" u="none" strike="noStrike" cap="none" dirty="0">
              <a:solidFill>
                <a:srgbClr val="741B47"/>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spTree>
      <p:nvGrpSpPr>
        <p:cNvPr id="1" name="Shape 18"/>
        <p:cNvGrpSpPr/>
        <p:nvPr/>
      </p:nvGrpSpPr>
      <p:grpSpPr>
        <a:xfrm>
          <a:off x="0" y="0"/>
          <a:ext cx="0" cy="0"/>
          <a:chOff x="0" y="0"/>
          <a:chExt cx="0" cy="0"/>
        </a:xfrm>
      </p:grpSpPr>
      <p:sp>
        <p:nvSpPr>
          <p:cNvPr id="21" name="Google Shape;21;p25"/>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25"/>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3" name="Google Shape;23;p25"/>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 name="Google Shape;93;p3"/>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FFFFFF"/>
                </a:solidFill>
                <a:latin typeface="Calibri"/>
                <a:ea typeface="Calibri"/>
                <a:cs typeface="Calibri"/>
                <a:sym typeface="Calibri"/>
              </a:rPr>
              <a:t>MÓDULO</a:t>
            </a:r>
            <a:r>
              <a:rPr lang="en-US" sz="1400" b="0" i="0" u="none" strike="noStrike" cap="none" dirty="0">
                <a:solidFill>
                  <a:srgbClr val="FFFFFF"/>
                </a:solidFill>
                <a:latin typeface="Calibri"/>
                <a:ea typeface="Calibri"/>
                <a:cs typeface="Calibri"/>
                <a:sym typeface="Calibri"/>
              </a:rPr>
              <a:t> </a:t>
            </a:r>
            <a:r>
              <a:rPr lang="en-US" sz="1400" b="0" i="0" u="none" strike="noStrike" cap="none" dirty="0" smtClean="0">
                <a:solidFill>
                  <a:srgbClr val="FFFFFF"/>
                </a:solidFill>
                <a:latin typeface="Calibri"/>
                <a:ea typeface="Calibri"/>
                <a:cs typeface="Calibri"/>
                <a:sym typeface="Calibri"/>
              </a:rPr>
              <a:t> </a:t>
            </a:r>
            <a:r>
              <a:rPr lang="en-US" sz="1400" b="0" i="0" u="none" strike="noStrike" cap="none" dirty="0" err="1" smtClean="0">
                <a:solidFill>
                  <a:srgbClr val="FFFFFF"/>
                </a:solidFill>
                <a:latin typeface="Calibri"/>
                <a:ea typeface="Calibri"/>
                <a:cs typeface="Calibri"/>
                <a:sym typeface="Calibri"/>
              </a:rPr>
              <a:t>Mantenimiento</a:t>
            </a:r>
            <a:r>
              <a:rPr lang="en-US" sz="1400" b="0" i="0" u="none" strike="noStrike" cap="none" dirty="0" smtClean="0">
                <a:solidFill>
                  <a:srgbClr val="FFFFFF"/>
                </a:solidFill>
                <a:latin typeface="Calibri"/>
                <a:ea typeface="Calibri"/>
                <a:cs typeface="Calibri"/>
                <a:sym typeface="Calibri"/>
              </a:rPr>
              <a:t> de </a:t>
            </a:r>
            <a:r>
              <a:rPr lang="en-US" sz="1400" b="0" i="0" u="none" strike="noStrike" cap="none" dirty="0" err="1" smtClean="0">
                <a:solidFill>
                  <a:srgbClr val="FFFFFF"/>
                </a:solidFill>
                <a:latin typeface="Calibri"/>
                <a:ea typeface="Calibri"/>
                <a:cs typeface="Calibri"/>
                <a:sym typeface="Calibri"/>
              </a:rPr>
              <a:t>motores</a:t>
            </a:r>
            <a:endParaRPr sz="1400" b="0" i="0" u="none" strike="noStrike" cap="none" dirty="0">
              <a:solidFill>
                <a:srgbClr val="FFFFFF"/>
              </a:solidFill>
              <a:latin typeface="Calibri"/>
              <a:ea typeface="Calibri"/>
              <a:cs typeface="Calibri"/>
              <a:sym typeface="Calibri"/>
            </a:endParaRPr>
          </a:p>
        </p:txBody>
      </p:sp>
      <p:sp>
        <p:nvSpPr>
          <p:cNvPr id="10"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‹Nº›</a:t>
            </a:fld>
            <a:endParaRPr sz="1100" b="0" i="0" u="none" strike="noStrike" cap="none" dirty="0">
              <a:solidFill>
                <a:srgbClr val="741B47"/>
              </a:solidFill>
              <a:latin typeface="Calibri"/>
              <a:ea typeface="Calibri"/>
              <a:cs typeface="Calibri"/>
              <a:sym typeface="Calibri"/>
            </a:endParaRPr>
          </a:p>
        </p:txBody>
      </p:sp>
      <p:sp>
        <p:nvSpPr>
          <p:cNvPr id="11"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smtClean="0">
                <a:solidFill>
                  <a:srgbClr val="741B47"/>
                </a:solidFill>
                <a:latin typeface="Calibri"/>
                <a:ea typeface="Calibri"/>
                <a:cs typeface="Calibri"/>
                <a:sym typeface="Calibri"/>
              </a:rPr>
              <a:t>        MECÁNICA AUTOMOTRIZ</a:t>
            </a:r>
            <a:r>
              <a:rPr lang="en-US" sz="1100" b="0" i="0" u="none" strike="noStrike" cap="none" dirty="0" smtClean="0">
                <a:solidFill>
                  <a:srgbClr val="000000"/>
                </a:solidFill>
                <a:latin typeface="Calibri"/>
                <a:ea typeface="Calibri"/>
                <a:cs typeface="Calibri"/>
                <a:sym typeface="Calibri"/>
              </a:rPr>
              <a:t> | 4° </a:t>
            </a:r>
            <a:r>
              <a:rPr lang="en-US" sz="1100" b="0" i="0" u="none" strike="noStrike" cap="none" dirty="0" err="1" smtClean="0">
                <a:solidFill>
                  <a:srgbClr val="000000"/>
                </a:solidFill>
                <a:latin typeface="Calibri"/>
                <a:ea typeface="Calibri"/>
                <a:cs typeface="Calibri"/>
                <a:sym typeface="Calibri"/>
              </a:rPr>
              <a:t>Medio</a:t>
            </a:r>
            <a:r>
              <a:rPr lang="en-US" sz="1100" b="0" i="0" u="none" strike="noStrike" cap="none" dirty="0" smtClean="0">
                <a:solidFill>
                  <a:srgbClr val="000000"/>
                </a:solidFill>
                <a:latin typeface="Calibri"/>
                <a:ea typeface="Calibri"/>
                <a:cs typeface="Calibri"/>
                <a:sym typeface="Calibri"/>
              </a:rPr>
              <a:t> | </a:t>
            </a:r>
            <a:r>
              <a:rPr lang="en-US" sz="1100" b="0" i="0" u="none" strike="noStrike" cap="none" dirty="0" err="1" smtClean="0">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
        <p:nvSpPr>
          <p:cNvPr id="12" name="Google Shape;92;p3"/>
          <p:cNvSpPr txBox="1"/>
          <p:nvPr userDrawn="1"/>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err="1">
                <a:solidFill>
                  <a:srgbClr val="000000"/>
                </a:solidFill>
                <a:latin typeface="Calibri"/>
                <a:ea typeface="Calibri"/>
                <a:cs typeface="Calibri"/>
                <a:sym typeface="Calibri"/>
              </a:rPr>
              <a:t>Actividad</a:t>
            </a:r>
            <a:r>
              <a:rPr lang="en-US" sz="1200" b="0" i="0" u="none" strike="noStrike" cap="none" dirty="0">
                <a:solidFill>
                  <a:srgbClr val="000000"/>
                </a:solidFill>
                <a:latin typeface="Calibri"/>
                <a:ea typeface="Calibri"/>
                <a:cs typeface="Calibri"/>
                <a:sym typeface="Calibri"/>
              </a:rPr>
              <a:t> </a:t>
            </a:r>
            <a:r>
              <a:rPr lang="en-US" sz="1200" b="0" i="0" u="none" strike="noStrike" cap="none" dirty="0" smtClean="0">
                <a:solidFill>
                  <a:srgbClr val="000000"/>
                </a:solidFill>
                <a:latin typeface="Calibri"/>
                <a:ea typeface="Calibri"/>
                <a:cs typeface="Calibri"/>
                <a:sym typeface="Calibri"/>
              </a:rPr>
              <a:t>5|</a:t>
            </a:r>
            <a:r>
              <a:rPr lang="en-US" sz="1600" b="0" i="0" u="none" strike="noStrike" cap="none" dirty="0" smtClean="0">
                <a:solidFill>
                  <a:srgbClr val="741B47"/>
                </a:solidFill>
                <a:latin typeface="Calibri"/>
                <a:ea typeface="Calibri"/>
                <a:cs typeface="Calibri"/>
                <a:sym typeface="Calibri"/>
              </a:rPr>
              <a:t>2</a:t>
            </a:r>
            <a:endParaRPr sz="1600" b="0" i="0" u="none" strike="noStrike" cap="none" dirty="0">
              <a:solidFill>
                <a:srgbClr val="741B47"/>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6" name="Google Shape;26;p26"/>
          <p:cNvSpPr/>
          <p:nvPr/>
        </p:nvSpPr>
        <p:spPr>
          <a:xfrm rot="10800000" flipH="1">
            <a:off x="181650" y="822025"/>
            <a:ext cx="9356700" cy="6531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26"/>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26"/>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9" name="Google Shape;29;p26"/>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 name="Google Shape;93;p3"/>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ES_tradnl" sz="1400" b="1" i="0" u="none" strike="noStrike" cap="none" dirty="0" smtClean="0">
                <a:solidFill>
                  <a:srgbClr val="FFFFFF"/>
                </a:solidFill>
                <a:latin typeface="Calibri"/>
                <a:ea typeface="Calibri"/>
                <a:cs typeface="Calibri"/>
                <a:sym typeface="Calibri"/>
              </a:rPr>
              <a:t>MÓDULO</a:t>
            </a:r>
            <a:r>
              <a:rPr lang="es-ES_tradnl" sz="1400" b="0" i="0" u="none" strike="noStrike" cap="none" dirty="0" smtClean="0">
                <a:solidFill>
                  <a:srgbClr val="FFFFFF"/>
                </a:solidFill>
                <a:latin typeface="Calibri"/>
                <a:ea typeface="Calibri"/>
                <a:cs typeface="Calibri"/>
                <a:sym typeface="Calibri"/>
              </a:rPr>
              <a:t>  Mantenimiento de motores</a:t>
            </a:r>
            <a:endParaRPr lang="es-ES_tradnl" sz="1400" b="0" i="0" u="none" strike="noStrike" cap="none" dirty="0">
              <a:solidFill>
                <a:srgbClr val="FFFFFF"/>
              </a:solidFill>
              <a:latin typeface="Calibri"/>
              <a:ea typeface="Calibri"/>
              <a:cs typeface="Calibri"/>
              <a:sym typeface="Calibri"/>
            </a:endParaRPr>
          </a:p>
        </p:txBody>
      </p:sp>
      <p:sp>
        <p:nvSpPr>
          <p:cNvPr id="9"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‹Nº›</a:t>
            </a:fld>
            <a:endParaRPr sz="1100" b="0" i="0" u="none" strike="noStrike" cap="none" dirty="0">
              <a:solidFill>
                <a:srgbClr val="741B47"/>
              </a:solidFill>
              <a:latin typeface="Calibri"/>
              <a:ea typeface="Calibri"/>
              <a:cs typeface="Calibri"/>
              <a:sym typeface="Calibri"/>
            </a:endParaRPr>
          </a:p>
        </p:txBody>
      </p:sp>
      <p:sp>
        <p:nvSpPr>
          <p:cNvPr id="10"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smtClean="0">
                <a:solidFill>
                  <a:srgbClr val="741B47"/>
                </a:solidFill>
                <a:latin typeface="Calibri"/>
                <a:ea typeface="Calibri"/>
                <a:cs typeface="Calibri"/>
                <a:sym typeface="Calibri"/>
              </a:rPr>
              <a:t>        MECÁNICA AUTOMOTRIZ</a:t>
            </a:r>
            <a:r>
              <a:rPr lang="en-US" sz="1100" b="0" i="0" u="none" strike="noStrike" cap="none" dirty="0" smtClean="0">
                <a:solidFill>
                  <a:srgbClr val="000000"/>
                </a:solidFill>
                <a:latin typeface="Calibri"/>
                <a:ea typeface="Calibri"/>
                <a:cs typeface="Calibri"/>
                <a:sym typeface="Calibri"/>
              </a:rPr>
              <a:t> | 4° </a:t>
            </a:r>
            <a:r>
              <a:rPr lang="en-US" sz="1100" b="0" i="0" u="none" strike="noStrike" cap="none" dirty="0" err="1" smtClean="0">
                <a:solidFill>
                  <a:srgbClr val="000000"/>
                </a:solidFill>
                <a:latin typeface="Calibri"/>
                <a:ea typeface="Calibri"/>
                <a:cs typeface="Calibri"/>
                <a:sym typeface="Calibri"/>
              </a:rPr>
              <a:t>Medio</a:t>
            </a:r>
            <a:r>
              <a:rPr lang="en-US" sz="1100" b="0" i="0" u="none" strike="noStrike" cap="none" dirty="0" smtClean="0">
                <a:solidFill>
                  <a:srgbClr val="000000"/>
                </a:solidFill>
                <a:latin typeface="Calibri"/>
                <a:ea typeface="Calibri"/>
                <a:cs typeface="Calibri"/>
                <a:sym typeface="Calibri"/>
              </a:rPr>
              <a:t> | </a:t>
            </a:r>
            <a:r>
              <a:rPr lang="en-US" sz="1100" b="0" i="0" u="none" strike="noStrike" cap="none" dirty="0" err="1" smtClean="0">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
        <p:nvSpPr>
          <p:cNvPr id="11" name="Google Shape;92;p3"/>
          <p:cNvSpPr txBox="1"/>
          <p:nvPr userDrawn="1"/>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err="1">
                <a:solidFill>
                  <a:srgbClr val="000000"/>
                </a:solidFill>
                <a:latin typeface="Calibri"/>
                <a:ea typeface="Calibri"/>
                <a:cs typeface="Calibri"/>
                <a:sym typeface="Calibri"/>
              </a:rPr>
              <a:t>Actividad</a:t>
            </a:r>
            <a:r>
              <a:rPr lang="en-US" sz="1200" b="0" i="0" u="none" strike="noStrike" cap="none" dirty="0">
                <a:solidFill>
                  <a:srgbClr val="000000"/>
                </a:solidFill>
                <a:latin typeface="Calibri"/>
                <a:ea typeface="Calibri"/>
                <a:cs typeface="Calibri"/>
                <a:sym typeface="Calibri"/>
              </a:rPr>
              <a:t> </a:t>
            </a:r>
            <a:r>
              <a:rPr lang="en-US" sz="1200" b="0" i="0" u="none" strike="noStrike" cap="none" dirty="0" smtClean="0">
                <a:solidFill>
                  <a:srgbClr val="000000"/>
                </a:solidFill>
                <a:latin typeface="Calibri"/>
                <a:ea typeface="Calibri"/>
                <a:cs typeface="Calibri"/>
                <a:sym typeface="Calibri"/>
              </a:rPr>
              <a:t>5|</a:t>
            </a:r>
            <a:r>
              <a:rPr lang="en-US" sz="1600" b="0" i="0" u="none" strike="noStrike" cap="none" dirty="0" smtClean="0">
                <a:solidFill>
                  <a:srgbClr val="741B47"/>
                </a:solidFill>
                <a:latin typeface="Calibri"/>
                <a:ea typeface="Calibri"/>
                <a:cs typeface="Calibri"/>
                <a:sym typeface="Calibri"/>
              </a:rPr>
              <a:t>2</a:t>
            </a:r>
            <a:endParaRPr sz="1600" b="0" i="0" u="none" strike="noStrike" cap="none" dirty="0">
              <a:solidFill>
                <a:srgbClr val="741B47"/>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4"/>
        <p:cNvGrpSpPr/>
        <p:nvPr/>
      </p:nvGrpSpPr>
      <p:grpSpPr>
        <a:xfrm>
          <a:off x="0" y="0"/>
          <a:ext cx="0" cy="0"/>
          <a:chOff x="0" y="0"/>
          <a:chExt cx="0" cy="0"/>
        </a:xfrm>
      </p:grpSpPr>
      <p:sp>
        <p:nvSpPr>
          <p:cNvPr id="35" name="Google Shape;35;p28"/>
          <p:cNvSpPr/>
          <p:nvPr/>
        </p:nvSpPr>
        <p:spPr>
          <a:xfrm rot="10800000" flipH="1">
            <a:off x="181650" y="822025"/>
            <a:ext cx="9356700" cy="6531300"/>
          </a:xfrm>
          <a:prstGeom prst="round1Rect">
            <a:avLst>
              <a:gd name="adj" fmla="val 15350"/>
            </a:avLst>
          </a:prstGeom>
          <a:solidFill>
            <a:srgbClr val="BA9BA5">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28"/>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28"/>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8" name="Google Shape;38;p28"/>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7" name="Google Shape;93;p3"/>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ES_tradnl" sz="1400" b="1" i="0" u="none" strike="noStrike" cap="none" dirty="0" smtClean="0">
                <a:solidFill>
                  <a:srgbClr val="FFFFFF"/>
                </a:solidFill>
                <a:latin typeface="Calibri"/>
                <a:ea typeface="Calibri"/>
                <a:cs typeface="Calibri"/>
                <a:sym typeface="Calibri"/>
              </a:rPr>
              <a:t>MÓDULO</a:t>
            </a:r>
            <a:r>
              <a:rPr lang="es-ES_tradnl" sz="1400" b="0" i="0" u="none" strike="noStrike" cap="none" dirty="0" smtClean="0">
                <a:solidFill>
                  <a:srgbClr val="FFFFFF"/>
                </a:solidFill>
                <a:latin typeface="Calibri"/>
                <a:ea typeface="Calibri"/>
                <a:cs typeface="Calibri"/>
                <a:sym typeface="Calibri"/>
              </a:rPr>
              <a:t>  Mantenimiento de motores</a:t>
            </a:r>
            <a:endParaRPr lang="es-ES_tradnl" sz="1400" b="0" i="0" u="none" strike="noStrike" cap="none" dirty="0">
              <a:solidFill>
                <a:srgbClr val="FFFFFF"/>
              </a:solidFill>
              <a:latin typeface="Calibri"/>
              <a:ea typeface="Calibri"/>
              <a:cs typeface="Calibri"/>
              <a:sym typeface="Calibri"/>
            </a:endParaRPr>
          </a:p>
        </p:txBody>
      </p:sp>
      <p:sp>
        <p:nvSpPr>
          <p:cNvPr id="8"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‹Nº›</a:t>
            </a:fld>
            <a:endParaRPr sz="1100" b="0" i="0" u="none" strike="noStrike" cap="none" dirty="0">
              <a:solidFill>
                <a:srgbClr val="741B47"/>
              </a:solidFill>
              <a:latin typeface="Calibri"/>
              <a:ea typeface="Calibri"/>
              <a:cs typeface="Calibri"/>
              <a:sym typeface="Calibri"/>
            </a:endParaRPr>
          </a:p>
        </p:txBody>
      </p:sp>
      <p:sp>
        <p:nvSpPr>
          <p:cNvPr id="9"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smtClean="0">
                <a:solidFill>
                  <a:srgbClr val="741B47"/>
                </a:solidFill>
                <a:latin typeface="Calibri"/>
                <a:ea typeface="Calibri"/>
                <a:cs typeface="Calibri"/>
                <a:sym typeface="Calibri"/>
              </a:rPr>
              <a:t>        MECÁNICA AUTOMOTRIZ</a:t>
            </a:r>
            <a:r>
              <a:rPr lang="en-US" sz="1100" b="0" i="0" u="none" strike="noStrike" cap="none" dirty="0" smtClean="0">
                <a:solidFill>
                  <a:srgbClr val="000000"/>
                </a:solidFill>
                <a:latin typeface="Calibri"/>
                <a:ea typeface="Calibri"/>
                <a:cs typeface="Calibri"/>
                <a:sym typeface="Calibri"/>
              </a:rPr>
              <a:t> | 4° </a:t>
            </a:r>
            <a:r>
              <a:rPr lang="en-US" sz="1100" b="0" i="0" u="none" strike="noStrike" cap="none" dirty="0" err="1" smtClean="0">
                <a:solidFill>
                  <a:srgbClr val="000000"/>
                </a:solidFill>
                <a:latin typeface="Calibri"/>
                <a:ea typeface="Calibri"/>
                <a:cs typeface="Calibri"/>
                <a:sym typeface="Calibri"/>
              </a:rPr>
              <a:t>Medio</a:t>
            </a:r>
            <a:r>
              <a:rPr lang="en-US" sz="1100" b="0" i="0" u="none" strike="noStrike" cap="none" dirty="0" smtClean="0">
                <a:solidFill>
                  <a:srgbClr val="000000"/>
                </a:solidFill>
                <a:latin typeface="Calibri"/>
                <a:ea typeface="Calibri"/>
                <a:cs typeface="Calibri"/>
                <a:sym typeface="Calibri"/>
              </a:rPr>
              <a:t> | </a:t>
            </a:r>
            <a:r>
              <a:rPr lang="en-US" sz="1100" b="0" i="0" u="none" strike="noStrike" cap="none" dirty="0" err="1" smtClean="0">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
        <p:nvSpPr>
          <p:cNvPr id="10" name="Google Shape;92;p3"/>
          <p:cNvSpPr txBox="1"/>
          <p:nvPr userDrawn="1"/>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err="1">
                <a:solidFill>
                  <a:srgbClr val="000000"/>
                </a:solidFill>
                <a:latin typeface="Calibri"/>
                <a:ea typeface="Calibri"/>
                <a:cs typeface="Calibri"/>
                <a:sym typeface="Calibri"/>
              </a:rPr>
              <a:t>Actividad</a:t>
            </a:r>
            <a:r>
              <a:rPr lang="en-US" sz="1200" b="0" i="0" u="none" strike="noStrike" cap="none" dirty="0">
                <a:solidFill>
                  <a:srgbClr val="000000"/>
                </a:solidFill>
                <a:latin typeface="Calibri"/>
                <a:ea typeface="Calibri"/>
                <a:cs typeface="Calibri"/>
                <a:sym typeface="Calibri"/>
              </a:rPr>
              <a:t> </a:t>
            </a:r>
            <a:r>
              <a:rPr lang="en-US" sz="1200" b="0" i="0" u="none" strike="noStrike" cap="none" dirty="0" smtClean="0">
                <a:solidFill>
                  <a:srgbClr val="000000"/>
                </a:solidFill>
                <a:latin typeface="Calibri"/>
                <a:ea typeface="Calibri"/>
                <a:cs typeface="Calibri"/>
                <a:sym typeface="Calibri"/>
              </a:rPr>
              <a:t>5|</a:t>
            </a:r>
            <a:r>
              <a:rPr lang="en-US" sz="1600" b="0" i="0" u="none" strike="noStrike" cap="none" dirty="0" smtClean="0">
                <a:solidFill>
                  <a:srgbClr val="741B47"/>
                </a:solidFill>
                <a:latin typeface="Calibri"/>
                <a:ea typeface="Calibri"/>
                <a:cs typeface="Calibri"/>
                <a:sym typeface="Calibri"/>
              </a:rPr>
              <a:t>2</a:t>
            </a:r>
            <a:endParaRPr sz="1600" b="0" i="0" u="none" strike="noStrike" cap="none" dirty="0">
              <a:solidFill>
                <a:srgbClr val="741B47"/>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1_One column text 2">
    <p:bg>
      <p:bgPr>
        <a:solidFill>
          <a:schemeClr val="lt1"/>
        </a:solidFill>
        <a:effectLst/>
      </p:bgPr>
    </p:bg>
    <p:spTree>
      <p:nvGrpSpPr>
        <p:cNvPr id="1" name="Shape 59"/>
        <p:cNvGrpSpPr/>
        <p:nvPr/>
      </p:nvGrpSpPr>
      <p:grpSpPr>
        <a:xfrm>
          <a:off x="0" y="0"/>
          <a:ext cx="0" cy="0"/>
          <a:chOff x="0" y="0"/>
          <a:chExt cx="0" cy="0"/>
        </a:xfrm>
      </p:grpSpPr>
      <p:sp>
        <p:nvSpPr>
          <p:cNvPr id="6" name="Google Shape;61;p30"/>
          <p:cNvSpPr/>
          <p:nvPr userDrawn="1"/>
        </p:nvSpPr>
        <p:spPr>
          <a:xfrm rot="10800000" flipH="1">
            <a:off x="181650" y="822025"/>
            <a:ext cx="9356700" cy="6531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62;p30"/>
          <p:cNvSpPr/>
          <p:nvPr userDrawn="1"/>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 name="Google Shape;63;p30"/>
          <p:cNvSpPr/>
          <p:nvPr userDrawn="1"/>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9" name="Google Shape;31;p6"/>
          <p:cNvSpPr/>
          <p:nvPr userDrawn="1"/>
        </p:nvSpPr>
        <p:spPr>
          <a:xfrm>
            <a:off x="181651" y="180900"/>
            <a:ext cx="7909200" cy="651000"/>
          </a:xfrm>
          <a:prstGeom prst="round2SameRect">
            <a:avLst>
              <a:gd name="adj1" fmla="val 16667"/>
              <a:gd name="adj2" fmla="val 0"/>
            </a:avLst>
          </a:prstGeom>
          <a:blipFill dpi="0" rotWithShape="0">
            <a:blip r:embed="rId2"/>
            <a:srcRect/>
            <a:tile tx="0" ty="0" sx="100000" sy="100000" flip="none" algn="tl"/>
          </a:blip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10" name="Google Shape;92;p3"/>
          <p:cNvSpPr txBox="1"/>
          <p:nvPr userDrawn="1"/>
        </p:nvSpPr>
        <p:spPr>
          <a:xfrm>
            <a:off x="8170652" y="288449"/>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b="1" i="0" u="none" strike="noStrike" cap="none" dirty="0" smtClean="0">
                <a:solidFill>
                  <a:schemeClr val="tx1"/>
                </a:solidFill>
                <a:latin typeface="Calibri"/>
                <a:ea typeface="Calibri"/>
                <a:cs typeface="Calibri"/>
                <a:sym typeface="Calibri"/>
              </a:rPr>
              <a:t>¡</a:t>
            </a:r>
            <a:r>
              <a:rPr lang="en-US" b="1" i="0" u="none" strike="noStrike" cap="none" dirty="0" err="1" smtClean="0">
                <a:solidFill>
                  <a:schemeClr val="tx1"/>
                </a:solidFill>
                <a:latin typeface="Calibri"/>
                <a:ea typeface="Calibri"/>
                <a:cs typeface="Calibri"/>
                <a:sym typeface="Calibri"/>
              </a:rPr>
              <a:t>Atención</a:t>
            </a:r>
            <a:r>
              <a:rPr lang="en-US" b="1" i="0" u="none" strike="noStrike" cap="none" dirty="0" smtClean="0">
                <a:solidFill>
                  <a:schemeClr val="tx1"/>
                </a:solidFill>
                <a:latin typeface="Calibri"/>
                <a:ea typeface="Calibri"/>
                <a:cs typeface="Calibri"/>
                <a:sym typeface="Calibri"/>
              </a:rPr>
              <a:t>!</a:t>
            </a:r>
            <a:endParaRPr b="1" i="0" u="none" strike="noStrike" cap="none" dirty="0">
              <a:solidFill>
                <a:schemeClr val="tx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652" r:id="rId5"/>
    <p:sldLayoutId id="2147483654" r:id="rId6"/>
    <p:sldLayoutId id="2147483660" r:id="rId7"/>
  </p:sldLayoutIdLst>
  <mc:AlternateContent xmlns:mc="http://schemas.openxmlformats.org/markup-compatibility/2006" xmlns:p14="http://schemas.microsoft.com/office/powerpoint/2010/main">
    <mc:Choice Requires="p14">
      <p:transition p14:dur="0"/>
    </mc:Choice>
    <mc:Fallback xmlns="">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hyperlink" Target="file:///\\Users\sergio\Desktop\Capacitaci%25C3%25B3n%20Chery%202016\CURSO%20ASESORES%20SERVICIO\motor_4_tiempos_otto.sw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tiff"/></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5" Type="http://schemas.openxmlformats.org/officeDocument/2006/relationships/hyperlink" Target="https://www.youtube.com/watch?v=tpIZAdUjA_c&amp;ab_channel=UrreaHerramientas" TargetMode="External"/><Relationship Id="rId4" Type="http://schemas.openxmlformats.org/officeDocument/2006/relationships/hyperlink" Target="https://www.youtube.com/watch?v=zBVayVr3X-c"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
          <p:cNvSpPr txBox="1"/>
          <p:nvPr/>
        </p:nvSpPr>
        <p:spPr>
          <a:xfrm>
            <a:off x="1176619" y="6648293"/>
            <a:ext cx="7012134" cy="311887"/>
          </a:xfrm>
          <a:prstGeom prst="rect">
            <a:avLst/>
          </a:prstGeom>
          <a:noFill/>
          <a:ln>
            <a:noFill/>
          </a:ln>
        </p:spPr>
        <p:txBody>
          <a:bodyPr spcFirstLastPara="1" wrap="square" lIns="91425" tIns="91425" rIns="91425" bIns="91425" anchor="ctr" anchorCtr="0">
            <a:noAutofit/>
          </a:bodyPr>
          <a:lstStyle/>
          <a:p>
            <a:pPr marL="0" marR="0" lvl="1" indent="0" algn="just" rtl="0">
              <a:lnSpc>
                <a:spcPct val="100000"/>
              </a:lnSpc>
              <a:spcBef>
                <a:spcPts val="0"/>
              </a:spcBef>
              <a:spcAft>
                <a:spcPts val="0"/>
              </a:spcAft>
              <a:buNone/>
            </a:pPr>
            <a:r>
              <a:rPr lang="en-US" sz="1100" b="0" i="0" u="none" strike="noStrike" cap="none">
                <a:solidFill>
                  <a:schemeClr val="lt1"/>
                </a:solidFill>
                <a:latin typeface="Calibri"/>
                <a:ea typeface="Calibri"/>
                <a:cs typeface="Calibri"/>
                <a:sym typeface="Calibri"/>
              </a:rPr>
              <a:t>En estos documentos se utilizarán de manera inclusiva términos como: el estudiante, el docente, el compañero u otras palabras equivalentes y sus respectivos plurales, es decir, con ellas, se hace referencia tanto a hombres como a mujeres.</a:t>
            </a:r>
            <a:endParaRPr sz="1100" b="0" i="0" u="none" strike="noStrike" cap="none">
              <a:solidFill>
                <a:schemeClr val="lt1"/>
              </a:solidFill>
              <a:latin typeface="Calibri"/>
              <a:ea typeface="Calibri"/>
              <a:cs typeface="Calibri"/>
              <a:sym typeface="Calibri"/>
            </a:endParaRPr>
          </a:p>
        </p:txBody>
      </p:sp>
      <p:sp>
        <p:nvSpPr>
          <p:cNvPr id="6" name="Google Shape;15;p23"/>
          <p:cNvSpPr txBox="1"/>
          <p:nvPr/>
        </p:nvSpPr>
        <p:spPr>
          <a:xfrm>
            <a:off x="1139100" y="834800"/>
            <a:ext cx="4156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741B47"/>
                </a:solidFill>
                <a:latin typeface="Calibri"/>
                <a:ea typeface="Calibri"/>
                <a:cs typeface="Calibri"/>
                <a:sym typeface="Calibri"/>
              </a:rPr>
              <a:t>SECTOR METALMECÁNICA </a:t>
            </a:r>
            <a:r>
              <a:rPr lang="en-US" sz="1200" b="0" i="0" u="none" strike="noStrike" cap="none" dirty="0">
                <a:solidFill>
                  <a:srgbClr val="741B47"/>
                </a:solidFill>
                <a:latin typeface="Calibri"/>
                <a:ea typeface="Calibri"/>
                <a:cs typeface="Calibri"/>
                <a:sym typeface="Calibri"/>
              </a:rPr>
              <a:t>| </a:t>
            </a:r>
            <a:r>
              <a:rPr lang="en-US" sz="1200" b="0" i="0" u="none" strike="noStrike" cap="none">
                <a:solidFill>
                  <a:srgbClr val="741B47"/>
                </a:solidFill>
                <a:latin typeface="Calibri"/>
                <a:ea typeface="Calibri"/>
                <a:cs typeface="Calibri"/>
                <a:sym typeface="Calibri"/>
              </a:rPr>
              <a:t>NIVEL </a:t>
            </a:r>
            <a:r>
              <a:rPr lang="en-US" sz="1200" b="0" i="0" u="none" strike="noStrike" cap="none" smtClean="0">
                <a:solidFill>
                  <a:srgbClr val="741B47"/>
                </a:solidFill>
                <a:latin typeface="Calibri"/>
                <a:ea typeface="Calibri"/>
                <a:cs typeface="Calibri"/>
                <a:sym typeface="Calibri"/>
              </a:rPr>
              <a:t>4° </a:t>
            </a:r>
            <a:r>
              <a:rPr lang="en-US" sz="1200" b="0" i="0" u="none" strike="noStrike" cap="none" dirty="0">
                <a:solidFill>
                  <a:srgbClr val="741B47"/>
                </a:solidFill>
                <a:latin typeface="Calibri"/>
                <a:ea typeface="Calibri"/>
                <a:cs typeface="Calibri"/>
                <a:sym typeface="Calibri"/>
              </a:rPr>
              <a:t>MEDIO</a:t>
            </a:r>
            <a:endParaRPr sz="1200" b="0" i="0" u="none" strike="noStrike" cap="none" dirty="0">
              <a:solidFill>
                <a:srgbClr val="741B47"/>
              </a:solidFill>
              <a:latin typeface="Calibri"/>
              <a:ea typeface="Calibri"/>
              <a:cs typeface="Calibri"/>
              <a:sym typeface="Calibri"/>
            </a:endParaRPr>
          </a:p>
        </p:txBody>
      </p:sp>
      <p:sp>
        <p:nvSpPr>
          <p:cNvPr id="8" name="Google Shape;75;p1"/>
          <p:cNvSpPr txBox="1"/>
          <p:nvPr/>
        </p:nvSpPr>
        <p:spPr>
          <a:xfrm>
            <a:off x="1176619" y="6648293"/>
            <a:ext cx="7012134" cy="311887"/>
          </a:xfrm>
          <a:prstGeom prst="rect">
            <a:avLst/>
          </a:prstGeom>
          <a:noFill/>
          <a:ln>
            <a:noFill/>
          </a:ln>
        </p:spPr>
        <p:txBody>
          <a:bodyPr spcFirstLastPara="1" wrap="square" lIns="91425" tIns="91425" rIns="91425" bIns="91425" anchor="ctr" anchorCtr="0">
            <a:noAutofit/>
          </a:bodyPr>
          <a:lstStyle/>
          <a:p>
            <a:pPr marL="0" marR="0" lvl="1" indent="0" algn="just" rtl="0">
              <a:lnSpc>
                <a:spcPct val="100000"/>
              </a:lnSpc>
              <a:spcBef>
                <a:spcPts val="0"/>
              </a:spcBef>
              <a:spcAft>
                <a:spcPts val="0"/>
              </a:spcAft>
              <a:buNone/>
            </a:pPr>
            <a:r>
              <a:rPr lang="en-US" sz="1100" b="0" i="0" u="none" strike="noStrike" cap="none">
                <a:solidFill>
                  <a:schemeClr val="lt1"/>
                </a:solidFill>
                <a:latin typeface="Calibri"/>
                <a:ea typeface="Calibri"/>
                <a:cs typeface="Calibri"/>
                <a:sym typeface="Calibri"/>
              </a:rPr>
              <a:t>En estos documentos se utilizarán de manera inclusiva términos como: el estudiante, el docente, el compañero u otras palabras equivalentes y sus respectivos plurales, es decir, con ellas, se hace referencia tanto a hombres como a mujeres.</a:t>
            </a:r>
            <a:endParaRPr sz="1100" b="0" i="0" u="none" strike="noStrike" cap="none">
              <a:solidFill>
                <a:schemeClr val="lt1"/>
              </a:solidFill>
              <a:latin typeface="Calibri"/>
              <a:ea typeface="Calibri"/>
              <a:cs typeface="Calibri"/>
              <a:sym typeface="Calibri"/>
            </a:endParaRPr>
          </a:p>
        </p:txBody>
      </p:sp>
      <p:sp>
        <p:nvSpPr>
          <p:cNvPr id="9" name="Google Shape;76;p1"/>
          <p:cNvSpPr txBox="1"/>
          <p:nvPr/>
        </p:nvSpPr>
        <p:spPr>
          <a:xfrm>
            <a:off x="374950" y="2144650"/>
            <a:ext cx="1444325" cy="1783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500" b="1" i="0" u="none" strike="noStrike" cap="none" dirty="0">
                <a:solidFill>
                  <a:srgbClr val="000000"/>
                </a:solidFill>
                <a:latin typeface="Calibri"/>
                <a:ea typeface="Calibri"/>
                <a:cs typeface="Calibri"/>
                <a:sym typeface="Calibri"/>
              </a:rPr>
              <a:t>MÓDULO </a:t>
            </a:r>
            <a:r>
              <a:rPr lang="en-US" sz="1500" b="1" i="0" u="none" strike="noStrike" cap="none" dirty="0" smtClean="0">
                <a:solidFill>
                  <a:srgbClr val="000000"/>
                </a:solidFill>
                <a:latin typeface="Calibri"/>
                <a:ea typeface="Calibri"/>
                <a:cs typeface="Calibri"/>
                <a:sym typeface="Calibri"/>
              </a:rPr>
              <a:t>6</a:t>
            </a:r>
            <a:endParaRPr dirty="0"/>
          </a:p>
          <a:p>
            <a:pPr marL="0" marR="0" lvl="0" indent="0" algn="l" rtl="0">
              <a:lnSpc>
                <a:spcPct val="100000"/>
              </a:lnSpc>
              <a:spcBef>
                <a:spcPts val="0"/>
              </a:spcBef>
              <a:spcAft>
                <a:spcPts val="0"/>
              </a:spcAft>
              <a:buNone/>
            </a:pPr>
            <a:endParaRPr sz="1500" b="1" i="0" u="none" strike="noStrike" cap="none" dirty="0">
              <a:solidFill>
                <a:srgbClr val="000000"/>
              </a:solidFill>
              <a:latin typeface="Calibri"/>
              <a:ea typeface="Calibri"/>
              <a:cs typeface="Calibri"/>
              <a:sym typeface="Calibri"/>
            </a:endParaRPr>
          </a:p>
        </p:txBody>
      </p:sp>
      <p:sp>
        <p:nvSpPr>
          <p:cNvPr id="10" name="Google Shape;61;p13"/>
          <p:cNvSpPr txBox="1">
            <a:spLocks/>
          </p:cNvSpPr>
          <p:nvPr/>
        </p:nvSpPr>
        <p:spPr>
          <a:xfrm>
            <a:off x="365424" y="2361011"/>
            <a:ext cx="8740476" cy="40355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1100"/>
            </a:pPr>
            <a:r>
              <a:rPr lang="es-ES" sz="3600" b="1" dirty="0" smtClean="0">
                <a:solidFill>
                  <a:srgbClr val="741B47"/>
                </a:solidFill>
                <a:latin typeface="Calibri" panose="020F0502020204030204" pitchFamily="34" charset="0"/>
                <a:ea typeface="Roboto"/>
                <a:cs typeface="Calibri" panose="020F0502020204030204" pitchFamily="34" charset="0"/>
                <a:sym typeface="Roboto"/>
              </a:rPr>
              <a:t>MANTENIMIENTO </a:t>
            </a:r>
            <a:r>
              <a:rPr lang="es-ES" sz="3600" b="1" smtClean="0">
                <a:solidFill>
                  <a:srgbClr val="741B47"/>
                </a:solidFill>
                <a:latin typeface="Calibri" panose="020F0502020204030204" pitchFamily="34" charset="0"/>
                <a:ea typeface="Roboto"/>
                <a:cs typeface="Calibri" panose="020F0502020204030204" pitchFamily="34" charset="0"/>
                <a:sym typeface="Roboto"/>
              </a:rPr>
              <a:t>DE MOTORES</a:t>
            </a:r>
            <a:endParaRPr lang="x-none" sz="3600" b="1" dirty="0">
              <a:solidFill>
                <a:srgbClr val="741B47"/>
              </a:solidFill>
              <a:latin typeface="Calibri" panose="020F0502020204030204" pitchFamily="34" charset="0"/>
              <a:ea typeface="Roboto"/>
              <a:cs typeface="Calibri" panose="020F0502020204030204" pitchFamily="34" charset="0"/>
              <a:sym typeface="Roboto"/>
            </a:endParaRPr>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500" y="2900325"/>
            <a:ext cx="6623363" cy="3351848"/>
          </a:xfrm>
          <a:prstGeom prst="rect">
            <a:avLst/>
          </a:prstGeom>
        </p:spPr>
      </p:pic>
      <p:pic>
        <p:nvPicPr>
          <p:cNvPr id="13" name="Imagen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4039" y="3293110"/>
            <a:ext cx="1818807" cy="3168932"/>
          </a:xfrm>
          <a:prstGeom prst="rect">
            <a:avLst/>
          </a:prstGeom>
        </p:spPr>
      </p:pic>
      <p:pic>
        <p:nvPicPr>
          <p:cNvPr id="14" name="Imagen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496" y="3320875"/>
            <a:ext cx="2205558" cy="314305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2" name="Rectángulo redondeado"/>
          <p:cNvSpPr/>
          <p:nvPr/>
        </p:nvSpPr>
        <p:spPr>
          <a:xfrm>
            <a:off x="452175" y="2336241"/>
            <a:ext cx="5879799" cy="4179970"/>
          </a:xfrm>
          <a:prstGeom prst="roundRect">
            <a:avLst>
              <a:gd name="adj" fmla="val 6181"/>
            </a:avLst>
          </a:prstGeom>
          <a:solidFill>
            <a:srgbClr val="EEEEEE"/>
          </a:solidFill>
          <a:ln w="12700">
            <a:miter lim="400000"/>
          </a:ln>
        </p:spPr>
        <p:txBody>
          <a:bodyPr lIns="0" tIns="0" rIns="0" bIns="0" anchor="ctr"/>
          <a:lstStyle/>
          <a:p>
            <a:pPr>
              <a:defRPr>
                <a:latin typeface="+mn-lt"/>
                <a:ea typeface="+mn-ea"/>
                <a:cs typeface="+mn-cs"/>
                <a:sym typeface="Arial"/>
              </a:defRPr>
            </a:pPr>
            <a:endParaRPr sz="1401"/>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a:solidFill>
                  <a:srgbClr val="FF0000"/>
                </a:solidFill>
                <a:latin typeface="Calibri"/>
                <a:ea typeface="Calibri"/>
                <a:cs typeface="Calibri"/>
                <a:sym typeface="Calibri"/>
              </a:rPr>
              <a:t>CAMBIO DE </a:t>
            </a:r>
            <a:r>
              <a:rPr lang="de-DE" sz="2800" b="1" dirty="0">
                <a:solidFill>
                  <a:srgbClr val="741B47"/>
                </a:solidFill>
                <a:latin typeface="Calibri"/>
                <a:ea typeface="Calibri"/>
                <a:cs typeface="Calibri"/>
                <a:sym typeface="Calibri"/>
              </a:rPr>
              <a:t>CORREA DE DISTRIBUCIÓN Y PUESTA A </a:t>
            </a:r>
          </a:p>
          <a:p>
            <a:pPr lvl="0">
              <a:lnSpc>
                <a:spcPct val="80000"/>
              </a:lnSpc>
            </a:pPr>
            <a:r>
              <a:rPr lang="de-DE" sz="2800" b="1" dirty="0">
                <a:solidFill>
                  <a:srgbClr val="741B47"/>
                </a:solidFill>
                <a:latin typeface="Calibri"/>
                <a:ea typeface="Calibri"/>
                <a:cs typeface="Calibri"/>
                <a:sym typeface="Calibri"/>
              </a:rPr>
              <a:t>PUNTO DE DISTRIBUCIÓN</a:t>
            </a:r>
            <a:endParaRPr lang="de-DE" sz="2800" dirty="0">
              <a:solidFill>
                <a:srgbClr val="FF0000"/>
              </a:solidFill>
              <a:latin typeface="Calibri"/>
              <a:ea typeface="Calibri"/>
              <a:cs typeface="Calibri"/>
              <a:sym typeface="Calibri"/>
            </a:endParaRPr>
          </a:p>
        </p:txBody>
      </p:sp>
      <p:sp>
        <p:nvSpPr>
          <p:cNvPr id="8" name="CuadroTexto 8"/>
          <p:cNvSpPr txBox="1"/>
          <p:nvPr/>
        </p:nvSpPr>
        <p:spPr>
          <a:xfrm>
            <a:off x="816160" y="2505071"/>
            <a:ext cx="5063530" cy="3785652"/>
          </a:xfrm>
          <a:prstGeom prst="rect">
            <a:avLst/>
          </a:prstGeom>
          <a:ln w="12700">
            <a:miter lim="400000"/>
          </a:ln>
          <a:extLst>
            <a:ext uri="{C572A759-6A51-4108-AA02-DFA0A04FC94B}">
              <ma14:wrappingTextBoxFlag xmlns:ma14="http://schemas.microsoft.com/office/mac/drawingml/2011/main" xmlns="" val="1"/>
            </a:ext>
          </a:extLst>
        </p:spPr>
        <p:txBody>
          <a:bodyPr wrap="square" lIns="45738" rIns="45738">
            <a:spAutoFit/>
          </a:bodyPr>
          <a:lstStyle/>
          <a:p>
            <a:pPr marL="454025" indent="-454025" algn="just">
              <a:buFont typeface="+mj-lt"/>
              <a:buAutoNum type="arabicPeriod" startAt="5"/>
            </a:pPr>
            <a:r>
              <a:rPr lang="es-ES_tradnl" sz="1600" dirty="0">
                <a:solidFill>
                  <a:schemeClr val="bg2">
                    <a:lumMod val="50000"/>
                  </a:schemeClr>
                </a:solidFill>
                <a:latin typeface="Calibri" charset="0"/>
                <a:ea typeface="Calibri" charset="0"/>
                <a:cs typeface="Calibri" charset="0"/>
              </a:rPr>
              <a:t>Soltar el o los rodamientos tensores de la correa de distribución. </a:t>
            </a:r>
            <a:endParaRPr lang="es-CL" sz="1600" dirty="0" smtClean="0">
              <a:solidFill>
                <a:schemeClr val="bg2">
                  <a:lumMod val="50000"/>
                </a:schemeClr>
              </a:solidFill>
              <a:latin typeface="Calibri" charset="0"/>
              <a:ea typeface="Calibri" charset="0"/>
              <a:cs typeface="Calibri" charset="0"/>
            </a:endParaRPr>
          </a:p>
          <a:p>
            <a:pPr marL="454025" indent="-454025" algn="just">
              <a:buFont typeface="+mj-lt"/>
              <a:buAutoNum type="arabicPeriod" startAt="5"/>
            </a:pPr>
            <a:endParaRPr lang="es-CL" sz="1600" dirty="0">
              <a:solidFill>
                <a:schemeClr val="bg2">
                  <a:lumMod val="50000"/>
                </a:schemeClr>
              </a:solidFill>
              <a:latin typeface="Calibri" charset="0"/>
              <a:ea typeface="Calibri" charset="0"/>
              <a:cs typeface="Calibri" charset="0"/>
            </a:endParaRPr>
          </a:p>
          <a:p>
            <a:pPr marL="454025" indent="-454025" algn="just">
              <a:buFont typeface="+mj-lt"/>
              <a:buAutoNum type="arabicPeriod" startAt="5"/>
            </a:pPr>
            <a:r>
              <a:rPr lang="es-ES_tradnl" sz="1600" dirty="0" smtClean="0">
                <a:solidFill>
                  <a:schemeClr val="bg2">
                    <a:lumMod val="50000"/>
                  </a:schemeClr>
                </a:solidFill>
                <a:latin typeface="Calibri" charset="0"/>
                <a:ea typeface="Calibri" charset="0"/>
                <a:cs typeface="Calibri" charset="0"/>
              </a:rPr>
              <a:t>Desmontar </a:t>
            </a:r>
            <a:r>
              <a:rPr lang="es-ES_tradnl" sz="1600" dirty="0">
                <a:solidFill>
                  <a:schemeClr val="bg2">
                    <a:lumMod val="50000"/>
                  </a:schemeClr>
                </a:solidFill>
                <a:latin typeface="Calibri" charset="0"/>
                <a:ea typeface="Calibri" charset="0"/>
                <a:cs typeface="Calibri" charset="0"/>
              </a:rPr>
              <a:t>la Correa de </a:t>
            </a:r>
            <a:r>
              <a:rPr lang="es-ES_tradnl" sz="1600" dirty="0" smtClean="0">
                <a:solidFill>
                  <a:schemeClr val="bg2">
                    <a:lumMod val="50000"/>
                  </a:schemeClr>
                </a:solidFill>
                <a:latin typeface="Calibri" charset="0"/>
                <a:ea typeface="Calibri" charset="0"/>
                <a:cs typeface="Calibri" charset="0"/>
              </a:rPr>
              <a:t>Distribución.</a:t>
            </a:r>
            <a:endParaRPr lang="es-CL" sz="1600" dirty="0" smtClean="0">
              <a:solidFill>
                <a:schemeClr val="bg2">
                  <a:lumMod val="50000"/>
                </a:schemeClr>
              </a:solidFill>
              <a:latin typeface="Calibri" charset="0"/>
              <a:ea typeface="Calibri" charset="0"/>
              <a:cs typeface="Calibri" charset="0"/>
            </a:endParaRPr>
          </a:p>
          <a:p>
            <a:pPr marL="454025" indent="-454025" algn="just">
              <a:buFont typeface="+mj-lt"/>
              <a:buAutoNum type="arabicPeriod" startAt="5"/>
            </a:pPr>
            <a:endParaRPr lang="es-CL" sz="1600" dirty="0">
              <a:solidFill>
                <a:schemeClr val="bg2">
                  <a:lumMod val="50000"/>
                </a:schemeClr>
              </a:solidFill>
              <a:latin typeface="Calibri" charset="0"/>
              <a:ea typeface="Calibri" charset="0"/>
              <a:cs typeface="Calibri" charset="0"/>
            </a:endParaRPr>
          </a:p>
          <a:p>
            <a:pPr marL="454025" indent="-454025" algn="just">
              <a:buFont typeface="+mj-lt"/>
              <a:buAutoNum type="arabicPeriod" startAt="5"/>
            </a:pPr>
            <a:r>
              <a:rPr lang="es-ES_tradnl" sz="1600" dirty="0" smtClean="0">
                <a:solidFill>
                  <a:schemeClr val="bg2">
                    <a:lumMod val="50000"/>
                  </a:schemeClr>
                </a:solidFill>
                <a:latin typeface="Calibri" charset="0"/>
                <a:ea typeface="Calibri" charset="0"/>
                <a:cs typeface="Calibri" charset="0"/>
              </a:rPr>
              <a:t>Observar </a:t>
            </a:r>
            <a:r>
              <a:rPr lang="es-ES_tradnl" sz="1600" dirty="0">
                <a:solidFill>
                  <a:schemeClr val="bg2">
                    <a:lumMod val="50000"/>
                  </a:schemeClr>
                </a:solidFill>
                <a:latin typeface="Calibri" charset="0"/>
                <a:ea typeface="Calibri" charset="0"/>
                <a:cs typeface="Calibri" charset="0"/>
              </a:rPr>
              <a:t>el estado de los retenes de los ejes de levas, ante cualquier duda reemplazarlos. La idea es evitar pérdidas aceite de por ese sector en los próximos </a:t>
            </a:r>
            <a:r>
              <a:rPr lang="es-ES_tradnl" sz="1600" dirty="0" err="1">
                <a:solidFill>
                  <a:schemeClr val="bg2">
                    <a:lumMod val="50000"/>
                  </a:schemeClr>
                </a:solidFill>
                <a:latin typeface="Calibri" charset="0"/>
                <a:ea typeface="Calibri" charset="0"/>
                <a:cs typeface="Calibri" charset="0"/>
              </a:rPr>
              <a:t>kms</a:t>
            </a:r>
            <a:r>
              <a:rPr lang="es-ES_tradnl" sz="1600" dirty="0">
                <a:solidFill>
                  <a:schemeClr val="bg2">
                    <a:lumMod val="50000"/>
                  </a:schemeClr>
                </a:solidFill>
                <a:latin typeface="Calibri" charset="0"/>
                <a:ea typeface="Calibri" charset="0"/>
                <a:cs typeface="Calibri" charset="0"/>
              </a:rPr>
              <a:t>. de recorrido, para esto es necesario desmontar los piñones de él o los árboles de </a:t>
            </a:r>
            <a:r>
              <a:rPr lang="es-ES_tradnl" sz="1600" dirty="0" smtClean="0">
                <a:solidFill>
                  <a:schemeClr val="bg2">
                    <a:lumMod val="50000"/>
                  </a:schemeClr>
                </a:solidFill>
                <a:latin typeface="Calibri" charset="0"/>
                <a:ea typeface="Calibri" charset="0"/>
                <a:cs typeface="Calibri" charset="0"/>
              </a:rPr>
              <a:t>levas.</a:t>
            </a:r>
            <a:endParaRPr lang="es-CL" sz="1600" dirty="0" smtClean="0">
              <a:solidFill>
                <a:schemeClr val="bg2">
                  <a:lumMod val="50000"/>
                </a:schemeClr>
              </a:solidFill>
              <a:latin typeface="Calibri" charset="0"/>
              <a:ea typeface="Calibri" charset="0"/>
              <a:cs typeface="Calibri" charset="0"/>
            </a:endParaRPr>
          </a:p>
          <a:p>
            <a:pPr marL="454025" indent="-454025" algn="just">
              <a:buFont typeface="+mj-lt"/>
              <a:buAutoNum type="arabicPeriod" startAt="5"/>
            </a:pPr>
            <a:endParaRPr lang="es-CL" sz="1600" dirty="0">
              <a:solidFill>
                <a:schemeClr val="bg2">
                  <a:lumMod val="50000"/>
                </a:schemeClr>
              </a:solidFill>
              <a:latin typeface="Calibri" charset="0"/>
              <a:ea typeface="Calibri" charset="0"/>
              <a:cs typeface="Calibri" charset="0"/>
            </a:endParaRPr>
          </a:p>
          <a:p>
            <a:pPr marL="454025" indent="-454025" algn="just">
              <a:buFont typeface="+mj-lt"/>
              <a:buAutoNum type="arabicPeriod" startAt="5"/>
            </a:pPr>
            <a:r>
              <a:rPr lang="es-ES_tradnl" sz="1600" dirty="0" smtClean="0">
                <a:solidFill>
                  <a:schemeClr val="bg2">
                    <a:lumMod val="50000"/>
                  </a:schemeClr>
                </a:solidFill>
                <a:latin typeface="Calibri" charset="0"/>
                <a:ea typeface="Calibri" charset="0"/>
                <a:cs typeface="Calibri" charset="0"/>
              </a:rPr>
              <a:t>Observar </a:t>
            </a:r>
            <a:r>
              <a:rPr lang="es-ES_tradnl" sz="1600" dirty="0">
                <a:solidFill>
                  <a:schemeClr val="bg2">
                    <a:lumMod val="50000"/>
                  </a:schemeClr>
                </a:solidFill>
                <a:latin typeface="Calibri" charset="0"/>
                <a:ea typeface="Calibri" charset="0"/>
                <a:cs typeface="Calibri" charset="0"/>
              </a:rPr>
              <a:t>el estado del retén delantero de cigüeñal, ante cualquier duda reemplazarlos. La idea es evitar pérdidas aceite de por ese sector en los próximos </a:t>
            </a:r>
            <a:r>
              <a:rPr lang="es-ES_tradnl" sz="1600" dirty="0" err="1">
                <a:solidFill>
                  <a:schemeClr val="bg2">
                    <a:lumMod val="50000"/>
                  </a:schemeClr>
                </a:solidFill>
                <a:latin typeface="Calibri" charset="0"/>
                <a:ea typeface="Calibri" charset="0"/>
                <a:cs typeface="Calibri" charset="0"/>
              </a:rPr>
              <a:t>kms</a:t>
            </a:r>
            <a:r>
              <a:rPr lang="es-ES_tradnl" sz="1600" dirty="0">
                <a:solidFill>
                  <a:schemeClr val="bg2">
                    <a:lumMod val="50000"/>
                  </a:schemeClr>
                </a:solidFill>
                <a:latin typeface="Calibri" charset="0"/>
                <a:ea typeface="Calibri" charset="0"/>
                <a:cs typeface="Calibri" charset="0"/>
              </a:rPr>
              <a:t>. de recorrido, se debe desmontar el piñón de cigüeñal</a:t>
            </a:r>
            <a:r>
              <a:rPr lang="es-ES_tradnl"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p:txBody>
      </p:sp>
      <p:sp>
        <p:nvSpPr>
          <p:cNvPr id="14" name="Marco 13">
            <a:extLst>
              <a:ext uri="{FF2B5EF4-FFF2-40B4-BE49-F238E27FC236}">
                <a16:creationId xmlns="" xmlns:a16="http://schemas.microsoft.com/office/drawing/2014/main" id="{D11A7306-7BC5-6044-9A53-FADA5C2EB8C6}"/>
              </a:ext>
            </a:extLst>
          </p:cNvPr>
          <p:cNvSpPr/>
          <p:nvPr/>
        </p:nvSpPr>
        <p:spPr>
          <a:xfrm>
            <a:off x="7216999" y="2667449"/>
            <a:ext cx="273059" cy="40488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pic>
        <p:nvPicPr>
          <p:cNvPr id="17" name="Imagen 16">
            <a:extLst>
              <a:ext uri="{FF2B5EF4-FFF2-40B4-BE49-F238E27FC236}">
                <a16:creationId xmlns="" xmlns:a16="http://schemas.microsoft.com/office/drawing/2014/main" id="{A405E85E-3A62-D447-9DA2-48E97A9CD2CD}"/>
              </a:ext>
            </a:extLst>
          </p:cNvPr>
          <p:cNvPicPr>
            <a:picLocks noChangeAspect="1"/>
          </p:cNvPicPr>
          <p:nvPr/>
        </p:nvPicPr>
        <p:blipFill>
          <a:blip r:embed="rId3"/>
          <a:stretch>
            <a:fillRect/>
          </a:stretch>
        </p:blipFill>
        <p:spPr>
          <a:xfrm>
            <a:off x="6522585" y="2617283"/>
            <a:ext cx="2987478" cy="2590712"/>
          </a:xfrm>
          <a:prstGeom prst="roundRect">
            <a:avLst/>
          </a:prstGeom>
        </p:spPr>
      </p:pic>
    </p:spTree>
    <p:extLst>
      <p:ext uri="{BB962C8B-B14F-4D97-AF65-F5344CB8AC3E}">
        <p14:creationId xmlns:p14="http://schemas.microsoft.com/office/powerpoint/2010/main" val="1666805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2" name="Rectángulo redondeado"/>
          <p:cNvSpPr/>
          <p:nvPr/>
        </p:nvSpPr>
        <p:spPr>
          <a:xfrm>
            <a:off x="452175" y="2336241"/>
            <a:ext cx="5879799" cy="3895883"/>
          </a:xfrm>
          <a:prstGeom prst="roundRect">
            <a:avLst>
              <a:gd name="adj" fmla="val 6181"/>
            </a:avLst>
          </a:prstGeom>
          <a:solidFill>
            <a:srgbClr val="EEEEEE"/>
          </a:solidFill>
          <a:ln w="12700">
            <a:miter lim="400000"/>
          </a:ln>
        </p:spPr>
        <p:txBody>
          <a:bodyPr lIns="0" tIns="0" rIns="0" bIns="0" anchor="ctr"/>
          <a:lstStyle/>
          <a:p>
            <a:pPr>
              <a:defRPr>
                <a:latin typeface="+mn-lt"/>
                <a:ea typeface="+mn-ea"/>
                <a:cs typeface="+mn-cs"/>
                <a:sym typeface="Arial"/>
              </a:defRPr>
            </a:pPr>
            <a:endParaRPr sz="1401"/>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a:solidFill>
                  <a:srgbClr val="FF0000"/>
                </a:solidFill>
                <a:latin typeface="Calibri"/>
                <a:ea typeface="Calibri"/>
                <a:cs typeface="Calibri"/>
                <a:sym typeface="Calibri"/>
              </a:rPr>
              <a:t>CAMBIO DE </a:t>
            </a:r>
            <a:r>
              <a:rPr lang="de-DE" sz="2800" b="1" dirty="0">
                <a:solidFill>
                  <a:srgbClr val="741B47"/>
                </a:solidFill>
                <a:latin typeface="Calibri"/>
                <a:ea typeface="Calibri"/>
                <a:cs typeface="Calibri"/>
                <a:sym typeface="Calibri"/>
              </a:rPr>
              <a:t>CORREA DE DISTRIBUCIÓN Y PUESTA A </a:t>
            </a:r>
          </a:p>
          <a:p>
            <a:pPr lvl="0">
              <a:lnSpc>
                <a:spcPct val="80000"/>
              </a:lnSpc>
            </a:pPr>
            <a:r>
              <a:rPr lang="de-DE" sz="2800" b="1" dirty="0">
                <a:solidFill>
                  <a:srgbClr val="741B47"/>
                </a:solidFill>
                <a:latin typeface="Calibri"/>
                <a:ea typeface="Calibri"/>
                <a:cs typeface="Calibri"/>
                <a:sym typeface="Calibri"/>
              </a:rPr>
              <a:t>PUNTO DE DISTRIBUCIÓN</a:t>
            </a:r>
            <a:endParaRPr lang="de-DE" sz="2800" dirty="0">
              <a:solidFill>
                <a:srgbClr val="FF0000"/>
              </a:solidFill>
              <a:latin typeface="Calibri"/>
              <a:ea typeface="Calibri"/>
              <a:cs typeface="Calibri"/>
              <a:sym typeface="Calibri"/>
            </a:endParaRPr>
          </a:p>
        </p:txBody>
      </p:sp>
      <p:sp>
        <p:nvSpPr>
          <p:cNvPr id="8" name="CuadroTexto 8"/>
          <p:cNvSpPr txBox="1"/>
          <p:nvPr/>
        </p:nvSpPr>
        <p:spPr>
          <a:xfrm>
            <a:off x="816160" y="2505071"/>
            <a:ext cx="5063530" cy="3539430"/>
          </a:xfrm>
          <a:prstGeom prst="rect">
            <a:avLst/>
          </a:prstGeom>
          <a:ln w="12700">
            <a:miter lim="400000"/>
          </a:ln>
          <a:extLst>
            <a:ext uri="{C572A759-6A51-4108-AA02-DFA0A04FC94B}">
              <ma14:wrappingTextBoxFlag xmlns:ma14="http://schemas.microsoft.com/office/mac/drawingml/2011/main" xmlns="" val="1"/>
            </a:ext>
          </a:extLst>
        </p:spPr>
        <p:txBody>
          <a:bodyPr wrap="square" lIns="45738" rIns="45738">
            <a:spAutoFit/>
          </a:bodyPr>
          <a:lstStyle/>
          <a:p>
            <a:pPr marL="454025" indent="-454025" algn="just">
              <a:buFont typeface="+mj-lt"/>
              <a:buAutoNum type="arabicPeriod" startAt="9"/>
            </a:pPr>
            <a:r>
              <a:rPr lang="es-ES_tradnl" sz="1600" dirty="0">
                <a:solidFill>
                  <a:schemeClr val="bg2">
                    <a:lumMod val="50000"/>
                  </a:schemeClr>
                </a:solidFill>
                <a:latin typeface="Calibri" charset="0"/>
                <a:ea typeface="Calibri" charset="0"/>
                <a:cs typeface="Calibri" charset="0"/>
              </a:rPr>
              <a:t>Cambiar retenes de  ser necesario, aunque es aconsejable como medida </a:t>
            </a:r>
            <a:r>
              <a:rPr lang="es-ES_tradnl" sz="1600" dirty="0" smtClean="0">
                <a:solidFill>
                  <a:schemeClr val="bg2">
                    <a:lumMod val="50000"/>
                  </a:schemeClr>
                </a:solidFill>
                <a:latin typeface="Calibri" charset="0"/>
                <a:ea typeface="Calibri" charset="0"/>
                <a:cs typeface="Calibri" charset="0"/>
              </a:rPr>
              <a:t>preventiva.</a:t>
            </a:r>
            <a:endParaRPr lang="es-CL" sz="1600" dirty="0" smtClean="0">
              <a:solidFill>
                <a:schemeClr val="bg2">
                  <a:lumMod val="50000"/>
                </a:schemeClr>
              </a:solidFill>
              <a:latin typeface="Calibri" charset="0"/>
              <a:ea typeface="Calibri" charset="0"/>
              <a:cs typeface="Calibri" charset="0"/>
            </a:endParaRPr>
          </a:p>
          <a:p>
            <a:pPr marL="454025" indent="-454025" algn="just">
              <a:buFont typeface="+mj-lt"/>
              <a:buAutoNum type="arabicPeriod" startAt="9"/>
            </a:pPr>
            <a:endParaRPr lang="es-CL" sz="1600" dirty="0">
              <a:solidFill>
                <a:schemeClr val="bg2">
                  <a:lumMod val="50000"/>
                </a:schemeClr>
              </a:solidFill>
              <a:latin typeface="Calibri" charset="0"/>
              <a:ea typeface="Calibri" charset="0"/>
              <a:cs typeface="Calibri" charset="0"/>
            </a:endParaRPr>
          </a:p>
          <a:p>
            <a:pPr marL="454025" indent="-454025" algn="just">
              <a:buFont typeface="+mj-lt"/>
              <a:buAutoNum type="arabicPeriod" startAt="9"/>
            </a:pPr>
            <a:r>
              <a:rPr lang="es-ES_tradnl" sz="1600" dirty="0" smtClean="0">
                <a:solidFill>
                  <a:schemeClr val="bg2">
                    <a:lumMod val="50000"/>
                  </a:schemeClr>
                </a:solidFill>
                <a:latin typeface="Calibri" charset="0"/>
                <a:ea typeface="Calibri" charset="0"/>
                <a:cs typeface="Calibri" charset="0"/>
              </a:rPr>
              <a:t>Volver </a:t>
            </a:r>
            <a:r>
              <a:rPr lang="es-ES_tradnl" sz="1600" dirty="0">
                <a:solidFill>
                  <a:schemeClr val="bg2">
                    <a:lumMod val="50000"/>
                  </a:schemeClr>
                </a:solidFill>
                <a:latin typeface="Calibri" charset="0"/>
                <a:ea typeface="Calibri" charset="0"/>
                <a:cs typeface="Calibri" charset="0"/>
              </a:rPr>
              <a:t>a montar los piñones del o los árboles se levas, para lo cual será necesario trabar él o los árboles de levas para dar el torque indicado en el Manual de Servicio. </a:t>
            </a:r>
            <a:endParaRPr lang="es-CL" sz="1600" dirty="0" smtClean="0">
              <a:solidFill>
                <a:schemeClr val="bg2">
                  <a:lumMod val="50000"/>
                </a:schemeClr>
              </a:solidFill>
              <a:latin typeface="Calibri" charset="0"/>
              <a:ea typeface="Calibri" charset="0"/>
              <a:cs typeface="Calibri" charset="0"/>
            </a:endParaRPr>
          </a:p>
          <a:p>
            <a:pPr marL="454025" indent="-454025" algn="just">
              <a:buFont typeface="+mj-lt"/>
              <a:buAutoNum type="arabicPeriod" startAt="9"/>
            </a:pPr>
            <a:endParaRPr lang="es-CL" sz="1600" dirty="0">
              <a:solidFill>
                <a:schemeClr val="bg2">
                  <a:lumMod val="50000"/>
                </a:schemeClr>
              </a:solidFill>
              <a:latin typeface="Calibri" charset="0"/>
              <a:ea typeface="Calibri" charset="0"/>
              <a:cs typeface="Calibri" charset="0"/>
            </a:endParaRPr>
          </a:p>
          <a:p>
            <a:pPr marL="454025" indent="-454025" algn="just">
              <a:buFont typeface="+mj-lt"/>
              <a:buAutoNum type="arabicPeriod" startAt="9"/>
            </a:pPr>
            <a:r>
              <a:rPr lang="es-ES_tradnl" sz="1600" dirty="0" smtClean="0">
                <a:solidFill>
                  <a:schemeClr val="bg2">
                    <a:lumMod val="50000"/>
                  </a:schemeClr>
                </a:solidFill>
                <a:latin typeface="Calibri" charset="0"/>
                <a:ea typeface="Calibri" charset="0"/>
                <a:cs typeface="Calibri" charset="0"/>
              </a:rPr>
              <a:t>Montar </a:t>
            </a:r>
            <a:r>
              <a:rPr lang="es-ES_tradnl" sz="1600" dirty="0">
                <a:solidFill>
                  <a:schemeClr val="bg2">
                    <a:lumMod val="50000"/>
                  </a:schemeClr>
                </a:solidFill>
                <a:latin typeface="Calibri" charset="0"/>
                <a:ea typeface="Calibri" charset="0"/>
                <a:cs typeface="Calibri" charset="0"/>
              </a:rPr>
              <a:t>el piñón de Cigüeñal, el cual normalmente trae un </a:t>
            </a:r>
            <a:r>
              <a:rPr lang="es-ES_tradnl" sz="1600" dirty="0" err="1">
                <a:solidFill>
                  <a:schemeClr val="bg2">
                    <a:lumMod val="50000"/>
                  </a:schemeClr>
                </a:solidFill>
                <a:latin typeface="Calibri" charset="0"/>
                <a:ea typeface="Calibri" charset="0"/>
                <a:cs typeface="Calibri" charset="0"/>
              </a:rPr>
              <a:t>chavetero</a:t>
            </a:r>
            <a:r>
              <a:rPr lang="es-ES_tradnl" sz="1600" dirty="0">
                <a:solidFill>
                  <a:schemeClr val="bg2">
                    <a:lumMod val="50000"/>
                  </a:schemeClr>
                </a:solidFill>
                <a:latin typeface="Calibri" charset="0"/>
                <a:ea typeface="Calibri" charset="0"/>
                <a:cs typeface="Calibri" charset="0"/>
              </a:rPr>
              <a:t> o guía de montaje. </a:t>
            </a:r>
            <a:endParaRPr lang="es-CL" sz="1600" dirty="0" smtClean="0">
              <a:solidFill>
                <a:schemeClr val="bg2">
                  <a:lumMod val="50000"/>
                </a:schemeClr>
              </a:solidFill>
              <a:latin typeface="Calibri" charset="0"/>
              <a:ea typeface="Calibri" charset="0"/>
              <a:cs typeface="Calibri" charset="0"/>
            </a:endParaRPr>
          </a:p>
          <a:p>
            <a:pPr marL="454025" indent="-454025" algn="just">
              <a:buFont typeface="+mj-lt"/>
              <a:buAutoNum type="arabicPeriod" startAt="9"/>
            </a:pPr>
            <a:endParaRPr lang="es-CL" sz="1600" dirty="0">
              <a:solidFill>
                <a:schemeClr val="bg2">
                  <a:lumMod val="50000"/>
                </a:schemeClr>
              </a:solidFill>
              <a:latin typeface="Calibri" charset="0"/>
              <a:ea typeface="Calibri" charset="0"/>
              <a:cs typeface="Calibri" charset="0"/>
            </a:endParaRPr>
          </a:p>
          <a:p>
            <a:pPr marL="454025" indent="-454025" algn="just">
              <a:buFont typeface="+mj-lt"/>
              <a:buAutoNum type="arabicPeriod" startAt="9"/>
            </a:pPr>
            <a:r>
              <a:rPr lang="es-ES_tradnl" sz="1600" dirty="0" smtClean="0">
                <a:solidFill>
                  <a:schemeClr val="bg2">
                    <a:lumMod val="50000"/>
                  </a:schemeClr>
                </a:solidFill>
                <a:latin typeface="Calibri" charset="0"/>
                <a:ea typeface="Calibri" charset="0"/>
                <a:cs typeface="Calibri" charset="0"/>
              </a:rPr>
              <a:t>Es </a:t>
            </a:r>
            <a:r>
              <a:rPr lang="es-ES_tradnl" sz="1600" dirty="0">
                <a:solidFill>
                  <a:schemeClr val="bg2">
                    <a:lumMod val="50000"/>
                  </a:schemeClr>
                </a:solidFill>
                <a:latin typeface="Calibri" charset="0"/>
                <a:ea typeface="Calibri" charset="0"/>
                <a:cs typeface="Calibri" charset="0"/>
              </a:rPr>
              <a:t>aconsejable cambiar el rodamiento guía y el rodamiento  tensor de la distribución para evitar ruidos de rodamientos futuros</a:t>
            </a:r>
            <a:r>
              <a:rPr lang="es-ES_tradnl"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p:txBody>
      </p:sp>
      <p:pic>
        <p:nvPicPr>
          <p:cNvPr id="7" name="Imagen 6">
            <a:extLst>
              <a:ext uri="{FF2B5EF4-FFF2-40B4-BE49-F238E27FC236}">
                <a16:creationId xmlns="" xmlns:a16="http://schemas.microsoft.com/office/drawing/2014/main" id="{08D8BB04-95CE-8345-92BB-3C270644A773}"/>
              </a:ext>
            </a:extLst>
          </p:cNvPr>
          <p:cNvPicPr>
            <a:picLocks noChangeAspect="1"/>
          </p:cNvPicPr>
          <p:nvPr/>
        </p:nvPicPr>
        <p:blipFill>
          <a:blip r:embed="rId3"/>
          <a:stretch>
            <a:fillRect/>
          </a:stretch>
        </p:blipFill>
        <p:spPr>
          <a:xfrm>
            <a:off x="6522585" y="3420426"/>
            <a:ext cx="2987478" cy="1708719"/>
          </a:xfrm>
          <a:prstGeom prst="roundRect">
            <a:avLst/>
          </a:prstGeom>
        </p:spPr>
      </p:pic>
    </p:spTree>
    <p:extLst>
      <p:ext uri="{BB962C8B-B14F-4D97-AF65-F5344CB8AC3E}">
        <p14:creationId xmlns:p14="http://schemas.microsoft.com/office/powerpoint/2010/main" val="80355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2" name="Rectángulo redondeado"/>
          <p:cNvSpPr/>
          <p:nvPr/>
        </p:nvSpPr>
        <p:spPr>
          <a:xfrm>
            <a:off x="452175" y="2336241"/>
            <a:ext cx="5879799" cy="4526198"/>
          </a:xfrm>
          <a:prstGeom prst="roundRect">
            <a:avLst>
              <a:gd name="adj" fmla="val 6181"/>
            </a:avLst>
          </a:prstGeom>
          <a:solidFill>
            <a:srgbClr val="EEEEEE"/>
          </a:solidFill>
          <a:ln w="12700">
            <a:miter lim="400000"/>
          </a:ln>
        </p:spPr>
        <p:txBody>
          <a:bodyPr lIns="0" tIns="0" rIns="0" bIns="0" anchor="ctr"/>
          <a:lstStyle/>
          <a:p>
            <a:pPr>
              <a:defRPr>
                <a:latin typeface="+mn-lt"/>
                <a:ea typeface="+mn-ea"/>
                <a:cs typeface="+mn-cs"/>
                <a:sym typeface="Arial"/>
              </a:defRPr>
            </a:pPr>
            <a:endParaRPr sz="1401"/>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smtClean="0">
                <a:solidFill>
                  <a:srgbClr val="FF0000"/>
                </a:solidFill>
                <a:latin typeface="Calibri"/>
                <a:ea typeface="Calibri"/>
                <a:cs typeface="Calibri"/>
                <a:sym typeface="Calibri"/>
              </a:rPr>
              <a:t>CAMBIO DE </a:t>
            </a:r>
            <a:r>
              <a:rPr lang="de-DE" sz="2800" b="1" dirty="0" smtClean="0">
                <a:solidFill>
                  <a:srgbClr val="741B47"/>
                </a:solidFill>
                <a:latin typeface="Calibri"/>
                <a:ea typeface="Calibri"/>
                <a:cs typeface="Calibri"/>
                <a:sym typeface="Calibri"/>
              </a:rPr>
              <a:t>CORREA DE DISTRIBUCIÓN Y PUESTA A </a:t>
            </a:r>
          </a:p>
          <a:p>
            <a:pPr lvl="0">
              <a:lnSpc>
                <a:spcPct val="80000"/>
              </a:lnSpc>
            </a:pPr>
            <a:r>
              <a:rPr lang="de-DE" sz="2800" b="1" dirty="0" smtClean="0">
                <a:solidFill>
                  <a:srgbClr val="741B47"/>
                </a:solidFill>
                <a:latin typeface="Calibri"/>
                <a:ea typeface="Calibri"/>
                <a:cs typeface="Calibri"/>
                <a:sym typeface="Calibri"/>
              </a:rPr>
              <a:t>PUNTO DE DISTRIBUCIÓN</a:t>
            </a:r>
            <a:endParaRPr lang="de-DE" sz="2800" dirty="0">
              <a:solidFill>
                <a:srgbClr val="FF0000"/>
              </a:solidFill>
              <a:latin typeface="Calibri"/>
              <a:ea typeface="Calibri"/>
              <a:cs typeface="Calibri"/>
              <a:sym typeface="Calibri"/>
            </a:endParaRPr>
          </a:p>
        </p:txBody>
      </p:sp>
      <p:sp>
        <p:nvSpPr>
          <p:cNvPr id="8" name="CuadroTexto 8"/>
          <p:cNvSpPr txBox="1"/>
          <p:nvPr/>
        </p:nvSpPr>
        <p:spPr>
          <a:xfrm>
            <a:off x="816160" y="2505071"/>
            <a:ext cx="5063530" cy="4278094"/>
          </a:xfrm>
          <a:prstGeom prst="rect">
            <a:avLst/>
          </a:prstGeom>
          <a:ln w="12700">
            <a:miter lim="400000"/>
          </a:ln>
          <a:extLst>
            <a:ext uri="{C572A759-6A51-4108-AA02-DFA0A04FC94B}">
              <ma14:wrappingTextBoxFlag xmlns:ma14="http://schemas.microsoft.com/office/mac/drawingml/2011/main" xmlns="" val="1"/>
            </a:ext>
          </a:extLst>
        </p:spPr>
        <p:txBody>
          <a:bodyPr wrap="square" lIns="45738" rIns="45738">
            <a:spAutoFit/>
          </a:bodyPr>
          <a:lstStyle/>
          <a:p>
            <a:pPr marL="454025" indent="-454025" algn="just">
              <a:buFont typeface="+mj-lt"/>
              <a:buAutoNum type="arabicPeriod" startAt="13"/>
            </a:pPr>
            <a:r>
              <a:rPr lang="es-ES_tradnl" sz="1600" dirty="0">
                <a:solidFill>
                  <a:schemeClr val="bg2">
                    <a:lumMod val="50000"/>
                  </a:schemeClr>
                </a:solidFill>
                <a:latin typeface="Calibri" charset="0"/>
                <a:ea typeface="Calibri" charset="0"/>
                <a:cs typeface="Calibri" charset="0"/>
              </a:rPr>
              <a:t>Enfrentar las marcas de puesta a punto de los piñones de levas y del piñón de </a:t>
            </a:r>
            <a:r>
              <a:rPr lang="es-ES_tradnl" sz="1600" dirty="0" smtClean="0">
                <a:solidFill>
                  <a:schemeClr val="bg2">
                    <a:lumMod val="50000"/>
                  </a:schemeClr>
                </a:solidFill>
                <a:latin typeface="Calibri" charset="0"/>
                <a:ea typeface="Calibri" charset="0"/>
                <a:cs typeface="Calibri" charset="0"/>
              </a:rPr>
              <a:t>cigüeñal. </a:t>
            </a:r>
          </a:p>
          <a:p>
            <a:pPr marL="454025" indent="-454025" algn="just">
              <a:buFont typeface="+mj-lt"/>
              <a:buAutoNum type="arabicPeriod" startAt="13"/>
            </a:pPr>
            <a:endParaRPr lang="es-ES_tradnl" sz="1600" dirty="0">
              <a:solidFill>
                <a:schemeClr val="bg2">
                  <a:lumMod val="50000"/>
                </a:schemeClr>
              </a:solidFill>
              <a:latin typeface="Calibri" charset="0"/>
              <a:ea typeface="Calibri" charset="0"/>
              <a:cs typeface="Calibri" charset="0"/>
            </a:endParaRPr>
          </a:p>
          <a:p>
            <a:pPr marL="454025" indent="-454025" algn="just">
              <a:buFont typeface="+mj-lt"/>
              <a:buAutoNum type="arabicPeriod" startAt="13"/>
            </a:pPr>
            <a:r>
              <a:rPr lang="es-ES_tradnl" sz="1600" dirty="0" smtClean="0">
                <a:solidFill>
                  <a:schemeClr val="bg2">
                    <a:lumMod val="50000"/>
                  </a:schemeClr>
                </a:solidFill>
                <a:latin typeface="Calibri" charset="0"/>
                <a:ea typeface="Calibri" charset="0"/>
                <a:cs typeface="Calibri" charset="0"/>
              </a:rPr>
              <a:t>Montar </a:t>
            </a:r>
            <a:r>
              <a:rPr lang="es-ES_tradnl" sz="1600" dirty="0">
                <a:solidFill>
                  <a:schemeClr val="bg2">
                    <a:lumMod val="50000"/>
                  </a:schemeClr>
                </a:solidFill>
                <a:latin typeface="Calibri" charset="0"/>
                <a:ea typeface="Calibri" charset="0"/>
                <a:cs typeface="Calibri" charset="0"/>
              </a:rPr>
              <a:t>la correa de Distribución pasándola correctamente por todo su </a:t>
            </a:r>
            <a:r>
              <a:rPr lang="es-ES_tradnl" sz="1600" dirty="0" smtClean="0">
                <a:solidFill>
                  <a:schemeClr val="bg2">
                    <a:lumMod val="50000"/>
                  </a:schemeClr>
                </a:solidFill>
                <a:latin typeface="Calibri" charset="0"/>
                <a:ea typeface="Calibri" charset="0"/>
                <a:cs typeface="Calibri" charset="0"/>
              </a:rPr>
              <a:t>recorrido.</a:t>
            </a:r>
          </a:p>
          <a:p>
            <a:pPr marL="454025" indent="-454025" algn="just">
              <a:buFont typeface="+mj-lt"/>
              <a:buAutoNum type="arabicPeriod" startAt="13"/>
            </a:pPr>
            <a:endParaRPr lang="es-ES_tradnl" sz="1600" dirty="0">
              <a:solidFill>
                <a:schemeClr val="bg2">
                  <a:lumMod val="50000"/>
                </a:schemeClr>
              </a:solidFill>
              <a:latin typeface="Calibri" charset="0"/>
              <a:ea typeface="Calibri" charset="0"/>
              <a:cs typeface="Calibri" charset="0"/>
            </a:endParaRPr>
          </a:p>
          <a:p>
            <a:pPr marL="454025" indent="-454025" algn="just">
              <a:buFont typeface="+mj-lt"/>
              <a:buAutoNum type="arabicPeriod" startAt="13"/>
            </a:pPr>
            <a:r>
              <a:rPr lang="es-ES_tradnl" sz="1600" dirty="0" smtClean="0">
                <a:solidFill>
                  <a:schemeClr val="bg2">
                    <a:lumMod val="50000"/>
                  </a:schemeClr>
                </a:solidFill>
                <a:latin typeface="Calibri" charset="0"/>
                <a:ea typeface="Calibri" charset="0"/>
                <a:cs typeface="Calibri" charset="0"/>
              </a:rPr>
              <a:t>Tensar </a:t>
            </a:r>
            <a:r>
              <a:rPr lang="es-ES_tradnl" sz="1600" dirty="0">
                <a:solidFill>
                  <a:schemeClr val="bg2">
                    <a:lumMod val="50000"/>
                  </a:schemeClr>
                </a:solidFill>
                <a:latin typeface="Calibri" charset="0"/>
                <a:ea typeface="Calibri" charset="0"/>
                <a:cs typeface="Calibri" charset="0"/>
              </a:rPr>
              <a:t>la correa desde el tensor y dar el torque estipulado en el Manual de Servicio al perno o tuerca  de fijación del </a:t>
            </a:r>
            <a:r>
              <a:rPr lang="es-ES_tradnl" sz="1600" dirty="0" smtClean="0">
                <a:solidFill>
                  <a:schemeClr val="bg2">
                    <a:lumMod val="50000"/>
                  </a:schemeClr>
                </a:solidFill>
                <a:latin typeface="Calibri" charset="0"/>
                <a:ea typeface="Calibri" charset="0"/>
                <a:cs typeface="Calibri" charset="0"/>
              </a:rPr>
              <a:t>tensor.</a:t>
            </a:r>
            <a:endParaRPr lang="es-CL" sz="1600" dirty="0" smtClean="0">
              <a:solidFill>
                <a:schemeClr val="bg2">
                  <a:lumMod val="50000"/>
                </a:schemeClr>
              </a:solidFill>
              <a:latin typeface="Calibri" charset="0"/>
              <a:ea typeface="Calibri" charset="0"/>
              <a:cs typeface="Calibri" charset="0"/>
            </a:endParaRPr>
          </a:p>
          <a:p>
            <a:pPr marL="454025" indent="-454025" algn="just">
              <a:buFont typeface="+mj-lt"/>
              <a:buAutoNum type="arabicPeriod" startAt="13"/>
            </a:pPr>
            <a:endParaRPr lang="es-CL" sz="1600" dirty="0">
              <a:solidFill>
                <a:schemeClr val="bg2">
                  <a:lumMod val="50000"/>
                </a:schemeClr>
              </a:solidFill>
              <a:latin typeface="Calibri" charset="0"/>
              <a:ea typeface="Calibri" charset="0"/>
              <a:cs typeface="Calibri" charset="0"/>
            </a:endParaRPr>
          </a:p>
          <a:p>
            <a:pPr marL="454025" indent="-454025" algn="just">
              <a:buFont typeface="+mj-lt"/>
              <a:buAutoNum type="arabicPeriod" startAt="13"/>
            </a:pPr>
            <a:r>
              <a:rPr lang="es-ES_tradnl" sz="1600" dirty="0" smtClean="0">
                <a:solidFill>
                  <a:schemeClr val="bg2">
                    <a:lumMod val="50000"/>
                  </a:schemeClr>
                </a:solidFill>
                <a:latin typeface="Calibri" charset="0"/>
                <a:ea typeface="Calibri" charset="0"/>
                <a:cs typeface="Calibri" charset="0"/>
              </a:rPr>
              <a:t>También </a:t>
            </a:r>
            <a:r>
              <a:rPr lang="es-ES_tradnl" sz="1600" dirty="0">
                <a:solidFill>
                  <a:schemeClr val="bg2">
                    <a:lumMod val="50000"/>
                  </a:schemeClr>
                </a:solidFill>
                <a:latin typeface="Calibri" charset="0"/>
                <a:ea typeface="Calibri" charset="0"/>
                <a:cs typeface="Calibri" charset="0"/>
              </a:rPr>
              <a:t>es necesario dar el torque indicado en el Manual de Servicio, al perno  o tuerca del rodamiento guía</a:t>
            </a:r>
            <a:r>
              <a:rPr lang="es-ES_tradnl" sz="1600" dirty="0" smtClean="0">
                <a:solidFill>
                  <a:schemeClr val="bg2">
                    <a:lumMod val="50000"/>
                  </a:schemeClr>
                </a:solidFill>
                <a:latin typeface="Calibri" charset="0"/>
                <a:ea typeface="Calibri" charset="0"/>
                <a:cs typeface="Calibri" charset="0"/>
              </a:rPr>
              <a:t>.</a:t>
            </a:r>
          </a:p>
          <a:p>
            <a:pPr marL="454025" indent="-454025" algn="just">
              <a:buFont typeface="+mj-lt"/>
              <a:buAutoNum type="arabicPeriod" startAt="13"/>
            </a:pPr>
            <a:endParaRPr lang="es-ES_tradnl" sz="1600" dirty="0">
              <a:solidFill>
                <a:schemeClr val="bg2">
                  <a:lumMod val="50000"/>
                </a:schemeClr>
              </a:solidFill>
              <a:latin typeface="Calibri" charset="0"/>
              <a:ea typeface="Calibri" charset="0"/>
              <a:cs typeface="Calibri" charset="0"/>
            </a:endParaRPr>
          </a:p>
          <a:p>
            <a:pPr marL="454025" indent="-454025" algn="just">
              <a:buFont typeface="+mj-lt"/>
              <a:buAutoNum type="arabicPeriod" startAt="13"/>
            </a:pPr>
            <a:r>
              <a:rPr lang="es-ES_tradnl" sz="1600" dirty="0">
                <a:solidFill>
                  <a:schemeClr val="bg2">
                    <a:lumMod val="50000"/>
                  </a:schemeClr>
                </a:solidFill>
                <a:latin typeface="Calibri" charset="0"/>
                <a:ea typeface="Calibri" charset="0"/>
                <a:cs typeface="Calibri" charset="0"/>
              </a:rPr>
              <a:t>Observar que las marcas de referencia de los piñones del o de los árboles de levas y del piñón del cigüeñal no se corran</a:t>
            </a:r>
            <a:r>
              <a:rPr lang="es-ES_tradnl" sz="1600" dirty="0" smtClean="0">
                <a:solidFill>
                  <a:schemeClr val="bg2">
                    <a:lumMod val="50000"/>
                  </a:schemeClr>
                </a:solidFill>
                <a:latin typeface="Calibri" charset="0"/>
                <a:ea typeface="Calibri" charset="0"/>
                <a:cs typeface="Calibri" charset="0"/>
              </a:rPr>
              <a:t>.</a:t>
            </a:r>
            <a:endParaRPr lang="es-ES_tradnl" sz="1600" dirty="0">
              <a:solidFill>
                <a:schemeClr val="bg2">
                  <a:lumMod val="50000"/>
                </a:schemeClr>
              </a:solidFill>
              <a:latin typeface="Calibri" charset="0"/>
              <a:ea typeface="Calibri" charset="0"/>
              <a:cs typeface="Calibri" charset="0"/>
            </a:endParaRPr>
          </a:p>
        </p:txBody>
      </p:sp>
      <p:pic>
        <p:nvPicPr>
          <p:cNvPr id="9" name="Imagen 8">
            <a:extLst>
              <a:ext uri="{FF2B5EF4-FFF2-40B4-BE49-F238E27FC236}">
                <a16:creationId xmlns="" xmlns:a16="http://schemas.microsoft.com/office/drawing/2014/main" id="{9FFE147F-DBAF-8A41-86A1-4A2428E31969}"/>
              </a:ext>
            </a:extLst>
          </p:cNvPr>
          <p:cNvPicPr>
            <a:picLocks noChangeAspect="1"/>
          </p:cNvPicPr>
          <p:nvPr/>
        </p:nvPicPr>
        <p:blipFill>
          <a:blip r:embed="rId3"/>
          <a:stretch>
            <a:fillRect/>
          </a:stretch>
        </p:blipFill>
        <p:spPr>
          <a:xfrm>
            <a:off x="6530950" y="2505071"/>
            <a:ext cx="2970749" cy="2815137"/>
          </a:xfrm>
          <a:prstGeom prst="roundRect">
            <a:avLst/>
          </a:prstGeom>
        </p:spPr>
      </p:pic>
      <p:sp>
        <p:nvSpPr>
          <p:cNvPr id="14" name="Marco 13">
            <a:extLst>
              <a:ext uri="{FF2B5EF4-FFF2-40B4-BE49-F238E27FC236}">
                <a16:creationId xmlns="" xmlns:a16="http://schemas.microsoft.com/office/drawing/2014/main" id="{D11A7306-7BC5-6044-9A53-FADA5C2EB8C6}"/>
              </a:ext>
            </a:extLst>
          </p:cNvPr>
          <p:cNvSpPr/>
          <p:nvPr/>
        </p:nvSpPr>
        <p:spPr>
          <a:xfrm>
            <a:off x="7216999" y="2667449"/>
            <a:ext cx="273059" cy="40488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16" name="Marco 15">
            <a:extLst>
              <a:ext uri="{FF2B5EF4-FFF2-40B4-BE49-F238E27FC236}">
                <a16:creationId xmlns="" xmlns:a16="http://schemas.microsoft.com/office/drawing/2014/main" id="{D11A7306-7BC5-6044-9A53-FADA5C2EB8C6}"/>
              </a:ext>
            </a:extLst>
          </p:cNvPr>
          <p:cNvSpPr/>
          <p:nvPr/>
        </p:nvSpPr>
        <p:spPr>
          <a:xfrm>
            <a:off x="8669011" y="2566359"/>
            <a:ext cx="273059" cy="40488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Tree>
    <p:extLst>
      <p:ext uri="{BB962C8B-B14F-4D97-AF65-F5344CB8AC3E}">
        <p14:creationId xmlns:p14="http://schemas.microsoft.com/office/powerpoint/2010/main" val="1501722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2" name="Rectángulo redondeado"/>
          <p:cNvSpPr/>
          <p:nvPr/>
        </p:nvSpPr>
        <p:spPr>
          <a:xfrm>
            <a:off x="452175" y="2336241"/>
            <a:ext cx="5879799" cy="4526198"/>
          </a:xfrm>
          <a:prstGeom prst="roundRect">
            <a:avLst>
              <a:gd name="adj" fmla="val 6181"/>
            </a:avLst>
          </a:prstGeom>
          <a:solidFill>
            <a:srgbClr val="EEEEEE"/>
          </a:solidFill>
          <a:ln w="12700">
            <a:miter lim="400000"/>
          </a:ln>
        </p:spPr>
        <p:txBody>
          <a:bodyPr lIns="0" tIns="0" rIns="0" bIns="0" anchor="ctr"/>
          <a:lstStyle/>
          <a:p>
            <a:pPr>
              <a:defRPr>
                <a:latin typeface="+mn-lt"/>
                <a:ea typeface="+mn-ea"/>
                <a:cs typeface="+mn-cs"/>
                <a:sym typeface="Arial"/>
              </a:defRPr>
            </a:pPr>
            <a:endParaRPr sz="1401"/>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b="1" dirty="0" smtClean="0">
                <a:solidFill>
                  <a:srgbClr val="741B47"/>
                </a:solidFill>
                <a:latin typeface="Calibri"/>
                <a:ea typeface="Calibri"/>
                <a:cs typeface="Calibri"/>
                <a:sym typeface="Calibri"/>
              </a:rPr>
              <a:t>CAMBIO DE CORREA DE DISTRIBUCIÓN Y PUESTA A </a:t>
            </a:r>
          </a:p>
          <a:p>
            <a:pPr lvl="0">
              <a:lnSpc>
                <a:spcPct val="80000"/>
              </a:lnSpc>
            </a:pPr>
            <a:r>
              <a:rPr lang="de-DE" sz="2800" b="1" dirty="0" smtClean="0">
                <a:solidFill>
                  <a:srgbClr val="741B47"/>
                </a:solidFill>
                <a:latin typeface="Calibri"/>
                <a:ea typeface="Calibri"/>
                <a:cs typeface="Calibri"/>
                <a:sym typeface="Calibri"/>
              </a:rPr>
              <a:t>PUNTO DE DISTRIBUCIÓN</a:t>
            </a:r>
            <a:endParaRPr lang="de-DE" sz="2800" dirty="0">
              <a:solidFill>
                <a:srgbClr val="FF0000"/>
              </a:solidFill>
              <a:latin typeface="Calibri"/>
              <a:ea typeface="Calibri"/>
              <a:cs typeface="Calibri"/>
              <a:sym typeface="Calibri"/>
            </a:endParaRPr>
          </a:p>
        </p:txBody>
      </p:sp>
      <p:sp>
        <p:nvSpPr>
          <p:cNvPr id="8" name="CuadroTexto 8"/>
          <p:cNvSpPr txBox="1"/>
          <p:nvPr/>
        </p:nvSpPr>
        <p:spPr>
          <a:xfrm>
            <a:off x="816160" y="2505071"/>
            <a:ext cx="5063530" cy="4278094"/>
          </a:xfrm>
          <a:prstGeom prst="rect">
            <a:avLst/>
          </a:prstGeom>
          <a:ln w="12700">
            <a:miter lim="400000"/>
          </a:ln>
          <a:extLst>
            <a:ext uri="{C572A759-6A51-4108-AA02-DFA0A04FC94B}">
              <ma14:wrappingTextBoxFlag xmlns:ma14="http://schemas.microsoft.com/office/mac/drawingml/2011/main" xmlns="" val="1"/>
            </a:ext>
          </a:extLst>
        </p:spPr>
        <p:txBody>
          <a:bodyPr wrap="square" lIns="45738" rIns="45738">
            <a:spAutoFit/>
          </a:bodyPr>
          <a:lstStyle/>
          <a:p>
            <a:pPr marL="588963" indent="-588963" algn="just">
              <a:buFont typeface="+mj-lt"/>
              <a:buAutoNum type="arabicPeriod" startAt="17"/>
            </a:pPr>
            <a:r>
              <a:rPr lang="es-ES_tradnl" sz="1600" dirty="0" smtClean="0">
                <a:solidFill>
                  <a:schemeClr val="bg2">
                    <a:lumMod val="50000"/>
                  </a:schemeClr>
                </a:solidFill>
                <a:latin typeface="Calibri" charset="0"/>
                <a:ea typeface="Calibri" charset="0"/>
                <a:cs typeface="Calibri" charset="0"/>
              </a:rPr>
              <a:t>Si </a:t>
            </a:r>
            <a:r>
              <a:rPr lang="es-ES_tradnl" sz="1600" dirty="0">
                <a:solidFill>
                  <a:schemeClr val="bg2">
                    <a:lumMod val="50000"/>
                  </a:schemeClr>
                </a:solidFill>
                <a:latin typeface="Calibri" charset="0"/>
                <a:ea typeface="Calibri" charset="0"/>
                <a:cs typeface="Calibri" charset="0"/>
              </a:rPr>
              <a:t>se corrieron, se deberá repetir el procedimiento de enfrentar marcas e instalar nuevamente la correa de distribución tensándola finalmente.</a:t>
            </a:r>
            <a:endParaRPr lang="es-CL" sz="1600" dirty="0">
              <a:solidFill>
                <a:schemeClr val="bg2">
                  <a:lumMod val="50000"/>
                </a:schemeClr>
              </a:solidFill>
              <a:latin typeface="Calibri" charset="0"/>
              <a:ea typeface="Calibri" charset="0"/>
              <a:cs typeface="Calibri" charset="0"/>
            </a:endParaRPr>
          </a:p>
          <a:p>
            <a:pPr marL="588963" indent="-588963" algn="just">
              <a:buFont typeface="+mj-lt"/>
              <a:buAutoNum type="arabicPeriod" startAt="17"/>
            </a:pPr>
            <a:endParaRPr lang="es-CL" sz="1600" dirty="0" smtClean="0">
              <a:solidFill>
                <a:schemeClr val="bg2">
                  <a:lumMod val="50000"/>
                </a:schemeClr>
              </a:solidFill>
              <a:latin typeface="Calibri" charset="0"/>
              <a:ea typeface="Calibri" charset="0"/>
              <a:cs typeface="Calibri" charset="0"/>
            </a:endParaRPr>
          </a:p>
          <a:p>
            <a:pPr marL="588963" indent="-588963" algn="just">
              <a:buFont typeface="+mj-lt"/>
              <a:buAutoNum type="arabicPeriod" startAt="17"/>
            </a:pPr>
            <a:r>
              <a:rPr lang="es-ES_tradnl" sz="1600" dirty="0">
                <a:solidFill>
                  <a:schemeClr val="bg2">
                    <a:lumMod val="50000"/>
                  </a:schemeClr>
                </a:solidFill>
                <a:latin typeface="Calibri" charset="0"/>
                <a:ea typeface="Calibri" charset="0"/>
                <a:cs typeface="Calibri" charset="0"/>
              </a:rPr>
              <a:t>Una vez chequeado que todo está correcto, girar el Cigüeñal lentamente 2 vueltas completas y enfrentar marcas nuevamente.</a:t>
            </a:r>
            <a:endParaRPr lang="es-CL" sz="1600" dirty="0">
              <a:solidFill>
                <a:schemeClr val="bg2">
                  <a:lumMod val="50000"/>
                </a:schemeClr>
              </a:solidFill>
              <a:latin typeface="Calibri" charset="0"/>
              <a:ea typeface="Calibri" charset="0"/>
              <a:cs typeface="Calibri" charset="0"/>
            </a:endParaRPr>
          </a:p>
          <a:p>
            <a:pPr marL="588963" indent="-588963" algn="just">
              <a:buFont typeface="+mj-lt"/>
              <a:buAutoNum type="arabicPeriod" startAt="17"/>
            </a:pPr>
            <a:endParaRPr lang="es-CL" sz="1600" dirty="0" smtClean="0">
              <a:solidFill>
                <a:schemeClr val="bg2">
                  <a:lumMod val="50000"/>
                </a:schemeClr>
              </a:solidFill>
              <a:latin typeface="Calibri" charset="0"/>
              <a:ea typeface="Calibri" charset="0"/>
              <a:cs typeface="Calibri" charset="0"/>
            </a:endParaRPr>
          </a:p>
          <a:p>
            <a:pPr marL="588963" indent="-588963" algn="just">
              <a:buFont typeface="+mj-lt"/>
              <a:buAutoNum type="arabicPeriod" startAt="17"/>
            </a:pPr>
            <a:r>
              <a:rPr lang="es-ES_tradnl" sz="1600" dirty="0">
                <a:solidFill>
                  <a:schemeClr val="bg2">
                    <a:lumMod val="50000"/>
                  </a:schemeClr>
                </a:solidFill>
                <a:latin typeface="Calibri" charset="0"/>
                <a:ea typeface="Calibri" charset="0"/>
                <a:cs typeface="Calibri" charset="0"/>
              </a:rPr>
              <a:t>Esto es para chequear que todo esté bien, y que los pistones no choquen con las válvulas</a:t>
            </a:r>
            <a:r>
              <a:rPr lang="es-ES_tradnl" sz="1600" dirty="0" smtClean="0">
                <a:solidFill>
                  <a:schemeClr val="bg2">
                    <a:lumMod val="50000"/>
                  </a:schemeClr>
                </a:solidFill>
                <a:latin typeface="Calibri" charset="0"/>
                <a:ea typeface="Calibri" charset="0"/>
                <a:cs typeface="Calibri" charset="0"/>
              </a:rPr>
              <a:t>.</a:t>
            </a:r>
          </a:p>
          <a:p>
            <a:pPr marL="588963" indent="-588963" algn="just">
              <a:buFont typeface="+mj-lt"/>
              <a:buAutoNum type="arabicPeriod" startAt="17"/>
            </a:pPr>
            <a:endParaRPr lang="es-ES_tradnl" sz="1600" dirty="0">
              <a:solidFill>
                <a:schemeClr val="bg2">
                  <a:lumMod val="50000"/>
                </a:schemeClr>
              </a:solidFill>
              <a:latin typeface="Calibri" charset="0"/>
              <a:ea typeface="Calibri" charset="0"/>
              <a:cs typeface="Calibri" charset="0"/>
            </a:endParaRPr>
          </a:p>
          <a:p>
            <a:pPr marL="588963" indent="-588963" algn="just">
              <a:buFont typeface="+mj-lt"/>
              <a:buAutoNum type="arabicPeriod" startAt="17"/>
            </a:pPr>
            <a:r>
              <a:rPr lang="es-ES_tradnl" sz="1600" dirty="0">
                <a:solidFill>
                  <a:schemeClr val="bg2">
                    <a:lumMod val="50000"/>
                  </a:schemeClr>
                </a:solidFill>
                <a:latin typeface="Calibri" charset="0"/>
                <a:ea typeface="Calibri" charset="0"/>
                <a:cs typeface="Calibri" charset="0"/>
              </a:rPr>
              <a:t>Montar nuevamente la tapa de distribución instalando todos sus pernos de </a:t>
            </a:r>
            <a:r>
              <a:rPr lang="es-ES_tradnl" sz="1600" dirty="0" smtClean="0">
                <a:solidFill>
                  <a:schemeClr val="bg2">
                    <a:lumMod val="50000"/>
                  </a:schemeClr>
                </a:solidFill>
                <a:latin typeface="Calibri" charset="0"/>
                <a:ea typeface="Calibri" charset="0"/>
                <a:cs typeface="Calibri" charset="0"/>
              </a:rPr>
              <a:t>fijación.</a:t>
            </a:r>
          </a:p>
          <a:p>
            <a:pPr marL="588963" indent="-588963" algn="just">
              <a:buFont typeface="+mj-lt"/>
              <a:buAutoNum type="arabicPeriod" startAt="17"/>
            </a:pPr>
            <a:endParaRPr lang="es-ES_tradnl" sz="1600" dirty="0">
              <a:solidFill>
                <a:schemeClr val="bg2">
                  <a:lumMod val="50000"/>
                </a:schemeClr>
              </a:solidFill>
              <a:latin typeface="Calibri" charset="0"/>
              <a:ea typeface="Calibri" charset="0"/>
              <a:cs typeface="Calibri" charset="0"/>
            </a:endParaRPr>
          </a:p>
          <a:p>
            <a:pPr marL="588963" indent="-588963" algn="just">
              <a:buFont typeface="+mj-lt"/>
              <a:buAutoNum type="arabicPeriod" startAt="17"/>
            </a:pPr>
            <a:r>
              <a:rPr lang="es-ES_tradnl" sz="1600" dirty="0">
                <a:solidFill>
                  <a:schemeClr val="bg2">
                    <a:lumMod val="50000"/>
                  </a:schemeClr>
                </a:solidFill>
                <a:latin typeface="Calibri" charset="0"/>
                <a:ea typeface="Calibri" charset="0"/>
                <a:cs typeface="Calibri" charset="0"/>
              </a:rPr>
              <a:t>Por último, montar y tensar nuevamente la correa de accesorios, la cual también es aconsejable reemplazarla por una </a:t>
            </a:r>
            <a:r>
              <a:rPr lang="es-ES_tradnl" sz="1600" dirty="0" smtClean="0">
                <a:solidFill>
                  <a:schemeClr val="bg2">
                    <a:lumMod val="50000"/>
                  </a:schemeClr>
                </a:solidFill>
                <a:latin typeface="Calibri" charset="0"/>
                <a:ea typeface="Calibri" charset="0"/>
                <a:cs typeface="Calibri" charset="0"/>
              </a:rPr>
              <a:t>nueva.</a:t>
            </a:r>
            <a:endParaRPr lang="es-CL" sz="1600" dirty="0">
              <a:solidFill>
                <a:schemeClr val="bg2">
                  <a:lumMod val="50000"/>
                </a:schemeClr>
              </a:solidFill>
              <a:latin typeface="Calibri" charset="0"/>
              <a:ea typeface="Calibri" charset="0"/>
              <a:cs typeface="Calibri" charset="0"/>
            </a:endParaRPr>
          </a:p>
        </p:txBody>
      </p:sp>
      <p:pic>
        <p:nvPicPr>
          <p:cNvPr id="9" name="Imagen 8">
            <a:extLst>
              <a:ext uri="{FF2B5EF4-FFF2-40B4-BE49-F238E27FC236}">
                <a16:creationId xmlns="" xmlns:a16="http://schemas.microsoft.com/office/drawing/2014/main" id="{9FFE147F-DBAF-8A41-86A1-4A2428E31969}"/>
              </a:ext>
            </a:extLst>
          </p:cNvPr>
          <p:cNvPicPr>
            <a:picLocks noChangeAspect="1"/>
          </p:cNvPicPr>
          <p:nvPr/>
        </p:nvPicPr>
        <p:blipFill>
          <a:blip r:embed="rId3"/>
          <a:stretch>
            <a:fillRect/>
          </a:stretch>
        </p:blipFill>
        <p:spPr>
          <a:xfrm>
            <a:off x="6530950" y="2505071"/>
            <a:ext cx="2970749" cy="2815137"/>
          </a:xfrm>
          <a:prstGeom prst="roundRect">
            <a:avLst/>
          </a:prstGeom>
        </p:spPr>
      </p:pic>
      <p:sp>
        <p:nvSpPr>
          <p:cNvPr id="14" name="Marco 13">
            <a:extLst>
              <a:ext uri="{FF2B5EF4-FFF2-40B4-BE49-F238E27FC236}">
                <a16:creationId xmlns="" xmlns:a16="http://schemas.microsoft.com/office/drawing/2014/main" id="{D11A7306-7BC5-6044-9A53-FADA5C2EB8C6}"/>
              </a:ext>
            </a:extLst>
          </p:cNvPr>
          <p:cNvSpPr/>
          <p:nvPr/>
        </p:nvSpPr>
        <p:spPr>
          <a:xfrm>
            <a:off x="7216999" y="2667449"/>
            <a:ext cx="273059" cy="40488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16" name="Marco 15">
            <a:extLst>
              <a:ext uri="{FF2B5EF4-FFF2-40B4-BE49-F238E27FC236}">
                <a16:creationId xmlns="" xmlns:a16="http://schemas.microsoft.com/office/drawing/2014/main" id="{D11A7306-7BC5-6044-9A53-FADA5C2EB8C6}"/>
              </a:ext>
            </a:extLst>
          </p:cNvPr>
          <p:cNvSpPr/>
          <p:nvPr/>
        </p:nvSpPr>
        <p:spPr>
          <a:xfrm>
            <a:off x="8669011" y="2566359"/>
            <a:ext cx="273059" cy="40488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pic>
        <p:nvPicPr>
          <p:cNvPr id="10" name="Imagen 9">
            <a:hlinkClick r:id="rId4" action="ppaction://hlinkfile"/>
            <a:extLst>
              <a:ext uri="{FF2B5EF4-FFF2-40B4-BE49-F238E27FC236}">
                <a16:creationId xmlns="" xmlns:a16="http://schemas.microsoft.com/office/drawing/2014/main" id="{575E0E5F-17EE-C947-A194-858CA4B2C30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150940" y="5482586"/>
            <a:ext cx="1730767" cy="1785347"/>
          </a:xfrm>
          <a:prstGeom prst="rect">
            <a:avLst/>
          </a:prstGeom>
          <a:noFill/>
          <a:ln>
            <a:noFill/>
          </a:ln>
        </p:spPr>
      </p:pic>
    </p:spTree>
    <p:extLst>
      <p:ext uri="{BB962C8B-B14F-4D97-AF65-F5344CB8AC3E}">
        <p14:creationId xmlns:p14="http://schemas.microsoft.com/office/powerpoint/2010/main" val="18043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7" name="Google Shape;317;p12"/>
          <p:cNvPicPr preferRelativeResize="0"/>
          <p:nvPr/>
        </p:nvPicPr>
        <p:blipFill rotWithShape="1">
          <a:blip r:embed="rId3">
            <a:alphaModFix/>
          </a:blip>
          <a:srcRect/>
          <a:stretch/>
        </p:blipFill>
        <p:spPr>
          <a:xfrm>
            <a:off x="5941562" y="1567119"/>
            <a:ext cx="2962656" cy="5248656"/>
          </a:xfrm>
          <a:prstGeom prst="rect">
            <a:avLst/>
          </a:prstGeom>
          <a:noFill/>
          <a:ln>
            <a:noFill/>
          </a:ln>
        </p:spPr>
      </p:pic>
      <p:sp>
        <p:nvSpPr>
          <p:cNvPr id="318" name="Google Shape;318;p12"/>
          <p:cNvSpPr txBox="1"/>
          <p:nvPr/>
        </p:nvSpPr>
        <p:spPr>
          <a:xfrm>
            <a:off x="506729" y="5822930"/>
            <a:ext cx="4995614" cy="319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2100" b="0" i="0" u="none" strike="noStrike" cap="none">
                <a:solidFill>
                  <a:srgbClr val="741B47"/>
                </a:solidFill>
                <a:latin typeface="Calibri"/>
                <a:ea typeface="Calibri"/>
                <a:cs typeface="Calibri"/>
                <a:sym typeface="Calibri"/>
              </a:rPr>
              <a:t>¡Investiga en </a:t>
            </a:r>
            <a:r>
              <a:rPr lang="en-US" sz="2100" b="0" i="0" u="none" strike="noStrike" cap="none">
                <a:solidFill>
                  <a:srgbClr val="ED423D"/>
                </a:solidFill>
                <a:latin typeface="Calibri"/>
                <a:ea typeface="Calibri"/>
                <a:cs typeface="Calibri"/>
                <a:sym typeface="Calibri"/>
              </a:rPr>
              <a:t>internet</a:t>
            </a:r>
            <a:endParaRPr/>
          </a:p>
          <a:p>
            <a:pPr marL="0" marR="0" lvl="0" indent="0" algn="l" rtl="0">
              <a:lnSpc>
                <a:spcPct val="100000"/>
              </a:lnSpc>
              <a:spcBef>
                <a:spcPts val="0"/>
              </a:spcBef>
              <a:spcAft>
                <a:spcPts val="0"/>
              </a:spcAft>
              <a:buNone/>
            </a:pPr>
            <a:r>
              <a:rPr lang="en-US" sz="2100" b="0" i="0" u="none" strike="noStrike" cap="none">
                <a:solidFill>
                  <a:srgbClr val="741B47"/>
                </a:solidFill>
                <a:latin typeface="Calibri"/>
                <a:ea typeface="Calibri"/>
                <a:cs typeface="Calibri"/>
                <a:sym typeface="Calibri"/>
              </a:rPr>
              <a:t>ocupando tu celular!  </a:t>
            </a:r>
            <a:endParaRPr/>
          </a:p>
          <a:p>
            <a:pPr marL="0" marR="0" lvl="0" indent="0" algn="l" rtl="0">
              <a:lnSpc>
                <a:spcPct val="100000"/>
              </a:lnSpc>
              <a:spcBef>
                <a:spcPts val="0"/>
              </a:spcBef>
              <a:spcAft>
                <a:spcPts val="0"/>
              </a:spcAft>
              <a:buNone/>
            </a:pPr>
            <a:r>
              <a:rPr lang="en-US" sz="2100" b="1" i="0" u="none" strike="noStrike" cap="none">
                <a:solidFill>
                  <a:srgbClr val="741B47"/>
                </a:solidFill>
                <a:latin typeface="Calibri"/>
                <a:ea typeface="Calibri"/>
                <a:cs typeface="Calibri"/>
                <a:sym typeface="Calibri"/>
              </a:rPr>
              <a:t>¡Comparte tus respuestas!</a:t>
            </a:r>
            <a:endParaRPr/>
          </a:p>
        </p:txBody>
      </p:sp>
      <p:sp>
        <p:nvSpPr>
          <p:cNvPr id="319" name="Google Shape;319;p12"/>
          <p:cNvSpPr/>
          <p:nvPr/>
        </p:nvSpPr>
        <p:spPr>
          <a:xfrm>
            <a:off x="371783" y="2258677"/>
            <a:ext cx="5146719" cy="2388053"/>
          </a:xfrm>
          <a:prstGeom prst="roundRect">
            <a:avLst>
              <a:gd name="adj" fmla="val 9635"/>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320" name="Google Shape;320;p12"/>
          <p:cNvPicPr preferRelativeResize="0"/>
          <p:nvPr/>
        </p:nvPicPr>
        <p:blipFill rotWithShape="1">
          <a:blip r:embed="rId4">
            <a:alphaModFix/>
          </a:blip>
          <a:srcRect/>
          <a:stretch/>
        </p:blipFill>
        <p:spPr>
          <a:xfrm>
            <a:off x="5262651" y="2061749"/>
            <a:ext cx="477100" cy="477100"/>
          </a:xfrm>
          <a:prstGeom prst="rect">
            <a:avLst/>
          </a:prstGeom>
          <a:noFill/>
          <a:ln>
            <a:noFill/>
          </a:ln>
        </p:spPr>
      </p:pic>
      <p:sp>
        <p:nvSpPr>
          <p:cNvPr id="321" name="Google Shape;321;p12"/>
          <p:cNvSpPr txBox="1"/>
          <p:nvPr/>
        </p:nvSpPr>
        <p:spPr>
          <a:xfrm>
            <a:off x="732228" y="2714059"/>
            <a:ext cx="4425827" cy="1754286"/>
          </a:xfrm>
          <a:prstGeom prst="rect">
            <a:avLst/>
          </a:prstGeom>
          <a:noFill/>
          <a:ln>
            <a:noFill/>
          </a:ln>
        </p:spPr>
        <p:txBody>
          <a:bodyPr spcFirstLastPara="1" wrap="square" lIns="91425" tIns="45700" rIns="91425" bIns="45700" anchor="t" anchorCtr="0">
            <a:spAutoFit/>
          </a:bodyPr>
          <a:lstStyle/>
          <a:p>
            <a:r>
              <a:rPr lang="es-ES" sz="1800" dirty="0" smtClean="0">
                <a:latin typeface="Calibri" charset="0"/>
                <a:ea typeface="Calibri" charset="0"/>
                <a:cs typeface="Calibri" charset="0"/>
              </a:rPr>
              <a:t>¿En qué debemos fijarnos al momento de cambiar una correa de distribución?</a:t>
            </a:r>
            <a:endParaRPr lang="es-ES" sz="1800" dirty="0">
              <a:latin typeface="Calibri" charset="0"/>
              <a:ea typeface="Calibri" charset="0"/>
              <a:cs typeface="Calibri" charset="0"/>
            </a:endParaRPr>
          </a:p>
          <a:p>
            <a:pPr marL="0" indent="0">
              <a:buNone/>
            </a:pPr>
            <a:endParaRPr lang="es-ES" sz="1800" dirty="0">
              <a:latin typeface="Calibri" charset="0"/>
              <a:ea typeface="Calibri" charset="0"/>
              <a:cs typeface="Calibri" charset="0"/>
            </a:endParaRPr>
          </a:p>
          <a:p>
            <a:r>
              <a:rPr lang="es-ES" sz="1800" dirty="0">
                <a:latin typeface="Calibri" charset="0"/>
                <a:ea typeface="Calibri" charset="0"/>
                <a:cs typeface="Calibri" charset="0"/>
              </a:rPr>
              <a:t>¿Qué textos debemos revisar siempre al momento de realizar el cambio de </a:t>
            </a:r>
            <a:r>
              <a:rPr lang="es-ES" sz="1800" dirty="0" smtClean="0">
                <a:latin typeface="Calibri" charset="0"/>
                <a:ea typeface="Calibri" charset="0"/>
                <a:cs typeface="Calibri" charset="0"/>
              </a:rPr>
              <a:t>este elemento?</a:t>
            </a:r>
            <a:endParaRPr lang="es-ES" sz="1800" dirty="0">
              <a:latin typeface="Calibri" charset="0"/>
              <a:ea typeface="Calibri" charset="0"/>
              <a:cs typeface="Calibri" charset="0"/>
            </a:endParaRPr>
          </a:p>
        </p:txBody>
      </p:sp>
      <p:pic>
        <p:nvPicPr>
          <p:cNvPr id="322" name="Google Shape;322;p12"/>
          <p:cNvPicPr preferRelativeResize="0"/>
          <p:nvPr/>
        </p:nvPicPr>
        <p:blipFill rotWithShape="1">
          <a:blip r:embed="rId5">
            <a:alphaModFix/>
          </a:blip>
          <a:srcRect/>
          <a:stretch/>
        </p:blipFill>
        <p:spPr>
          <a:xfrm>
            <a:off x="3559996" y="4056360"/>
            <a:ext cx="3817418" cy="3616716"/>
          </a:xfrm>
          <a:prstGeom prst="rect">
            <a:avLst/>
          </a:prstGeom>
          <a:noFill/>
          <a:ln>
            <a:noFill/>
          </a:ln>
        </p:spPr>
      </p:pic>
      <p:sp>
        <p:nvSpPr>
          <p:cNvPr id="323" name="Google Shape;323;p12"/>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741B47"/>
                </a:solidFill>
                <a:latin typeface="Calibri"/>
                <a:ea typeface="Calibri"/>
                <a:cs typeface="Calibri"/>
                <a:sym typeface="Calibri"/>
              </a:rPr>
              <a:t>REFLEXIONEMOS</a:t>
            </a:r>
            <a:endParaRPr sz="3100" b="1" i="0" u="none" strike="noStrike" cap="none">
              <a:solidFill>
                <a:srgbClr val="741B47"/>
              </a:solidFill>
              <a:latin typeface="Calibri"/>
              <a:ea typeface="Calibri"/>
              <a:cs typeface="Calibri"/>
              <a:sym typeface="Calibri"/>
            </a:endParaRPr>
          </a:p>
        </p:txBody>
      </p:sp>
      <p:sp>
        <p:nvSpPr>
          <p:cNvPr id="324" name="Google Shape;324;p12"/>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HAGAMOS UNA PAUSA</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105877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5" name="Google Shape;173;p6"/>
          <p:cNvSpPr/>
          <p:nvPr/>
        </p:nvSpPr>
        <p:spPr>
          <a:xfrm>
            <a:off x="261597" y="2257004"/>
            <a:ext cx="9054790" cy="721699"/>
          </a:xfrm>
          <a:prstGeom prst="roundRect">
            <a:avLst>
              <a:gd name="adj" fmla="val 16792"/>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a:solidFill>
                  <a:srgbClr val="FF0000"/>
                </a:solidFill>
                <a:latin typeface="Calibri"/>
                <a:ea typeface="Calibri"/>
                <a:cs typeface="Calibri"/>
                <a:sym typeface="Calibri"/>
              </a:rPr>
              <a:t>CAMBIO DE </a:t>
            </a:r>
            <a:r>
              <a:rPr lang="de-DE" sz="2800" b="1" dirty="0">
                <a:solidFill>
                  <a:srgbClr val="741B47"/>
                </a:solidFill>
                <a:latin typeface="Calibri"/>
                <a:ea typeface="Calibri"/>
                <a:cs typeface="Calibri"/>
                <a:sym typeface="Calibri"/>
              </a:rPr>
              <a:t>CORREA DE DISTRIBUCIÓN Y PUESTA A </a:t>
            </a:r>
          </a:p>
          <a:p>
            <a:pPr lvl="0">
              <a:lnSpc>
                <a:spcPct val="80000"/>
              </a:lnSpc>
            </a:pPr>
            <a:r>
              <a:rPr lang="de-DE" sz="2800" b="1" dirty="0">
                <a:solidFill>
                  <a:srgbClr val="741B47"/>
                </a:solidFill>
                <a:latin typeface="Calibri"/>
                <a:ea typeface="Calibri"/>
                <a:cs typeface="Calibri"/>
                <a:sym typeface="Calibri"/>
              </a:rPr>
              <a:t>PUNTO DE DISTRIBUCIÓN</a:t>
            </a:r>
            <a:endParaRPr lang="de-DE" sz="2800" dirty="0">
              <a:solidFill>
                <a:srgbClr val="FF0000"/>
              </a:solidFill>
              <a:latin typeface="Calibri"/>
              <a:ea typeface="Calibri"/>
              <a:cs typeface="Calibri"/>
              <a:sym typeface="Calibri"/>
            </a:endParaRPr>
          </a:p>
        </p:txBody>
      </p:sp>
      <p:sp>
        <p:nvSpPr>
          <p:cNvPr id="14" name="Google Shape;174;p6"/>
          <p:cNvSpPr txBox="1"/>
          <p:nvPr/>
        </p:nvSpPr>
        <p:spPr>
          <a:xfrm>
            <a:off x="550992" y="2313101"/>
            <a:ext cx="8335463" cy="605254"/>
          </a:xfrm>
          <a:prstGeom prst="rect">
            <a:avLst/>
          </a:prstGeom>
          <a:noFill/>
          <a:ln>
            <a:noFill/>
          </a:ln>
        </p:spPr>
        <p:txBody>
          <a:bodyPr spcFirstLastPara="1" wrap="square" lIns="91425" tIns="45700" rIns="91425" bIns="45700" anchor="t" anchorCtr="0">
            <a:spAutoFit/>
          </a:bodyPr>
          <a:lstStyle/>
          <a:p>
            <a:pPr algn="just">
              <a:lnSpc>
                <a:spcPts val="1960"/>
              </a:lnSpc>
            </a:pPr>
            <a:r>
              <a:rPr lang="es-CL" sz="1600" dirty="0">
                <a:solidFill>
                  <a:schemeClr val="bg2">
                    <a:lumMod val="50000"/>
                  </a:schemeClr>
                </a:solidFill>
                <a:latin typeface="Calibri" charset="0"/>
                <a:ea typeface="Calibri" charset="0"/>
                <a:cs typeface="Calibri" charset="0"/>
              </a:rPr>
              <a:t>Existe otra forma de poner a Punto la Distribución, es decir, sincronizar el desplazamiento del pistón con respecto a la apertura y cierre de las válvulas del motor.</a:t>
            </a:r>
          </a:p>
        </p:txBody>
      </p:sp>
      <p:sp>
        <p:nvSpPr>
          <p:cNvPr id="10" name="Google Shape;173;p6"/>
          <p:cNvSpPr/>
          <p:nvPr/>
        </p:nvSpPr>
        <p:spPr>
          <a:xfrm>
            <a:off x="261597" y="3151257"/>
            <a:ext cx="9054790" cy="992572"/>
          </a:xfrm>
          <a:prstGeom prst="roundRect">
            <a:avLst>
              <a:gd name="adj" fmla="val 16792"/>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2" name="Google Shape;174;p6"/>
          <p:cNvSpPr txBox="1"/>
          <p:nvPr/>
        </p:nvSpPr>
        <p:spPr>
          <a:xfrm>
            <a:off x="550992" y="3219547"/>
            <a:ext cx="8335463" cy="861734"/>
          </a:xfrm>
          <a:prstGeom prst="rect">
            <a:avLst/>
          </a:prstGeom>
          <a:noFill/>
          <a:ln>
            <a:noFill/>
          </a:ln>
        </p:spPr>
        <p:txBody>
          <a:bodyPr spcFirstLastPara="1" wrap="square" lIns="91425" tIns="45700" rIns="91425" bIns="45700" anchor="t" anchorCtr="0">
            <a:spAutoFit/>
          </a:bodyPr>
          <a:lstStyle/>
          <a:p>
            <a:pPr algn="just">
              <a:lnSpc>
                <a:spcPts val="1960"/>
              </a:lnSpc>
            </a:pPr>
            <a:r>
              <a:rPr lang="es-CL" sz="1600" dirty="0">
                <a:solidFill>
                  <a:schemeClr val="bg2">
                    <a:lumMod val="50000"/>
                  </a:schemeClr>
                </a:solidFill>
                <a:latin typeface="Calibri" charset="0"/>
                <a:ea typeface="Calibri" charset="0"/>
                <a:cs typeface="Calibri" charset="0"/>
              </a:rPr>
              <a:t>Este procedimiento se puede realizar en cualquier motor, solo es necesario tener claro el desplazamiento de los pistones con respecto al movimiento de apertura y cierre de las válvulas del motor.</a:t>
            </a:r>
          </a:p>
        </p:txBody>
      </p:sp>
      <p:grpSp>
        <p:nvGrpSpPr>
          <p:cNvPr id="2" name="Agrupar 1"/>
          <p:cNvGrpSpPr/>
          <p:nvPr/>
        </p:nvGrpSpPr>
        <p:grpSpPr>
          <a:xfrm>
            <a:off x="261597" y="4316383"/>
            <a:ext cx="8394131" cy="2235566"/>
            <a:chOff x="261597" y="4951857"/>
            <a:chExt cx="5641279" cy="1576600"/>
          </a:xfrm>
        </p:grpSpPr>
        <p:sp>
          <p:nvSpPr>
            <p:cNvPr id="17" name="Google Shape;173;p6"/>
            <p:cNvSpPr/>
            <p:nvPr/>
          </p:nvSpPr>
          <p:spPr>
            <a:xfrm>
              <a:off x="261597" y="5479096"/>
              <a:ext cx="5641279" cy="1049361"/>
            </a:xfrm>
            <a:prstGeom prst="roundRect">
              <a:avLst>
                <a:gd name="adj" fmla="val 16792"/>
              </a:avLst>
            </a:prstGeom>
            <a:solidFill>
              <a:schemeClr val="tx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3" name="Google Shape;173;p6"/>
            <p:cNvSpPr/>
            <p:nvPr/>
          </p:nvSpPr>
          <p:spPr>
            <a:xfrm>
              <a:off x="261597" y="4951857"/>
              <a:ext cx="5641279" cy="1049361"/>
            </a:xfrm>
            <a:prstGeom prst="roundRect">
              <a:avLst>
                <a:gd name="adj" fmla="val 16792"/>
              </a:avLst>
            </a:prstGeom>
            <a:solidFill>
              <a:schemeClr val="tx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sp>
        <p:nvSpPr>
          <p:cNvPr id="16" name="Google Shape;174;p6"/>
          <p:cNvSpPr txBox="1"/>
          <p:nvPr/>
        </p:nvSpPr>
        <p:spPr>
          <a:xfrm>
            <a:off x="550992" y="4490338"/>
            <a:ext cx="5121839" cy="1887656"/>
          </a:xfrm>
          <a:prstGeom prst="rect">
            <a:avLst/>
          </a:prstGeom>
          <a:noFill/>
          <a:ln>
            <a:noFill/>
          </a:ln>
        </p:spPr>
        <p:txBody>
          <a:bodyPr spcFirstLastPara="1" wrap="square" lIns="91425" tIns="45700" rIns="91425" bIns="45700" anchor="t" anchorCtr="0">
            <a:spAutoFit/>
          </a:bodyPr>
          <a:lstStyle/>
          <a:p>
            <a:pPr algn="just">
              <a:lnSpc>
                <a:spcPts val="1960"/>
              </a:lnSpc>
            </a:pPr>
            <a:r>
              <a:rPr lang="es-CL" sz="1600" b="1" dirty="0" smtClean="0">
                <a:solidFill>
                  <a:srgbClr val="77374D"/>
                </a:solidFill>
                <a:latin typeface="Calibri" charset="0"/>
                <a:ea typeface="Calibri" charset="0"/>
                <a:cs typeface="Calibri" charset="0"/>
              </a:rPr>
              <a:t>Procedimiento:</a:t>
            </a:r>
          </a:p>
          <a:p>
            <a:pPr algn="just">
              <a:lnSpc>
                <a:spcPts val="1960"/>
              </a:lnSpc>
            </a:pPr>
            <a:endParaRPr lang="es-CL" sz="1600" b="1" dirty="0" smtClean="0">
              <a:solidFill>
                <a:srgbClr val="77374D"/>
              </a:solidFill>
              <a:latin typeface="Calibri" charset="0"/>
              <a:ea typeface="Calibri" charset="0"/>
              <a:cs typeface="Calibri" charset="0"/>
            </a:endParaRPr>
          </a:p>
          <a:p>
            <a:pPr marL="412750" indent="-412750" algn="just">
              <a:lnSpc>
                <a:spcPts val="1960"/>
              </a:lnSpc>
              <a:buFont typeface="+mj-lt"/>
              <a:buAutoNum type="arabicPeriod"/>
            </a:pPr>
            <a:r>
              <a:rPr lang="es-CL" sz="1600" dirty="0" smtClean="0">
                <a:solidFill>
                  <a:schemeClr val="bg2">
                    <a:lumMod val="50000"/>
                  </a:schemeClr>
                </a:solidFill>
                <a:latin typeface="Calibri" charset="0"/>
                <a:ea typeface="Calibri" charset="0"/>
                <a:cs typeface="Calibri" charset="0"/>
              </a:rPr>
              <a:t>Desmontar  </a:t>
            </a:r>
            <a:r>
              <a:rPr lang="es-CL" sz="1600" dirty="0">
                <a:solidFill>
                  <a:schemeClr val="bg2">
                    <a:lumMod val="50000"/>
                  </a:schemeClr>
                </a:solidFill>
                <a:latin typeface="Calibri" charset="0"/>
                <a:ea typeface="Calibri" charset="0"/>
                <a:cs typeface="Calibri" charset="0"/>
              </a:rPr>
              <a:t>todas las bujías del motor o solo la del cilindro que se va a tomar como referencia (habitualmente la bujia del cilindro Nº1. Se pueden desmontar todas las bujías del motor para que el motor gire más liviano al momento que se requiera.</a:t>
            </a:r>
          </a:p>
        </p:txBody>
      </p:sp>
      <p:pic>
        <p:nvPicPr>
          <p:cNvPr id="19" name="Imagen 18">
            <a:extLst>
              <a:ext uri="{FF2B5EF4-FFF2-40B4-BE49-F238E27FC236}">
                <a16:creationId xmlns="" xmlns:a16="http://schemas.microsoft.com/office/drawing/2014/main" id="{D9A1F818-A6FE-1E46-B33B-CE1B2FBF1631}"/>
              </a:ext>
            </a:extLst>
          </p:cNvPr>
          <p:cNvPicPr>
            <a:picLocks noChangeAspect="1"/>
          </p:cNvPicPr>
          <p:nvPr/>
        </p:nvPicPr>
        <p:blipFill>
          <a:blip r:embed="rId3"/>
          <a:stretch>
            <a:fillRect/>
          </a:stretch>
        </p:blipFill>
        <p:spPr>
          <a:xfrm>
            <a:off x="5998481" y="4381471"/>
            <a:ext cx="3249931" cy="2105390"/>
          </a:xfrm>
          <a:prstGeom prst="roundRect">
            <a:avLst/>
          </a:prstGeom>
          <a:ln w="63500">
            <a:solidFill>
              <a:schemeClr val="tx2"/>
            </a:solidFill>
          </a:ln>
        </p:spPr>
      </p:pic>
    </p:spTree>
    <p:extLst>
      <p:ext uri="{BB962C8B-B14F-4D97-AF65-F5344CB8AC3E}">
        <p14:creationId xmlns:p14="http://schemas.microsoft.com/office/powerpoint/2010/main" val="602940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2" name="Rectángulo redondeado"/>
          <p:cNvSpPr/>
          <p:nvPr/>
        </p:nvSpPr>
        <p:spPr>
          <a:xfrm>
            <a:off x="452175" y="2336241"/>
            <a:ext cx="5879799" cy="3991988"/>
          </a:xfrm>
          <a:prstGeom prst="roundRect">
            <a:avLst>
              <a:gd name="adj" fmla="val 6181"/>
            </a:avLst>
          </a:prstGeom>
          <a:solidFill>
            <a:srgbClr val="EEEEEE"/>
          </a:solidFill>
          <a:ln w="12700">
            <a:miter lim="400000"/>
          </a:ln>
        </p:spPr>
        <p:txBody>
          <a:bodyPr lIns="0" tIns="0" rIns="0" bIns="0" anchor="ctr"/>
          <a:lstStyle/>
          <a:p>
            <a:pPr>
              <a:defRPr>
                <a:latin typeface="+mn-lt"/>
                <a:ea typeface="+mn-ea"/>
                <a:cs typeface="+mn-cs"/>
                <a:sym typeface="Arial"/>
              </a:defRPr>
            </a:pPr>
            <a:endParaRPr sz="1401"/>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a:solidFill>
                  <a:srgbClr val="FF0000"/>
                </a:solidFill>
                <a:latin typeface="Calibri"/>
                <a:ea typeface="Calibri"/>
                <a:cs typeface="Calibri"/>
                <a:sym typeface="Calibri"/>
              </a:rPr>
              <a:t>CAMBIO DE </a:t>
            </a:r>
            <a:r>
              <a:rPr lang="de-DE" sz="2800" b="1" dirty="0">
                <a:solidFill>
                  <a:srgbClr val="741B47"/>
                </a:solidFill>
                <a:latin typeface="Calibri"/>
                <a:ea typeface="Calibri"/>
                <a:cs typeface="Calibri"/>
                <a:sym typeface="Calibri"/>
              </a:rPr>
              <a:t>CORREA DE DISTRIBUCIÓN Y PUESTA A </a:t>
            </a:r>
          </a:p>
          <a:p>
            <a:pPr lvl="0">
              <a:lnSpc>
                <a:spcPct val="80000"/>
              </a:lnSpc>
            </a:pPr>
            <a:r>
              <a:rPr lang="de-DE" sz="2800" b="1" dirty="0">
                <a:solidFill>
                  <a:srgbClr val="741B47"/>
                </a:solidFill>
                <a:latin typeface="Calibri"/>
                <a:ea typeface="Calibri"/>
                <a:cs typeface="Calibri"/>
                <a:sym typeface="Calibri"/>
              </a:rPr>
              <a:t>PUNTO DE DISTRIBUCIÓN</a:t>
            </a:r>
            <a:endParaRPr lang="de-DE" sz="2800" dirty="0">
              <a:solidFill>
                <a:srgbClr val="FF0000"/>
              </a:solidFill>
              <a:latin typeface="Calibri"/>
              <a:ea typeface="Calibri"/>
              <a:cs typeface="Calibri"/>
              <a:sym typeface="Calibri"/>
            </a:endParaRPr>
          </a:p>
        </p:txBody>
      </p:sp>
      <p:sp>
        <p:nvSpPr>
          <p:cNvPr id="8" name="CuadroTexto 8"/>
          <p:cNvSpPr txBox="1"/>
          <p:nvPr/>
        </p:nvSpPr>
        <p:spPr>
          <a:xfrm>
            <a:off x="816160" y="2505071"/>
            <a:ext cx="5063530" cy="3683060"/>
          </a:xfrm>
          <a:prstGeom prst="rect">
            <a:avLst/>
          </a:prstGeom>
          <a:ln w="12700">
            <a:miter lim="400000"/>
          </a:ln>
          <a:extLst>
            <a:ext uri="{C572A759-6A51-4108-AA02-DFA0A04FC94B}">
              <ma14:wrappingTextBoxFlag xmlns:ma14="http://schemas.microsoft.com/office/mac/drawingml/2011/main" xmlns="" val="1"/>
            </a:ext>
          </a:extLst>
        </p:spPr>
        <p:txBody>
          <a:bodyPr wrap="square" lIns="45738" rIns="45738">
            <a:spAutoFit/>
          </a:bodyPr>
          <a:lstStyle/>
          <a:p>
            <a:pPr marL="412750" indent="-412750" algn="just">
              <a:lnSpc>
                <a:spcPts val="1960"/>
              </a:lnSpc>
              <a:buFont typeface="+mj-lt"/>
              <a:buAutoNum type="arabicPeriod" startAt="2"/>
            </a:pPr>
            <a:r>
              <a:rPr lang="es-CL" sz="1600" dirty="0" smtClean="0">
                <a:solidFill>
                  <a:schemeClr val="bg2">
                    <a:lumMod val="50000"/>
                  </a:schemeClr>
                </a:solidFill>
                <a:latin typeface="Calibri" charset="0"/>
                <a:ea typeface="Calibri" charset="0"/>
                <a:cs typeface="Calibri" charset="0"/>
              </a:rPr>
              <a:t>Introducir </a:t>
            </a:r>
            <a:r>
              <a:rPr lang="es-CL" sz="1600" dirty="0">
                <a:solidFill>
                  <a:schemeClr val="bg2">
                    <a:lumMod val="50000"/>
                  </a:schemeClr>
                </a:solidFill>
                <a:latin typeface="Calibri" charset="0"/>
                <a:ea typeface="Calibri" charset="0"/>
                <a:cs typeface="Calibri" charset="0"/>
              </a:rPr>
              <a:t>por el orificio de la bujía un elemento largo (como destornillador o similar) hasta alcanzar la cabeza del pistón</a:t>
            </a:r>
            <a:r>
              <a:rPr lang="es-CL" sz="1600" dirty="0" smtClean="0">
                <a:solidFill>
                  <a:schemeClr val="bg2">
                    <a:lumMod val="50000"/>
                  </a:schemeClr>
                </a:solidFill>
                <a:latin typeface="Calibri" charset="0"/>
                <a:ea typeface="Calibri" charset="0"/>
                <a:cs typeface="Calibri" charset="0"/>
              </a:rPr>
              <a:t>.</a:t>
            </a:r>
          </a:p>
          <a:p>
            <a:pPr marL="412750" indent="-412750" algn="just">
              <a:lnSpc>
                <a:spcPts val="1960"/>
              </a:lnSpc>
              <a:buFont typeface="+mj-lt"/>
              <a:buAutoNum type="arabicPeriod" startAt="2"/>
            </a:pPr>
            <a:endParaRPr lang="es-CL" sz="1600" dirty="0">
              <a:solidFill>
                <a:schemeClr val="bg2">
                  <a:lumMod val="50000"/>
                </a:schemeClr>
              </a:solidFill>
              <a:latin typeface="Calibri" charset="0"/>
              <a:ea typeface="Calibri" charset="0"/>
              <a:cs typeface="Calibri" charset="0"/>
            </a:endParaRPr>
          </a:p>
          <a:p>
            <a:pPr marL="412750" indent="-412750" algn="just">
              <a:lnSpc>
                <a:spcPts val="1960"/>
              </a:lnSpc>
              <a:buFont typeface="+mj-lt"/>
              <a:buAutoNum type="arabicPeriod" startAt="2"/>
            </a:pPr>
            <a:r>
              <a:rPr lang="es-CL" sz="1600" dirty="0">
                <a:solidFill>
                  <a:schemeClr val="bg2">
                    <a:lumMod val="50000"/>
                  </a:schemeClr>
                </a:solidFill>
                <a:latin typeface="Calibri" charset="0"/>
                <a:ea typeface="Calibri" charset="0"/>
                <a:cs typeface="Calibri" charset="0"/>
              </a:rPr>
              <a:t>Girar el eje Cigüeñal en sentido horario hasta que la cabeza del pistón alcance el PSM., lo cual se notará, debido a que el destornillador va a llegar al punto más alto y luego descenderá, por lo que se debe girar el cigüeñal, hasta que el destornillador llegue al punto más alto. </a:t>
            </a:r>
          </a:p>
          <a:p>
            <a:pPr marL="412750" indent="-412750" algn="just">
              <a:lnSpc>
                <a:spcPts val="1960"/>
              </a:lnSpc>
              <a:buFont typeface="+mj-lt"/>
              <a:buAutoNum type="arabicPeriod" startAt="2"/>
            </a:pPr>
            <a:endParaRPr lang="es-CL" sz="1600" dirty="0" smtClean="0">
              <a:solidFill>
                <a:schemeClr val="bg2">
                  <a:lumMod val="50000"/>
                </a:schemeClr>
              </a:solidFill>
              <a:latin typeface="Calibri" charset="0"/>
              <a:ea typeface="Calibri" charset="0"/>
              <a:cs typeface="Calibri" charset="0"/>
            </a:endParaRPr>
          </a:p>
          <a:p>
            <a:pPr marL="412750" indent="-412750" algn="just">
              <a:lnSpc>
                <a:spcPts val="1960"/>
              </a:lnSpc>
              <a:buFont typeface="+mj-lt"/>
              <a:buAutoNum type="arabicPeriod" startAt="2"/>
            </a:pPr>
            <a:r>
              <a:rPr lang="es-CL" sz="1600" dirty="0">
                <a:solidFill>
                  <a:schemeClr val="bg2">
                    <a:lumMod val="50000"/>
                  </a:schemeClr>
                </a:solidFill>
                <a:latin typeface="Calibri" charset="0"/>
                <a:ea typeface="Calibri" charset="0"/>
                <a:cs typeface="Calibri" charset="0"/>
              </a:rPr>
              <a:t>Realizar marcas referenciales en el piñón del  Cigüeñal y en el Block de cilindros, las cuales deben quedar enfrentadas</a:t>
            </a:r>
            <a:r>
              <a:rPr lang="es-CL"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p:txBody>
      </p:sp>
      <p:pic>
        <p:nvPicPr>
          <p:cNvPr id="10" name="Imagen 9">
            <a:extLst>
              <a:ext uri="{FF2B5EF4-FFF2-40B4-BE49-F238E27FC236}">
                <a16:creationId xmlns="" xmlns:a16="http://schemas.microsoft.com/office/drawing/2014/main" id="{FFD31E87-3865-C644-8EB7-737C19B01E0E}"/>
              </a:ext>
            </a:extLst>
          </p:cNvPr>
          <p:cNvPicPr>
            <a:picLocks noChangeAspect="1"/>
          </p:cNvPicPr>
          <p:nvPr/>
        </p:nvPicPr>
        <p:blipFill>
          <a:blip r:embed="rId3"/>
          <a:stretch>
            <a:fillRect/>
          </a:stretch>
        </p:blipFill>
        <p:spPr>
          <a:xfrm>
            <a:off x="6583225" y="2336240"/>
            <a:ext cx="2899661" cy="2611463"/>
          </a:xfrm>
          <a:prstGeom prst="roundRect">
            <a:avLst/>
          </a:prstGeom>
        </p:spPr>
      </p:pic>
    </p:spTree>
    <p:extLst>
      <p:ext uri="{BB962C8B-B14F-4D97-AF65-F5344CB8AC3E}">
        <p14:creationId xmlns:p14="http://schemas.microsoft.com/office/powerpoint/2010/main" val="342275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2" name="Rectángulo redondeado"/>
          <p:cNvSpPr/>
          <p:nvPr/>
        </p:nvSpPr>
        <p:spPr>
          <a:xfrm>
            <a:off x="452175" y="2336240"/>
            <a:ext cx="5879799" cy="3382771"/>
          </a:xfrm>
          <a:prstGeom prst="roundRect">
            <a:avLst>
              <a:gd name="adj" fmla="val 6181"/>
            </a:avLst>
          </a:prstGeom>
          <a:solidFill>
            <a:srgbClr val="EEEEEE"/>
          </a:solidFill>
          <a:ln w="12700">
            <a:miter lim="400000"/>
          </a:ln>
        </p:spPr>
        <p:txBody>
          <a:bodyPr lIns="0" tIns="0" rIns="0" bIns="0" anchor="ctr"/>
          <a:lstStyle/>
          <a:p>
            <a:pPr>
              <a:defRPr>
                <a:latin typeface="+mn-lt"/>
                <a:ea typeface="+mn-ea"/>
                <a:cs typeface="+mn-cs"/>
                <a:sym typeface="Arial"/>
              </a:defRPr>
            </a:pPr>
            <a:endParaRPr sz="1401"/>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a:solidFill>
                  <a:srgbClr val="FF0000"/>
                </a:solidFill>
                <a:latin typeface="Calibri"/>
                <a:ea typeface="Calibri"/>
                <a:cs typeface="Calibri"/>
                <a:sym typeface="Calibri"/>
              </a:rPr>
              <a:t>CAMBIO DE </a:t>
            </a:r>
            <a:r>
              <a:rPr lang="de-DE" sz="2800" b="1" dirty="0">
                <a:solidFill>
                  <a:srgbClr val="741B47"/>
                </a:solidFill>
                <a:latin typeface="Calibri"/>
                <a:ea typeface="Calibri"/>
                <a:cs typeface="Calibri"/>
                <a:sym typeface="Calibri"/>
              </a:rPr>
              <a:t>CORREA DE DISTRIBUCIÓN Y PUESTA A </a:t>
            </a:r>
          </a:p>
          <a:p>
            <a:pPr lvl="0">
              <a:lnSpc>
                <a:spcPct val="80000"/>
              </a:lnSpc>
            </a:pPr>
            <a:r>
              <a:rPr lang="de-DE" sz="2800" b="1" dirty="0">
                <a:solidFill>
                  <a:srgbClr val="741B47"/>
                </a:solidFill>
                <a:latin typeface="Calibri"/>
                <a:ea typeface="Calibri"/>
                <a:cs typeface="Calibri"/>
                <a:sym typeface="Calibri"/>
              </a:rPr>
              <a:t>PUNTO DE DISTRIBUCIÓN</a:t>
            </a:r>
            <a:endParaRPr lang="de-DE" sz="2800" dirty="0">
              <a:solidFill>
                <a:srgbClr val="FF0000"/>
              </a:solidFill>
              <a:latin typeface="Calibri"/>
              <a:ea typeface="Calibri"/>
              <a:cs typeface="Calibri"/>
              <a:sym typeface="Calibri"/>
            </a:endParaRPr>
          </a:p>
        </p:txBody>
      </p:sp>
      <p:sp>
        <p:nvSpPr>
          <p:cNvPr id="8" name="CuadroTexto 8"/>
          <p:cNvSpPr txBox="1"/>
          <p:nvPr/>
        </p:nvSpPr>
        <p:spPr>
          <a:xfrm>
            <a:off x="816160" y="2505071"/>
            <a:ext cx="5063530" cy="2913618"/>
          </a:xfrm>
          <a:prstGeom prst="rect">
            <a:avLst/>
          </a:prstGeom>
          <a:ln w="12700">
            <a:miter lim="400000"/>
          </a:ln>
          <a:extLst>
            <a:ext uri="{C572A759-6A51-4108-AA02-DFA0A04FC94B}">
              <ma14:wrappingTextBoxFlag xmlns:ma14="http://schemas.microsoft.com/office/mac/drawingml/2011/main" xmlns="" val="1"/>
            </a:ext>
          </a:extLst>
        </p:spPr>
        <p:txBody>
          <a:bodyPr wrap="square" lIns="45738" rIns="45738">
            <a:spAutoFit/>
          </a:bodyPr>
          <a:lstStyle/>
          <a:p>
            <a:pPr marL="412750" indent="-412750" algn="just">
              <a:lnSpc>
                <a:spcPts val="1960"/>
              </a:lnSpc>
              <a:buFont typeface="+mj-lt"/>
              <a:buAutoNum type="arabicPeriod" startAt="5"/>
            </a:pPr>
            <a:r>
              <a:rPr lang="es-CL" sz="1600" dirty="0">
                <a:solidFill>
                  <a:schemeClr val="bg2">
                    <a:lumMod val="50000"/>
                  </a:schemeClr>
                </a:solidFill>
                <a:latin typeface="Calibri" charset="0"/>
                <a:ea typeface="Calibri" charset="0"/>
                <a:cs typeface="Calibri" charset="0"/>
              </a:rPr>
              <a:t>Girar hora el Cigüeñal en sentido anti horario unos grados, para que el pistón se aleje del PMS unos centímetros. </a:t>
            </a:r>
          </a:p>
          <a:p>
            <a:pPr marL="412750" indent="-412750" algn="just">
              <a:lnSpc>
                <a:spcPts val="1960"/>
              </a:lnSpc>
              <a:buFont typeface="+mj-lt"/>
              <a:buAutoNum type="arabicPeriod" startAt="5"/>
            </a:pPr>
            <a:endParaRPr lang="es-CL" sz="1600" dirty="0">
              <a:solidFill>
                <a:schemeClr val="bg2">
                  <a:lumMod val="50000"/>
                </a:schemeClr>
              </a:solidFill>
              <a:latin typeface="Calibri" charset="0"/>
              <a:ea typeface="Calibri" charset="0"/>
              <a:cs typeface="Calibri" charset="0"/>
            </a:endParaRPr>
          </a:p>
          <a:p>
            <a:pPr marL="412750" indent="-412750" algn="just">
              <a:lnSpc>
                <a:spcPts val="1960"/>
              </a:lnSpc>
              <a:buFont typeface="+mj-lt"/>
              <a:buAutoNum type="arabicPeriod" startAt="5"/>
            </a:pPr>
            <a:r>
              <a:rPr lang="es-CL" sz="1600" dirty="0">
                <a:solidFill>
                  <a:schemeClr val="bg2">
                    <a:lumMod val="50000"/>
                  </a:schemeClr>
                </a:solidFill>
                <a:latin typeface="Calibri" charset="0"/>
                <a:ea typeface="Calibri" charset="0"/>
                <a:cs typeface="Calibri" charset="0"/>
              </a:rPr>
              <a:t>Girar él o los árboles de levas, hasta que las válvulas del cilindro de referencia (Nº1), queden totalmente en reposo.</a:t>
            </a:r>
          </a:p>
          <a:p>
            <a:pPr marL="412750" indent="-412750" algn="just">
              <a:lnSpc>
                <a:spcPts val="1960"/>
              </a:lnSpc>
            </a:pPr>
            <a:r>
              <a:rPr lang="es-CL" sz="1600" dirty="0">
                <a:solidFill>
                  <a:schemeClr val="bg2">
                    <a:lumMod val="50000"/>
                  </a:schemeClr>
                </a:solidFill>
                <a:latin typeface="Calibri" charset="0"/>
                <a:ea typeface="Calibri" charset="0"/>
                <a:cs typeface="Calibri" charset="0"/>
              </a:rPr>
              <a:t>	En este momento las válvulas del cilindro par al Nº1, es decir, el cilindro Nº4, estarán:</a:t>
            </a:r>
          </a:p>
          <a:p>
            <a:pPr marL="285750" indent="-285750" algn="just">
              <a:lnSpc>
                <a:spcPts val="1960"/>
              </a:lnSpc>
              <a:buClr>
                <a:srgbClr val="77374D"/>
              </a:buClr>
              <a:buFont typeface="Arial" charset="0"/>
              <a:buChar char="•"/>
            </a:pPr>
            <a:r>
              <a:rPr lang="es-CL" sz="1600" dirty="0">
                <a:solidFill>
                  <a:schemeClr val="bg2">
                    <a:lumMod val="50000"/>
                  </a:schemeClr>
                </a:solidFill>
                <a:latin typeface="Calibri" charset="0"/>
                <a:ea typeface="Calibri" charset="0"/>
                <a:cs typeface="Calibri" charset="0"/>
              </a:rPr>
              <a:t>La válvula de escape estará terminando de cerrarse.</a:t>
            </a:r>
          </a:p>
          <a:p>
            <a:pPr marL="285750" indent="-285750" algn="just">
              <a:lnSpc>
                <a:spcPts val="1960"/>
              </a:lnSpc>
              <a:buClr>
                <a:srgbClr val="77374D"/>
              </a:buClr>
              <a:buFont typeface="Arial" charset="0"/>
              <a:buChar char="•"/>
            </a:pPr>
            <a:r>
              <a:rPr lang="es-CL" sz="1600" dirty="0">
                <a:solidFill>
                  <a:schemeClr val="bg2">
                    <a:lumMod val="50000"/>
                  </a:schemeClr>
                </a:solidFill>
                <a:latin typeface="Calibri" charset="0"/>
                <a:ea typeface="Calibri" charset="0"/>
                <a:cs typeface="Calibri" charset="0"/>
              </a:rPr>
              <a:t>La vávula de Admisión estará comenzando a abrirse. </a:t>
            </a:r>
          </a:p>
        </p:txBody>
      </p:sp>
      <p:pic>
        <p:nvPicPr>
          <p:cNvPr id="7" name="Imagen 6">
            <a:extLst>
              <a:ext uri="{FF2B5EF4-FFF2-40B4-BE49-F238E27FC236}">
                <a16:creationId xmlns="" xmlns:a16="http://schemas.microsoft.com/office/drawing/2014/main" id="{B1E4CEAB-5851-2E48-8167-2CBA62B5B9F2}"/>
              </a:ext>
            </a:extLst>
          </p:cNvPr>
          <p:cNvPicPr>
            <a:picLocks noChangeAspect="1"/>
          </p:cNvPicPr>
          <p:nvPr/>
        </p:nvPicPr>
        <p:blipFill>
          <a:blip r:embed="rId3"/>
          <a:stretch>
            <a:fillRect/>
          </a:stretch>
        </p:blipFill>
        <p:spPr>
          <a:xfrm>
            <a:off x="6583224" y="2336240"/>
            <a:ext cx="2899661" cy="2649684"/>
          </a:xfrm>
          <a:prstGeom prst="roundRect">
            <a:avLst/>
          </a:prstGeom>
        </p:spPr>
      </p:pic>
    </p:spTree>
    <p:extLst>
      <p:ext uri="{BB962C8B-B14F-4D97-AF65-F5344CB8AC3E}">
        <p14:creationId xmlns:p14="http://schemas.microsoft.com/office/powerpoint/2010/main" val="2058489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2" name="Rectángulo redondeado"/>
          <p:cNvSpPr/>
          <p:nvPr/>
        </p:nvSpPr>
        <p:spPr>
          <a:xfrm>
            <a:off x="452175" y="2336240"/>
            <a:ext cx="5879799" cy="3094013"/>
          </a:xfrm>
          <a:prstGeom prst="roundRect">
            <a:avLst>
              <a:gd name="adj" fmla="val 6181"/>
            </a:avLst>
          </a:prstGeom>
          <a:solidFill>
            <a:srgbClr val="EEEEEE"/>
          </a:solidFill>
          <a:ln w="12700">
            <a:miter lim="400000"/>
          </a:ln>
        </p:spPr>
        <p:txBody>
          <a:bodyPr lIns="0" tIns="0" rIns="0" bIns="0" anchor="ctr"/>
          <a:lstStyle/>
          <a:p>
            <a:pPr>
              <a:defRPr>
                <a:latin typeface="+mn-lt"/>
                <a:ea typeface="+mn-ea"/>
                <a:cs typeface="+mn-cs"/>
                <a:sym typeface="Arial"/>
              </a:defRPr>
            </a:pPr>
            <a:endParaRPr sz="1401"/>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a:solidFill>
                  <a:srgbClr val="FF0000"/>
                </a:solidFill>
                <a:latin typeface="Calibri"/>
                <a:ea typeface="Calibri"/>
                <a:cs typeface="Calibri"/>
                <a:sym typeface="Calibri"/>
              </a:rPr>
              <a:t>CAMBIO DE </a:t>
            </a:r>
            <a:r>
              <a:rPr lang="de-DE" sz="2800" b="1" dirty="0">
                <a:solidFill>
                  <a:srgbClr val="741B47"/>
                </a:solidFill>
                <a:latin typeface="Calibri"/>
                <a:ea typeface="Calibri"/>
                <a:cs typeface="Calibri"/>
                <a:sym typeface="Calibri"/>
              </a:rPr>
              <a:t>CORREA DE DISTRIBUCIÓN Y PUESTA A </a:t>
            </a:r>
          </a:p>
          <a:p>
            <a:pPr lvl="0">
              <a:lnSpc>
                <a:spcPct val="80000"/>
              </a:lnSpc>
            </a:pPr>
            <a:r>
              <a:rPr lang="de-DE" sz="2800" b="1" dirty="0">
                <a:solidFill>
                  <a:srgbClr val="741B47"/>
                </a:solidFill>
                <a:latin typeface="Calibri"/>
                <a:ea typeface="Calibri"/>
                <a:cs typeface="Calibri"/>
                <a:sym typeface="Calibri"/>
              </a:rPr>
              <a:t>PUNTO DE DISTRIBUCIÓN</a:t>
            </a:r>
            <a:endParaRPr lang="de-DE" sz="2800" dirty="0">
              <a:solidFill>
                <a:srgbClr val="FF0000"/>
              </a:solidFill>
              <a:latin typeface="Calibri"/>
              <a:ea typeface="Calibri"/>
              <a:cs typeface="Calibri"/>
              <a:sym typeface="Calibri"/>
            </a:endParaRPr>
          </a:p>
        </p:txBody>
      </p:sp>
      <p:sp>
        <p:nvSpPr>
          <p:cNvPr id="8" name="CuadroTexto 8"/>
          <p:cNvSpPr txBox="1"/>
          <p:nvPr/>
        </p:nvSpPr>
        <p:spPr>
          <a:xfrm>
            <a:off x="816160" y="2505071"/>
            <a:ext cx="5063530" cy="2657138"/>
          </a:xfrm>
          <a:prstGeom prst="rect">
            <a:avLst/>
          </a:prstGeom>
          <a:ln w="12700">
            <a:miter lim="400000"/>
          </a:ln>
          <a:extLst>
            <a:ext uri="{C572A759-6A51-4108-AA02-DFA0A04FC94B}">
              <ma14:wrappingTextBoxFlag xmlns:ma14="http://schemas.microsoft.com/office/mac/drawingml/2011/main" xmlns="" val="1"/>
            </a:ext>
          </a:extLst>
        </p:spPr>
        <p:txBody>
          <a:bodyPr wrap="square" lIns="45738" rIns="45738">
            <a:spAutoFit/>
          </a:bodyPr>
          <a:lstStyle/>
          <a:p>
            <a:pPr marL="412750" indent="-412750" algn="just">
              <a:lnSpc>
                <a:spcPts val="1960"/>
              </a:lnSpc>
              <a:buFont typeface="+mj-lt"/>
              <a:buAutoNum type="arabicPeriod" startAt="7"/>
            </a:pPr>
            <a:r>
              <a:rPr lang="es-CL" sz="1600" dirty="0">
                <a:solidFill>
                  <a:schemeClr val="bg2">
                    <a:lumMod val="50000"/>
                  </a:schemeClr>
                </a:solidFill>
                <a:latin typeface="Calibri" charset="0"/>
                <a:ea typeface="Calibri" charset="0"/>
                <a:cs typeface="Calibri" charset="0"/>
              </a:rPr>
              <a:t>Realizar marcas de referencia en el o los piñones del árbol de levas y en la culata, las cuales deben quedar enfrentadas</a:t>
            </a:r>
            <a:r>
              <a:rPr lang="es-CL" sz="1600" dirty="0" smtClean="0">
                <a:solidFill>
                  <a:schemeClr val="bg2">
                    <a:lumMod val="50000"/>
                  </a:schemeClr>
                </a:solidFill>
                <a:latin typeface="Calibri" charset="0"/>
                <a:ea typeface="Calibri" charset="0"/>
                <a:cs typeface="Calibri" charset="0"/>
              </a:rPr>
              <a:t>.</a:t>
            </a:r>
          </a:p>
          <a:p>
            <a:pPr marL="412750" indent="-412750" algn="just">
              <a:lnSpc>
                <a:spcPts val="1960"/>
              </a:lnSpc>
              <a:buFont typeface="+mj-lt"/>
              <a:buAutoNum type="arabicPeriod" startAt="7"/>
            </a:pPr>
            <a:endParaRPr lang="es-CL" sz="1600" dirty="0">
              <a:solidFill>
                <a:schemeClr val="bg2">
                  <a:lumMod val="50000"/>
                </a:schemeClr>
              </a:solidFill>
              <a:latin typeface="Calibri" charset="0"/>
              <a:ea typeface="Calibri" charset="0"/>
              <a:cs typeface="Calibri" charset="0"/>
            </a:endParaRPr>
          </a:p>
          <a:p>
            <a:pPr marL="412750" indent="-412750" algn="just">
              <a:lnSpc>
                <a:spcPts val="1960"/>
              </a:lnSpc>
              <a:buFont typeface="+mj-lt"/>
              <a:buAutoNum type="arabicPeriod" startAt="7"/>
            </a:pPr>
            <a:r>
              <a:rPr lang="es-CL" sz="1600" dirty="0">
                <a:solidFill>
                  <a:schemeClr val="bg2">
                    <a:lumMod val="50000"/>
                  </a:schemeClr>
                </a:solidFill>
                <a:latin typeface="Calibri" charset="0"/>
                <a:ea typeface="Calibri" charset="0"/>
                <a:cs typeface="Calibri" charset="0"/>
              </a:rPr>
              <a:t>Volver a girar el piñón de Cigüeñal, hasta que las marcas de referencia realizadas anteriormente queden enfrentadas.</a:t>
            </a:r>
          </a:p>
          <a:p>
            <a:pPr marL="412750" indent="-412750" algn="just">
              <a:lnSpc>
                <a:spcPts val="1960"/>
              </a:lnSpc>
              <a:buFont typeface="+mj-lt"/>
              <a:buAutoNum type="arabicPeriod" startAt="7"/>
            </a:pPr>
            <a:endParaRPr lang="es-CL" sz="1600" dirty="0" smtClean="0">
              <a:solidFill>
                <a:schemeClr val="bg2">
                  <a:lumMod val="50000"/>
                </a:schemeClr>
              </a:solidFill>
              <a:latin typeface="Calibri" charset="0"/>
              <a:ea typeface="Calibri" charset="0"/>
              <a:cs typeface="Calibri" charset="0"/>
            </a:endParaRPr>
          </a:p>
          <a:p>
            <a:pPr marL="412750" indent="-412750" algn="just">
              <a:lnSpc>
                <a:spcPts val="1960"/>
              </a:lnSpc>
              <a:buFont typeface="+mj-lt"/>
              <a:buAutoNum type="arabicPeriod" startAt="7"/>
            </a:pPr>
            <a:r>
              <a:rPr lang="es-CL" sz="1600" dirty="0">
                <a:solidFill>
                  <a:schemeClr val="bg2">
                    <a:lumMod val="50000"/>
                  </a:schemeClr>
                </a:solidFill>
                <a:latin typeface="Calibri" charset="0"/>
                <a:ea typeface="Calibri" charset="0"/>
                <a:cs typeface="Calibri" charset="0"/>
              </a:rPr>
              <a:t>Montar la correa de distribución, observando su sentido de giro y respetando su posición</a:t>
            </a:r>
            <a:r>
              <a:rPr lang="es-CL"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p:txBody>
      </p:sp>
      <p:pic>
        <p:nvPicPr>
          <p:cNvPr id="9" name="Imagen 8">
            <a:extLst>
              <a:ext uri="{FF2B5EF4-FFF2-40B4-BE49-F238E27FC236}">
                <a16:creationId xmlns="" xmlns:a16="http://schemas.microsoft.com/office/drawing/2014/main" id="{24650FAB-2DDC-0A4F-9B6A-A1CE661E25D1}"/>
              </a:ext>
            </a:extLst>
          </p:cNvPr>
          <p:cNvPicPr>
            <a:picLocks noChangeAspect="1"/>
          </p:cNvPicPr>
          <p:nvPr/>
        </p:nvPicPr>
        <p:blipFill>
          <a:blip r:embed="rId3"/>
          <a:stretch>
            <a:fillRect/>
          </a:stretch>
        </p:blipFill>
        <p:spPr>
          <a:xfrm>
            <a:off x="6583223" y="2336240"/>
            <a:ext cx="2899661" cy="2851494"/>
          </a:xfrm>
          <a:prstGeom prst="roundRect">
            <a:avLst/>
          </a:prstGeom>
        </p:spPr>
      </p:pic>
    </p:spTree>
    <p:extLst>
      <p:ext uri="{BB962C8B-B14F-4D97-AF65-F5344CB8AC3E}">
        <p14:creationId xmlns:p14="http://schemas.microsoft.com/office/powerpoint/2010/main" val="1318624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2" name="Rectángulo redondeado"/>
          <p:cNvSpPr/>
          <p:nvPr/>
        </p:nvSpPr>
        <p:spPr>
          <a:xfrm>
            <a:off x="452175" y="2336240"/>
            <a:ext cx="5879799" cy="4457592"/>
          </a:xfrm>
          <a:prstGeom prst="roundRect">
            <a:avLst>
              <a:gd name="adj" fmla="val 6181"/>
            </a:avLst>
          </a:prstGeom>
          <a:solidFill>
            <a:srgbClr val="EEEEEE"/>
          </a:solidFill>
          <a:ln w="12700">
            <a:miter lim="400000"/>
          </a:ln>
        </p:spPr>
        <p:txBody>
          <a:bodyPr lIns="0" tIns="0" rIns="0" bIns="0" anchor="ctr"/>
          <a:lstStyle/>
          <a:p>
            <a:pPr>
              <a:defRPr>
                <a:latin typeface="+mn-lt"/>
                <a:ea typeface="+mn-ea"/>
                <a:cs typeface="+mn-cs"/>
                <a:sym typeface="Arial"/>
              </a:defRPr>
            </a:pPr>
            <a:endParaRPr sz="1401"/>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a:solidFill>
                  <a:srgbClr val="FF0000"/>
                </a:solidFill>
                <a:latin typeface="Calibri"/>
                <a:ea typeface="Calibri"/>
                <a:cs typeface="Calibri"/>
                <a:sym typeface="Calibri"/>
              </a:rPr>
              <a:t>CAMBIO DE </a:t>
            </a:r>
            <a:r>
              <a:rPr lang="de-DE" sz="2800" b="1" dirty="0">
                <a:solidFill>
                  <a:srgbClr val="741B47"/>
                </a:solidFill>
                <a:latin typeface="Calibri"/>
                <a:ea typeface="Calibri"/>
                <a:cs typeface="Calibri"/>
                <a:sym typeface="Calibri"/>
              </a:rPr>
              <a:t>CORREA DE DISTRIBUCIÓN Y PUESTA A </a:t>
            </a:r>
          </a:p>
          <a:p>
            <a:pPr lvl="0">
              <a:lnSpc>
                <a:spcPct val="80000"/>
              </a:lnSpc>
            </a:pPr>
            <a:r>
              <a:rPr lang="de-DE" sz="2800" b="1" dirty="0">
                <a:solidFill>
                  <a:srgbClr val="741B47"/>
                </a:solidFill>
                <a:latin typeface="Calibri"/>
                <a:ea typeface="Calibri"/>
                <a:cs typeface="Calibri"/>
                <a:sym typeface="Calibri"/>
              </a:rPr>
              <a:t>PUNTO DE DISTRIBUCIÓN</a:t>
            </a:r>
            <a:endParaRPr lang="de-DE" sz="2800" dirty="0">
              <a:solidFill>
                <a:srgbClr val="FF0000"/>
              </a:solidFill>
              <a:latin typeface="Calibri"/>
              <a:ea typeface="Calibri"/>
              <a:cs typeface="Calibri"/>
              <a:sym typeface="Calibri"/>
            </a:endParaRPr>
          </a:p>
        </p:txBody>
      </p:sp>
      <p:sp>
        <p:nvSpPr>
          <p:cNvPr id="8" name="CuadroTexto 8"/>
          <p:cNvSpPr txBox="1"/>
          <p:nvPr/>
        </p:nvSpPr>
        <p:spPr>
          <a:xfrm>
            <a:off x="816160" y="2505071"/>
            <a:ext cx="5063530" cy="4196020"/>
          </a:xfrm>
          <a:prstGeom prst="rect">
            <a:avLst/>
          </a:prstGeom>
          <a:ln w="12700">
            <a:miter lim="400000"/>
          </a:ln>
          <a:extLst>
            <a:ext uri="{C572A759-6A51-4108-AA02-DFA0A04FC94B}">
              <ma14:wrappingTextBoxFlag xmlns:ma14="http://schemas.microsoft.com/office/mac/drawingml/2011/main" xmlns="" val="1"/>
            </a:ext>
          </a:extLst>
        </p:spPr>
        <p:txBody>
          <a:bodyPr wrap="square" lIns="45738" rIns="45738">
            <a:spAutoFit/>
          </a:bodyPr>
          <a:lstStyle/>
          <a:p>
            <a:pPr marL="673100" indent="-673100" algn="just">
              <a:lnSpc>
                <a:spcPts val="1960"/>
              </a:lnSpc>
              <a:buFont typeface="+mj-lt"/>
              <a:buAutoNum type="arabicPeriod" startAt="10"/>
            </a:pPr>
            <a:r>
              <a:rPr lang="es-CL" sz="1600" dirty="0">
                <a:solidFill>
                  <a:schemeClr val="bg2">
                    <a:lumMod val="50000"/>
                  </a:schemeClr>
                </a:solidFill>
                <a:latin typeface="Calibri" charset="0"/>
                <a:ea typeface="Calibri" charset="0"/>
                <a:cs typeface="Calibri" charset="0"/>
              </a:rPr>
              <a:t>Montar el rodamiento tensor. </a:t>
            </a:r>
            <a:endParaRPr lang="es-CL" sz="1600" dirty="0" smtClean="0">
              <a:solidFill>
                <a:schemeClr val="bg2">
                  <a:lumMod val="50000"/>
                </a:schemeClr>
              </a:solidFill>
              <a:latin typeface="Calibri" charset="0"/>
              <a:ea typeface="Calibri" charset="0"/>
              <a:cs typeface="Calibri" charset="0"/>
            </a:endParaRPr>
          </a:p>
          <a:p>
            <a:pPr marL="673100" indent="-673100" algn="just">
              <a:lnSpc>
                <a:spcPts val="1960"/>
              </a:lnSpc>
              <a:buFont typeface="+mj-lt"/>
              <a:buAutoNum type="arabicPeriod" startAt="10"/>
            </a:pPr>
            <a:endParaRPr lang="es-CL" sz="1600" dirty="0">
              <a:solidFill>
                <a:schemeClr val="bg2">
                  <a:lumMod val="50000"/>
                </a:schemeClr>
              </a:solidFill>
              <a:latin typeface="Calibri" charset="0"/>
              <a:ea typeface="Calibri" charset="0"/>
              <a:cs typeface="Calibri" charset="0"/>
            </a:endParaRPr>
          </a:p>
          <a:p>
            <a:pPr marL="673100" indent="-673100" algn="just">
              <a:lnSpc>
                <a:spcPts val="1960"/>
              </a:lnSpc>
              <a:buFont typeface="+mj-lt"/>
              <a:buAutoNum type="arabicPeriod" startAt="10"/>
            </a:pPr>
            <a:r>
              <a:rPr lang="es-CL" sz="1600" dirty="0">
                <a:solidFill>
                  <a:schemeClr val="bg2">
                    <a:lumMod val="50000"/>
                  </a:schemeClr>
                </a:solidFill>
                <a:latin typeface="Calibri" charset="0"/>
                <a:ea typeface="Calibri" charset="0"/>
                <a:cs typeface="Calibri" charset="0"/>
              </a:rPr>
              <a:t>Tensar la correa y dar el torque indicado en el Manual de Servicio al perno o tuerca del rodamiento tensor.</a:t>
            </a:r>
          </a:p>
          <a:p>
            <a:pPr marL="673100" indent="-673100" algn="just">
              <a:lnSpc>
                <a:spcPts val="1960"/>
              </a:lnSpc>
              <a:buFont typeface="+mj-lt"/>
              <a:buAutoNum type="arabicPeriod" startAt="10"/>
            </a:pPr>
            <a:endParaRPr lang="es-CL" sz="1600" dirty="0" smtClean="0">
              <a:solidFill>
                <a:schemeClr val="bg2">
                  <a:lumMod val="50000"/>
                </a:schemeClr>
              </a:solidFill>
              <a:latin typeface="Calibri" charset="0"/>
              <a:ea typeface="Calibri" charset="0"/>
              <a:cs typeface="Calibri" charset="0"/>
            </a:endParaRPr>
          </a:p>
          <a:p>
            <a:pPr marL="673100" indent="-673100" algn="just">
              <a:lnSpc>
                <a:spcPts val="1960"/>
              </a:lnSpc>
              <a:buFont typeface="+mj-lt"/>
              <a:buAutoNum type="arabicPeriod" startAt="10"/>
            </a:pPr>
            <a:r>
              <a:rPr lang="es-CL" sz="1600" dirty="0">
                <a:solidFill>
                  <a:schemeClr val="bg2">
                    <a:lumMod val="50000"/>
                  </a:schemeClr>
                </a:solidFill>
                <a:latin typeface="Calibri" charset="0"/>
                <a:ea typeface="Calibri" charset="0"/>
                <a:cs typeface="Calibri" charset="0"/>
              </a:rPr>
              <a:t>Verificar que las marcas no se han desfazado.</a:t>
            </a:r>
          </a:p>
          <a:p>
            <a:pPr marL="673100" indent="-673100" algn="just">
              <a:lnSpc>
                <a:spcPts val="1960"/>
              </a:lnSpc>
              <a:buFont typeface="+mj-lt"/>
              <a:buAutoNum type="arabicPeriod" startAt="10"/>
            </a:pPr>
            <a:endParaRPr lang="es-CL" sz="1600" dirty="0" smtClean="0">
              <a:solidFill>
                <a:schemeClr val="bg2">
                  <a:lumMod val="50000"/>
                </a:schemeClr>
              </a:solidFill>
              <a:latin typeface="Calibri" charset="0"/>
              <a:ea typeface="Calibri" charset="0"/>
              <a:cs typeface="Calibri" charset="0"/>
            </a:endParaRPr>
          </a:p>
          <a:p>
            <a:pPr marL="673100" indent="-673100" algn="just">
              <a:lnSpc>
                <a:spcPts val="1960"/>
              </a:lnSpc>
              <a:buFont typeface="+mj-lt"/>
              <a:buAutoNum type="arabicPeriod" startAt="10"/>
            </a:pPr>
            <a:r>
              <a:rPr lang="es-CL" sz="1600" dirty="0">
                <a:solidFill>
                  <a:schemeClr val="bg2">
                    <a:lumMod val="50000"/>
                  </a:schemeClr>
                </a:solidFill>
                <a:latin typeface="Calibri" charset="0"/>
                <a:ea typeface="Calibri" charset="0"/>
                <a:cs typeface="Calibri" charset="0"/>
              </a:rPr>
              <a:t>Gire el Cigüeñal en sentido horario 2 vueltas completas, para observar que la cabeza de los pistones, no chocan con las válvulas.</a:t>
            </a:r>
          </a:p>
          <a:p>
            <a:pPr marL="673100" indent="-673100" algn="just">
              <a:lnSpc>
                <a:spcPts val="1960"/>
              </a:lnSpc>
              <a:buFont typeface="+mj-lt"/>
              <a:buAutoNum type="arabicPeriod" startAt="10"/>
            </a:pPr>
            <a:endParaRPr lang="es-CL" sz="1600" dirty="0" smtClean="0">
              <a:solidFill>
                <a:schemeClr val="bg2">
                  <a:lumMod val="50000"/>
                </a:schemeClr>
              </a:solidFill>
              <a:latin typeface="Calibri" charset="0"/>
              <a:ea typeface="Calibri" charset="0"/>
              <a:cs typeface="Calibri" charset="0"/>
            </a:endParaRPr>
          </a:p>
          <a:p>
            <a:pPr marL="673100" indent="-673100" algn="just">
              <a:lnSpc>
                <a:spcPts val="1960"/>
              </a:lnSpc>
              <a:buFont typeface="+mj-lt"/>
              <a:buAutoNum type="arabicPeriod" startAt="10"/>
            </a:pPr>
            <a:r>
              <a:rPr lang="es-CL" sz="1600" dirty="0">
                <a:solidFill>
                  <a:schemeClr val="bg2">
                    <a:lumMod val="50000"/>
                  </a:schemeClr>
                </a:solidFill>
                <a:latin typeface="Calibri" charset="0"/>
                <a:ea typeface="Calibri" charset="0"/>
                <a:cs typeface="Calibri" charset="0"/>
              </a:rPr>
              <a:t>Monte las bujías, tapa de válvulas con su sellador respectivo, tapa de distribución, correa de accesorios con su tensión respectiva.  De arranque al motor</a:t>
            </a:r>
            <a:r>
              <a:rPr lang="es-CL"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p:txBody>
      </p:sp>
      <p:pic>
        <p:nvPicPr>
          <p:cNvPr id="10" name="Imagen 9">
            <a:extLst>
              <a:ext uri="{FF2B5EF4-FFF2-40B4-BE49-F238E27FC236}">
                <a16:creationId xmlns="" xmlns:a16="http://schemas.microsoft.com/office/drawing/2014/main" id="{3F5DCCD3-30AD-9541-B4EB-240BE9011BED}"/>
              </a:ext>
            </a:extLst>
          </p:cNvPr>
          <p:cNvPicPr>
            <a:picLocks noChangeAspect="1"/>
          </p:cNvPicPr>
          <p:nvPr/>
        </p:nvPicPr>
        <p:blipFill>
          <a:blip r:embed="rId3"/>
          <a:stretch>
            <a:fillRect/>
          </a:stretch>
        </p:blipFill>
        <p:spPr>
          <a:xfrm>
            <a:off x="6575910" y="2336240"/>
            <a:ext cx="2906974" cy="2684939"/>
          </a:xfrm>
          <a:prstGeom prst="roundRect">
            <a:avLst/>
          </a:prstGeom>
        </p:spPr>
      </p:pic>
    </p:spTree>
    <p:extLst>
      <p:ext uri="{BB962C8B-B14F-4D97-AF65-F5344CB8AC3E}">
        <p14:creationId xmlns:p14="http://schemas.microsoft.com/office/powerpoint/2010/main" val="1591751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p23"/>
          <p:cNvSpPr txBox="1"/>
          <p:nvPr/>
        </p:nvSpPr>
        <p:spPr>
          <a:xfrm>
            <a:off x="1139100" y="834800"/>
            <a:ext cx="4156800" cy="319500"/>
          </a:xfrm>
          <a:prstGeom prst="rect">
            <a:avLst/>
          </a:prstGeom>
          <a:noFill/>
          <a:ln>
            <a:noFill/>
          </a:ln>
        </p:spPr>
        <p:txBody>
          <a:bodyPr spcFirstLastPara="1" wrap="square" lIns="91425" tIns="91425" rIns="91425" bIns="91425" anchor="t" anchorCtr="0">
            <a:noAutofit/>
          </a:bodyPr>
          <a:lstStyle/>
          <a:p>
            <a:pPr lvl="0">
              <a:buSzPts val="1200"/>
            </a:pPr>
            <a:r>
              <a:rPr lang="hr-HR" sz="1200" b="1">
                <a:solidFill>
                  <a:srgbClr val="741B47"/>
                </a:solidFill>
                <a:latin typeface="Calibri"/>
                <a:ea typeface="Calibri"/>
                <a:cs typeface="Calibri"/>
                <a:sym typeface="Calibri"/>
              </a:rPr>
              <a:t>MÓDULO 6 </a:t>
            </a:r>
            <a:r>
              <a:rPr lang="hr-HR" sz="1200">
                <a:solidFill>
                  <a:srgbClr val="741B47"/>
                </a:solidFill>
                <a:latin typeface="Calibri"/>
                <a:ea typeface="Calibri"/>
                <a:cs typeface="Calibri"/>
                <a:sym typeface="Calibri"/>
              </a:rPr>
              <a:t>| MANTENIMIENTO DE MOTORES</a:t>
            </a:r>
            <a:endParaRPr lang="hr-HR" sz="1200" dirty="0">
              <a:solidFill>
                <a:srgbClr val="741B47"/>
              </a:solidFill>
              <a:latin typeface="Calibri"/>
              <a:ea typeface="Calibri"/>
              <a:cs typeface="Calibri"/>
              <a:sym typeface="Calibri"/>
            </a:endParaRPr>
          </a:p>
        </p:txBody>
      </p:sp>
      <p:sp>
        <p:nvSpPr>
          <p:cNvPr id="3" name="Google Shape;83;p2"/>
          <p:cNvSpPr txBox="1"/>
          <p:nvPr/>
        </p:nvSpPr>
        <p:spPr>
          <a:xfrm>
            <a:off x="365425" y="2144650"/>
            <a:ext cx="1444325" cy="1783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500" b="1" i="0" u="none" strike="noStrike" cap="none" dirty="0">
                <a:solidFill>
                  <a:srgbClr val="000000"/>
                </a:solidFill>
                <a:latin typeface="Calibri"/>
                <a:ea typeface="Calibri"/>
                <a:cs typeface="Calibri"/>
                <a:sym typeface="Calibri"/>
              </a:rPr>
              <a:t>ACTIVIDAD </a:t>
            </a:r>
            <a:r>
              <a:rPr lang="en-US" sz="1500" b="1" dirty="0" smtClean="0">
                <a:latin typeface="Calibri"/>
                <a:ea typeface="Calibri"/>
                <a:cs typeface="Calibri"/>
                <a:sym typeface="Calibri"/>
              </a:rPr>
              <a:t>5</a:t>
            </a:r>
            <a:endParaRPr dirty="0"/>
          </a:p>
          <a:p>
            <a:pPr marL="0" marR="0" lvl="0" indent="0" algn="l" rtl="0">
              <a:lnSpc>
                <a:spcPct val="100000"/>
              </a:lnSpc>
              <a:spcBef>
                <a:spcPts val="0"/>
              </a:spcBef>
              <a:spcAft>
                <a:spcPts val="0"/>
              </a:spcAft>
              <a:buNone/>
            </a:pPr>
            <a:endParaRPr sz="1500" b="1" i="0" u="none" strike="noStrike" cap="none" dirty="0">
              <a:solidFill>
                <a:srgbClr val="000000"/>
              </a:solidFill>
              <a:latin typeface="Calibri"/>
              <a:ea typeface="Calibri"/>
              <a:cs typeface="Calibri"/>
              <a:sym typeface="Calibri"/>
            </a:endParaRPr>
          </a:p>
        </p:txBody>
      </p:sp>
      <p:sp>
        <p:nvSpPr>
          <p:cNvPr id="4" name="Google Shape;61;p13"/>
          <p:cNvSpPr txBox="1">
            <a:spLocks/>
          </p:cNvSpPr>
          <p:nvPr/>
        </p:nvSpPr>
        <p:spPr>
          <a:xfrm>
            <a:off x="365425" y="2346785"/>
            <a:ext cx="8119008" cy="4307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1100"/>
            </a:pPr>
            <a:r>
              <a:rPr lang="es-ES_tradnl" sz="3600" b="1" dirty="0" smtClean="0">
                <a:solidFill>
                  <a:srgbClr val="741B47"/>
                </a:solidFill>
                <a:latin typeface="Calibri" panose="020F0502020204030204" pitchFamily="34" charset="0"/>
                <a:ea typeface="Roboto"/>
                <a:cs typeface="Calibri" panose="020F0502020204030204" pitchFamily="34" charset="0"/>
                <a:sym typeface="Roboto"/>
              </a:rPr>
              <a:t>CAMBIO DE CORREA DE DISTRIBUCIÓN</a:t>
            </a:r>
            <a:endParaRPr lang="x-none" sz="3600" b="1" dirty="0">
              <a:solidFill>
                <a:srgbClr val="741B47"/>
              </a:solidFill>
              <a:latin typeface="Calibri" panose="020F0502020204030204" pitchFamily="34" charset="0"/>
              <a:ea typeface="Roboto"/>
              <a:cs typeface="Calibri" panose="020F0502020204030204" pitchFamily="34" charset="0"/>
              <a:sym typeface="Roboto"/>
            </a:endParaRP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5100" y="2801277"/>
            <a:ext cx="4297680" cy="4550664"/>
          </a:xfrm>
          <a:prstGeom prst="rect">
            <a:avLst/>
          </a:prstGeom>
        </p:spPr>
      </p:pic>
    </p:spTree>
    <p:extLst>
      <p:ext uri="{BB962C8B-B14F-4D97-AF65-F5344CB8AC3E}">
        <p14:creationId xmlns:p14="http://schemas.microsoft.com/office/powerpoint/2010/main" val="2105109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8" name="Google Shape;173;p6"/>
          <p:cNvSpPr/>
          <p:nvPr/>
        </p:nvSpPr>
        <p:spPr>
          <a:xfrm>
            <a:off x="261597" y="3402016"/>
            <a:ext cx="8394131" cy="3407857"/>
          </a:xfrm>
          <a:prstGeom prst="roundRect">
            <a:avLst>
              <a:gd name="adj" fmla="val 7499"/>
            </a:avLst>
          </a:prstGeom>
          <a:solidFill>
            <a:schemeClr val="tx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5" name="Google Shape;173;p6"/>
          <p:cNvSpPr/>
          <p:nvPr/>
        </p:nvSpPr>
        <p:spPr>
          <a:xfrm>
            <a:off x="261597" y="2257004"/>
            <a:ext cx="9054790" cy="1007564"/>
          </a:xfrm>
          <a:prstGeom prst="roundRect">
            <a:avLst>
              <a:gd name="adj" fmla="val 16792"/>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a:solidFill>
                  <a:srgbClr val="FF0000"/>
                </a:solidFill>
                <a:latin typeface="Calibri"/>
                <a:ea typeface="Calibri"/>
                <a:cs typeface="Calibri"/>
                <a:sym typeface="Calibri"/>
              </a:rPr>
              <a:t>CAMBIO DE </a:t>
            </a:r>
            <a:r>
              <a:rPr lang="de-DE" sz="2800" b="1" dirty="0">
                <a:solidFill>
                  <a:srgbClr val="741B47"/>
                </a:solidFill>
                <a:latin typeface="Calibri"/>
                <a:ea typeface="Calibri"/>
                <a:cs typeface="Calibri"/>
                <a:sym typeface="Calibri"/>
              </a:rPr>
              <a:t>CORREA DE DISTRIBUCIÓN Y PUESTA A </a:t>
            </a:r>
          </a:p>
          <a:p>
            <a:pPr lvl="0">
              <a:lnSpc>
                <a:spcPct val="80000"/>
              </a:lnSpc>
            </a:pPr>
            <a:r>
              <a:rPr lang="de-DE" sz="2800" b="1" dirty="0">
                <a:solidFill>
                  <a:srgbClr val="741B47"/>
                </a:solidFill>
                <a:latin typeface="Calibri"/>
                <a:ea typeface="Calibri"/>
                <a:cs typeface="Calibri"/>
                <a:sym typeface="Calibri"/>
              </a:rPr>
              <a:t>PUNTO DE DISTRIBUCIÓN</a:t>
            </a:r>
            <a:endParaRPr lang="de-DE" sz="2800" dirty="0">
              <a:solidFill>
                <a:srgbClr val="FF0000"/>
              </a:solidFill>
              <a:latin typeface="Calibri"/>
              <a:ea typeface="Calibri"/>
              <a:cs typeface="Calibri"/>
              <a:sym typeface="Calibri"/>
            </a:endParaRPr>
          </a:p>
        </p:txBody>
      </p:sp>
      <p:sp>
        <p:nvSpPr>
          <p:cNvPr id="14" name="Google Shape;174;p6"/>
          <p:cNvSpPr txBox="1"/>
          <p:nvPr/>
        </p:nvSpPr>
        <p:spPr>
          <a:xfrm>
            <a:off x="550992" y="2313101"/>
            <a:ext cx="8335463" cy="861734"/>
          </a:xfrm>
          <a:prstGeom prst="rect">
            <a:avLst/>
          </a:prstGeom>
          <a:noFill/>
          <a:ln>
            <a:noFill/>
          </a:ln>
        </p:spPr>
        <p:txBody>
          <a:bodyPr spcFirstLastPara="1" wrap="square" lIns="91425" tIns="45700" rIns="91425" bIns="45700" anchor="t" anchorCtr="0">
            <a:spAutoFit/>
          </a:bodyPr>
          <a:lstStyle/>
          <a:p>
            <a:pPr algn="just">
              <a:lnSpc>
                <a:spcPts val="1960"/>
              </a:lnSpc>
            </a:pPr>
            <a:r>
              <a:rPr lang="es-CL" sz="1600" dirty="0">
                <a:solidFill>
                  <a:schemeClr val="bg2">
                    <a:lumMod val="50000"/>
                  </a:schemeClr>
                </a:solidFill>
                <a:latin typeface="Calibri" charset="0"/>
                <a:ea typeface="Calibri" charset="0"/>
                <a:cs typeface="Calibri" charset="0"/>
              </a:rPr>
              <a:t>A modo de información, en los motores actuales de última generación, equipados con Mando de Distribución por Cadena, existe otra forma para cambiar la cadena y componentes asociados y Poner a Punto la Distribución</a:t>
            </a:r>
            <a:r>
              <a:rPr lang="es-CL"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p:txBody>
      </p:sp>
      <p:sp>
        <p:nvSpPr>
          <p:cNvPr id="16" name="Google Shape;174;p6"/>
          <p:cNvSpPr txBox="1"/>
          <p:nvPr/>
        </p:nvSpPr>
        <p:spPr>
          <a:xfrm>
            <a:off x="550992" y="3519826"/>
            <a:ext cx="5121839" cy="3170058"/>
          </a:xfrm>
          <a:prstGeom prst="rect">
            <a:avLst/>
          </a:prstGeom>
          <a:noFill/>
          <a:ln>
            <a:noFill/>
          </a:ln>
        </p:spPr>
        <p:txBody>
          <a:bodyPr spcFirstLastPara="1" wrap="square" lIns="91425" tIns="45700" rIns="91425" bIns="45700" anchor="t" anchorCtr="0">
            <a:spAutoFit/>
          </a:bodyPr>
          <a:lstStyle/>
          <a:p>
            <a:pPr algn="just">
              <a:lnSpc>
                <a:spcPts val="1960"/>
              </a:lnSpc>
            </a:pPr>
            <a:r>
              <a:rPr lang="es-CL" sz="1600" b="1" dirty="0" smtClean="0">
                <a:solidFill>
                  <a:srgbClr val="77374D"/>
                </a:solidFill>
                <a:latin typeface="Calibri" charset="0"/>
                <a:ea typeface="Calibri" charset="0"/>
                <a:cs typeface="Calibri" charset="0"/>
              </a:rPr>
              <a:t>Procedimiento:</a:t>
            </a:r>
          </a:p>
          <a:p>
            <a:pPr algn="just">
              <a:lnSpc>
                <a:spcPts val="1960"/>
              </a:lnSpc>
            </a:pPr>
            <a:endParaRPr lang="es-CL" sz="1600" b="1" dirty="0" smtClean="0">
              <a:solidFill>
                <a:srgbClr val="77374D"/>
              </a:solidFill>
              <a:latin typeface="Calibri" charset="0"/>
              <a:ea typeface="Calibri" charset="0"/>
              <a:cs typeface="Calibri" charset="0"/>
            </a:endParaRPr>
          </a:p>
          <a:p>
            <a:pPr marL="458788" indent="-458788" algn="just">
              <a:lnSpc>
                <a:spcPts val="1960"/>
              </a:lnSpc>
              <a:buFont typeface="+mj-lt"/>
              <a:buAutoNum type="arabicPeriod"/>
            </a:pPr>
            <a:r>
              <a:rPr lang="es-CL" sz="1600" dirty="0">
                <a:solidFill>
                  <a:schemeClr val="bg2">
                    <a:lumMod val="50000"/>
                  </a:schemeClr>
                </a:solidFill>
                <a:latin typeface="Calibri" charset="0"/>
                <a:ea typeface="Calibri" charset="0"/>
                <a:cs typeface="Calibri" charset="0"/>
              </a:rPr>
              <a:t>En vez de ubicar marcas o dejar el pistón de referencia en el PMS, se deben dejar los 4 pistones en </a:t>
            </a:r>
            <a:r>
              <a:rPr lang="es-CL" sz="1600" b="1" dirty="0">
                <a:solidFill>
                  <a:schemeClr val="bg2">
                    <a:lumMod val="50000"/>
                  </a:schemeClr>
                </a:solidFill>
                <a:latin typeface="Calibri" charset="0"/>
                <a:ea typeface="Calibri" charset="0"/>
                <a:cs typeface="Calibri" charset="0"/>
              </a:rPr>
              <a:t>Balanceo, </a:t>
            </a:r>
            <a:r>
              <a:rPr lang="es-CL" sz="1600" dirty="0">
                <a:solidFill>
                  <a:schemeClr val="bg2">
                    <a:lumMod val="50000"/>
                  </a:schemeClr>
                </a:solidFill>
                <a:latin typeface="Calibri" charset="0"/>
                <a:ea typeface="Calibri" charset="0"/>
                <a:cs typeface="Calibri" charset="0"/>
              </a:rPr>
              <a:t>esto quiere decir, dejar los 4 pistones a mitad de carrera, los pistones 1 y 4 subiendo a mitad de carrera y los pistones 2y 3 bajando a mitad de carrera</a:t>
            </a:r>
            <a:r>
              <a:rPr lang="es-CL" sz="1600" dirty="0" smtClean="0">
                <a:solidFill>
                  <a:schemeClr val="bg2">
                    <a:lumMod val="50000"/>
                  </a:schemeClr>
                </a:solidFill>
                <a:latin typeface="Calibri" charset="0"/>
                <a:ea typeface="Calibri" charset="0"/>
                <a:cs typeface="Calibri" charset="0"/>
              </a:rPr>
              <a:t>.</a:t>
            </a:r>
          </a:p>
          <a:p>
            <a:pPr marL="458788" indent="-458788" algn="just">
              <a:lnSpc>
                <a:spcPts val="1960"/>
              </a:lnSpc>
              <a:buFont typeface="+mj-lt"/>
              <a:buAutoNum type="arabicPeriod"/>
            </a:pPr>
            <a:r>
              <a:rPr lang="es-CL" sz="1600" dirty="0">
                <a:solidFill>
                  <a:schemeClr val="bg2">
                    <a:lumMod val="50000"/>
                  </a:schemeClr>
                </a:solidFill>
                <a:latin typeface="Calibri" charset="0"/>
                <a:ea typeface="Calibri" charset="0"/>
                <a:cs typeface="Calibri" charset="0"/>
              </a:rPr>
              <a:t>Ubicar un orificio que habitualmente está instalado en la parte trasera del block de cilindros en alguno de sus costados, a través del cual se introduce una herramienta especial para </a:t>
            </a:r>
            <a:r>
              <a:rPr lang="es-CL" sz="1600" dirty="0" smtClean="0">
                <a:solidFill>
                  <a:schemeClr val="bg2">
                    <a:lumMod val="50000"/>
                  </a:schemeClr>
                </a:solidFill>
                <a:latin typeface="Calibri" charset="0"/>
                <a:ea typeface="Calibri" charset="0"/>
                <a:cs typeface="Calibri" charset="0"/>
              </a:rPr>
              <a:t>trabar </a:t>
            </a:r>
            <a:r>
              <a:rPr lang="es-CL" sz="1600" dirty="0">
                <a:solidFill>
                  <a:schemeClr val="bg2">
                    <a:lumMod val="50000"/>
                  </a:schemeClr>
                </a:solidFill>
                <a:latin typeface="Calibri" charset="0"/>
                <a:ea typeface="Calibri" charset="0"/>
                <a:cs typeface="Calibri" charset="0"/>
              </a:rPr>
              <a:t>el Cigüeñal</a:t>
            </a:r>
            <a:r>
              <a:rPr lang="es-CL"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p:txBody>
      </p:sp>
      <p:pic>
        <p:nvPicPr>
          <p:cNvPr id="21" name="Imagen 20">
            <a:extLst>
              <a:ext uri="{FF2B5EF4-FFF2-40B4-BE49-F238E27FC236}">
                <a16:creationId xmlns="" xmlns:a16="http://schemas.microsoft.com/office/drawing/2014/main" id="{FDFFE82D-30A5-104D-947D-4F6A979DF4C6}"/>
              </a:ext>
            </a:extLst>
          </p:cNvPr>
          <p:cNvPicPr>
            <a:picLocks noChangeAspect="1"/>
          </p:cNvPicPr>
          <p:nvPr/>
        </p:nvPicPr>
        <p:blipFill>
          <a:blip r:embed="rId3"/>
          <a:stretch>
            <a:fillRect/>
          </a:stretch>
        </p:blipFill>
        <p:spPr>
          <a:xfrm>
            <a:off x="5998481" y="3464447"/>
            <a:ext cx="3249931" cy="2428617"/>
          </a:xfrm>
          <a:prstGeom prst="roundRect">
            <a:avLst/>
          </a:prstGeom>
          <a:ln w="63500">
            <a:solidFill>
              <a:schemeClr val="tx2"/>
            </a:solidFill>
          </a:ln>
        </p:spPr>
      </p:pic>
    </p:spTree>
    <p:extLst>
      <p:ext uri="{BB962C8B-B14F-4D97-AF65-F5344CB8AC3E}">
        <p14:creationId xmlns:p14="http://schemas.microsoft.com/office/powerpoint/2010/main" val="4169191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2" name="Rectángulo redondeado"/>
          <p:cNvSpPr/>
          <p:nvPr/>
        </p:nvSpPr>
        <p:spPr>
          <a:xfrm>
            <a:off x="452175" y="2336240"/>
            <a:ext cx="5879799" cy="4016434"/>
          </a:xfrm>
          <a:prstGeom prst="roundRect">
            <a:avLst>
              <a:gd name="adj" fmla="val 6181"/>
            </a:avLst>
          </a:prstGeom>
          <a:solidFill>
            <a:srgbClr val="EEEEEE"/>
          </a:solidFill>
          <a:ln w="12700">
            <a:miter lim="400000"/>
          </a:ln>
        </p:spPr>
        <p:txBody>
          <a:bodyPr lIns="0" tIns="0" rIns="0" bIns="0" anchor="ctr"/>
          <a:lstStyle/>
          <a:p>
            <a:pPr>
              <a:defRPr>
                <a:latin typeface="+mn-lt"/>
                <a:ea typeface="+mn-ea"/>
                <a:cs typeface="+mn-cs"/>
                <a:sym typeface="Arial"/>
              </a:defRPr>
            </a:pPr>
            <a:endParaRPr sz="1401"/>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a:solidFill>
                  <a:srgbClr val="FF0000"/>
                </a:solidFill>
                <a:latin typeface="Calibri"/>
                <a:ea typeface="Calibri"/>
                <a:cs typeface="Calibri"/>
                <a:sym typeface="Calibri"/>
              </a:rPr>
              <a:t>CAMBIO DE </a:t>
            </a:r>
            <a:r>
              <a:rPr lang="de-DE" sz="2800" b="1" dirty="0">
                <a:solidFill>
                  <a:srgbClr val="741B47"/>
                </a:solidFill>
                <a:latin typeface="Calibri"/>
                <a:ea typeface="Calibri"/>
                <a:cs typeface="Calibri"/>
                <a:sym typeface="Calibri"/>
              </a:rPr>
              <a:t>CORREA DE DISTRIBUCIÓN Y PUESTA A </a:t>
            </a:r>
          </a:p>
          <a:p>
            <a:pPr lvl="0">
              <a:lnSpc>
                <a:spcPct val="80000"/>
              </a:lnSpc>
            </a:pPr>
            <a:r>
              <a:rPr lang="de-DE" sz="2800" b="1" dirty="0">
                <a:solidFill>
                  <a:srgbClr val="741B47"/>
                </a:solidFill>
                <a:latin typeface="Calibri"/>
                <a:ea typeface="Calibri"/>
                <a:cs typeface="Calibri"/>
                <a:sym typeface="Calibri"/>
              </a:rPr>
              <a:t>PUNTO DE DISTRIBUCIÓN</a:t>
            </a:r>
            <a:endParaRPr lang="de-DE" sz="2800" dirty="0">
              <a:solidFill>
                <a:srgbClr val="FF0000"/>
              </a:solidFill>
              <a:latin typeface="Calibri"/>
              <a:ea typeface="Calibri"/>
              <a:cs typeface="Calibri"/>
              <a:sym typeface="Calibri"/>
            </a:endParaRPr>
          </a:p>
        </p:txBody>
      </p:sp>
      <p:sp>
        <p:nvSpPr>
          <p:cNvPr id="8" name="CuadroTexto 8"/>
          <p:cNvSpPr txBox="1"/>
          <p:nvPr/>
        </p:nvSpPr>
        <p:spPr>
          <a:xfrm>
            <a:off x="816160" y="2505071"/>
            <a:ext cx="5063530" cy="3673057"/>
          </a:xfrm>
          <a:prstGeom prst="rect">
            <a:avLst/>
          </a:prstGeom>
          <a:ln w="12700">
            <a:miter lim="400000"/>
          </a:ln>
          <a:extLst>
            <a:ext uri="{C572A759-6A51-4108-AA02-DFA0A04FC94B}">
              <ma14:wrappingTextBoxFlag xmlns:ma14="http://schemas.microsoft.com/office/mac/drawingml/2011/main" xmlns="" val="1"/>
            </a:ext>
          </a:extLst>
        </p:spPr>
        <p:txBody>
          <a:bodyPr wrap="square" lIns="45738" rIns="45738">
            <a:spAutoFit/>
          </a:bodyPr>
          <a:lstStyle/>
          <a:p>
            <a:pPr marL="458788" indent="-458788" algn="just">
              <a:lnSpc>
                <a:spcPts val="1960"/>
              </a:lnSpc>
              <a:buFont typeface="+mj-lt"/>
              <a:buAutoNum type="arabicPeriod" startAt="3"/>
            </a:pPr>
            <a:r>
              <a:rPr lang="es-CL" sz="1600" dirty="0">
                <a:solidFill>
                  <a:schemeClr val="bg2">
                    <a:lumMod val="50000"/>
                  </a:schemeClr>
                </a:solidFill>
                <a:latin typeface="Calibri" charset="0"/>
                <a:ea typeface="Calibri" charset="0"/>
                <a:cs typeface="Calibri" charset="0"/>
              </a:rPr>
              <a:t>Instalar ahora la herramienta especial para trabar los árboles de levas. </a:t>
            </a:r>
            <a:r>
              <a:rPr lang="es-CL" sz="1600" dirty="0" smtClean="0">
                <a:solidFill>
                  <a:schemeClr val="bg2">
                    <a:lumMod val="50000"/>
                  </a:schemeClr>
                </a:solidFill>
                <a:latin typeface="Calibri" charset="0"/>
                <a:ea typeface="Calibri" charset="0"/>
                <a:cs typeface="Calibri" charset="0"/>
              </a:rPr>
              <a:t>Esta </a:t>
            </a:r>
            <a:r>
              <a:rPr lang="es-CL" sz="1600" dirty="0">
                <a:solidFill>
                  <a:schemeClr val="bg2">
                    <a:lumMod val="50000"/>
                  </a:schemeClr>
                </a:solidFill>
                <a:latin typeface="Calibri" charset="0"/>
                <a:ea typeface="Calibri" charset="0"/>
                <a:cs typeface="Calibri" charset="0"/>
              </a:rPr>
              <a:t>Herramienta se puede instalar en alguna parte de los árboles de levas den donde existe en el eje un </a:t>
            </a:r>
            <a:r>
              <a:rPr lang="es-CL" sz="1600" dirty="0" smtClean="0">
                <a:solidFill>
                  <a:schemeClr val="bg2">
                    <a:lumMod val="50000"/>
                  </a:schemeClr>
                </a:solidFill>
                <a:latin typeface="Calibri" charset="0"/>
                <a:ea typeface="Calibri" charset="0"/>
                <a:cs typeface="Calibri" charset="0"/>
              </a:rPr>
              <a:t>hexágono. En </a:t>
            </a:r>
            <a:r>
              <a:rPr lang="es-CL" sz="1600" dirty="0">
                <a:solidFill>
                  <a:schemeClr val="bg2">
                    <a:lumMod val="50000"/>
                  </a:schemeClr>
                </a:solidFill>
                <a:latin typeface="Calibri" charset="0"/>
                <a:ea typeface="Calibri" charset="0"/>
                <a:cs typeface="Calibri" charset="0"/>
              </a:rPr>
              <a:t>otras ocasiones se pueden momntar en la parte trasera de los árboles de Levas</a:t>
            </a:r>
            <a:r>
              <a:rPr lang="es-CL" sz="1600" dirty="0" smtClean="0">
                <a:solidFill>
                  <a:schemeClr val="bg2">
                    <a:lumMod val="50000"/>
                  </a:schemeClr>
                </a:solidFill>
                <a:latin typeface="Calibri" charset="0"/>
                <a:ea typeface="Calibri" charset="0"/>
                <a:cs typeface="Calibri" charset="0"/>
              </a:rPr>
              <a:t>.</a:t>
            </a:r>
          </a:p>
          <a:p>
            <a:pPr marL="458788" indent="-458788" algn="just">
              <a:lnSpc>
                <a:spcPts val="1960"/>
              </a:lnSpc>
              <a:buFont typeface="+mj-lt"/>
              <a:buAutoNum type="arabicPeriod" startAt="3"/>
            </a:pPr>
            <a:endParaRPr lang="es-CL" sz="1600" dirty="0" smtClean="0">
              <a:solidFill>
                <a:schemeClr val="bg2">
                  <a:lumMod val="50000"/>
                </a:schemeClr>
              </a:solidFill>
              <a:latin typeface="Calibri" charset="0"/>
              <a:ea typeface="Calibri" charset="0"/>
              <a:cs typeface="Calibri" charset="0"/>
            </a:endParaRPr>
          </a:p>
          <a:p>
            <a:pPr marL="458788" indent="-458788" algn="just">
              <a:lnSpc>
                <a:spcPts val="1960"/>
              </a:lnSpc>
              <a:buFont typeface="+mj-lt"/>
              <a:buAutoNum type="arabicPeriod" startAt="3"/>
            </a:pPr>
            <a:r>
              <a:rPr lang="es-CL" sz="1600" dirty="0">
                <a:solidFill>
                  <a:schemeClr val="bg2">
                    <a:lumMod val="50000"/>
                  </a:schemeClr>
                </a:solidFill>
                <a:latin typeface="Calibri" charset="0"/>
                <a:ea typeface="Calibri" charset="0"/>
                <a:cs typeface="Calibri" charset="0"/>
              </a:rPr>
              <a:t>Ahora se puede realizar cualquier tipo de trabajo en el Mando de Distribución sin temor alguno a que se pierda el sincronismo entre desplazamiento de pistones y movimiento valvular</a:t>
            </a:r>
            <a:r>
              <a:rPr lang="es-CL" sz="1600" dirty="0" smtClean="0">
                <a:solidFill>
                  <a:schemeClr val="bg2">
                    <a:lumMod val="50000"/>
                  </a:schemeClr>
                </a:solidFill>
                <a:latin typeface="Calibri" charset="0"/>
                <a:ea typeface="Calibri" charset="0"/>
                <a:cs typeface="Calibri" charset="0"/>
              </a:rPr>
              <a:t>.</a:t>
            </a:r>
          </a:p>
          <a:p>
            <a:pPr marL="458788" indent="-458788" algn="just">
              <a:lnSpc>
                <a:spcPts val="1960"/>
              </a:lnSpc>
              <a:buFont typeface="+mj-lt"/>
              <a:buAutoNum type="arabicPeriod" startAt="3"/>
            </a:pPr>
            <a:endParaRPr lang="es-CL" sz="1600" dirty="0">
              <a:solidFill>
                <a:schemeClr val="bg2">
                  <a:lumMod val="50000"/>
                </a:schemeClr>
              </a:solidFill>
              <a:latin typeface="Calibri" charset="0"/>
              <a:ea typeface="Calibri" charset="0"/>
              <a:cs typeface="Calibri" charset="0"/>
            </a:endParaRPr>
          </a:p>
          <a:p>
            <a:pPr marL="458788" indent="-458788" algn="just">
              <a:lnSpc>
                <a:spcPts val="1960"/>
              </a:lnSpc>
              <a:buFont typeface="+mj-lt"/>
              <a:buAutoNum type="arabicPeriod" startAt="3"/>
            </a:pPr>
            <a:r>
              <a:rPr lang="es-CL" sz="1600" dirty="0">
                <a:solidFill>
                  <a:schemeClr val="bg2">
                    <a:lumMod val="50000"/>
                  </a:schemeClr>
                </a:solidFill>
                <a:latin typeface="Calibri" charset="0"/>
                <a:ea typeface="Calibri" charset="0"/>
                <a:cs typeface="Calibri" charset="0"/>
              </a:rPr>
              <a:t>Una vez  realizada la reparación o mantención correctiva, armar todo lo que se desarmó</a:t>
            </a:r>
            <a:r>
              <a:rPr lang="es-CL"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p:txBody>
      </p:sp>
      <p:pic>
        <p:nvPicPr>
          <p:cNvPr id="6" name="Imagen 5" descr="Imagen que contiene interior, motor, cocina, grande&#10;&#10;Descripción generada automáticamente">
            <a:extLst>
              <a:ext uri="{FF2B5EF4-FFF2-40B4-BE49-F238E27FC236}">
                <a16:creationId xmlns="" xmlns:a16="http://schemas.microsoft.com/office/drawing/2014/main" id="{720E41FE-DF15-BC41-AEF1-F4199601C1CE}"/>
              </a:ext>
            </a:extLst>
          </p:cNvPr>
          <p:cNvPicPr/>
          <p:nvPr/>
        </p:nvPicPr>
        <p:blipFill>
          <a:blip r:embed="rId3"/>
          <a:stretch>
            <a:fillRect/>
          </a:stretch>
        </p:blipFill>
        <p:spPr>
          <a:xfrm>
            <a:off x="6575910" y="2336240"/>
            <a:ext cx="2870835" cy="2104071"/>
          </a:xfrm>
          <a:prstGeom prst="roundRect">
            <a:avLst/>
          </a:prstGeom>
          <a:ln>
            <a:noFill/>
          </a:ln>
        </p:spPr>
      </p:pic>
      <p:sp>
        <p:nvSpPr>
          <p:cNvPr id="7" name="Flecha izquierda 6">
            <a:extLst>
              <a:ext uri="{FF2B5EF4-FFF2-40B4-BE49-F238E27FC236}">
                <a16:creationId xmlns="" xmlns:a16="http://schemas.microsoft.com/office/drawing/2014/main" id="{C81E907B-B419-164B-B4E0-0F93A10044C2}"/>
              </a:ext>
            </a:extLst>
          </p:cNvPr>
          <p:cNvSpPr/>
          <p:nvPr/>
        </p:nvSpPr>
        <p:spPr>
          <a:xfrm>
            <a:off x="9265565" y="2856881"/>
            <a:ext cx="678815" cy="45085"/>
          </a:xfrm>
          <a:prstGeom prst="leftArrow">
            <a:avLst/>
          </a:prstGeom>
          <a:solidFill>
            <a:srgbClr val="FF00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a:p>
        </p:txBody>
      </p:sp>
      <p:pic>
        <p:nvPicPr>
          <p:cNvPr id="9" name="Imagen 8" descr="Imagen que contiene interior, tabla, cerca, blanco&#10;&#10;Descripción generada automáticamente">
            <a:extLst>
              <a:ext uri="{FF2B5EF4-FFF2-40B4-BE49-F238E27FC236}">
                <a16:creationId xmlns="" xmlns:a16="http://schemas.microsoft.com/office/drawing/2014/main" id="{156F7BF1-08C3-3947-A210-ABAC70414665}"/>
              </a:ext>
            </a:extLst>
          </p:cNvPr>
          <p:cNvPicPr/>
          <p:nvPr/>
        </p:nvPicPr>
        <p:blipFill>
          <a:blip r:embed="rId4"/>
          <a:stretch>
            <a:fillRect/>
          </a:stretch>
        </p:blipFill>
        <p:spPr>
          <a:xfrm>
            <a:off x="6575911" y="4668254"/>
            <a:ext cx="2870834" cy="1998344"/>
          </a:xfrm>
          <a:prstGeom prst="roundRect">
            <a:avLst/>
          </a:prstGeom>
          <a:ln>
            <a:noFill/>
          </a:ln>
        </p:spPr>
      </p:pic>
      <p:sp>
        <p:nvSpPr>
          <p:cNvPr id="13" name="Flecha izquierda 12">
            <a:extLst>
              <a:ext uri="{FF2B5EF4-FFF2-40B4-BE49-F238E27FC236}">
                <a16:creationId xmlns="" xmlns:a16="http://schemas.microsoft.com/office/drawing/2014/main" id="{C81E907B-B419-164B-B4E0-0F93A10044C2}"/>
              </a:ext>
            </a:extLst>
          </p:cNvPr>
          <p:cNvSpPr/>
          <p:nvPr/>
        </p:nvSpPr>
        <p:spPr>
          <a:xfrm>
            <a:off x="8978901" y="5683301"/>
            <a:ext cx="965480" cy="45719"/>
          </a:xfrm>
          <a:prstGeom prst="leftArrow">
            <a:avLst/>
          </a:prstGeom>
          <a:solidFill>
            <a:srgbClr val="FF00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a:p>
        </p:txBody>
      </p:sp>
    </p:spTree>
    <p:extLst>
      <p:ext uri="{BB962C8B-B14F-4D97-AF65-F5344CB8AC3E}">
        <p14:creationId xmlns:p14="http://schemas.microsoft.com/office/powerpoint/2010/main" val="565821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2" name="Rectángulo redondeado"/>
          <p:cNvSpPr/>
          <p:nvPr/>
        </p:nvSpPr>
        <p:spPr>
          <a:xfrm>
            <a:off x="452175" y="2336240"/>
            <a:ext cx="5879799" cy="4016434"/>
          </a:xfrm>
          <a:prstGeom prst="roundRect">
            <a:avLst>
              <a:gd name="adj" fmla="val 6181"/>
            </a:avLst>
          </a:prstGeom>
          <a:solidFill>
            <a:srgbClr val="EEEEEE"/>
          </a:solidFill>
          <a:ln w="12700">
            <a:miter lim="400000"/>
          </a:ln>
        </p:spPr>
        <p:txBody>
          <a:bodyPr lIns="0" tIns="0" rIns="0" bIns="0" anchor="ctr"/>
          <a:lstStyle/>
          <a:p>
            <a:pPr>
              <a:defRPr>
                <a:latin typeface="+mn-lt"/>
                <a:ea typeface="+mn-ea"/>
                <a:cs typeface="+mn-cs"/>
                <a:sym typeface="Arial"/>
              </a:defRPr>
            </a:pPr>
            <a:endParaRPr sz="1401"/>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a:solidFill>
                  <a:srgbClr val="FF0000"/>
                </a:solidFill>
                <a:latin typeface="Calibri"/>
                <a:ea typeface="Calibri"/>
                <a:cs typeface="Calibri"/>
                <a:sym typeface="Calibri"/>
              </a:rPr>
              <a:t>CAMBIO DE </a:t>
            </a:r>
            <a:r>
              <a:rPr lang="de-DE" sz="2800" b="1" dirty="0">
                <a:solidFill>
                  <a:srgbClr val="741B47"/>
                </a:solidFill>
                <a:latin typeface="Calibri"/>
                <a:ea typeface="Calibri"/>
                <a:cs typeface="Calibri"/>
                <a:sym typeface="Calibri"/>
              </a:rPr>
              <a:t>CORREA DE DISTRIBUCIÓN Y PUESTA A </a:t>
            </a:r>
          </a:p>
          <a:p>
            <a:pPr lvl="0">
              <a:lnSpc>
                <a:spcPct val="80000"/>
              </a:lnSpc>
            </a:pPr>
            <a:r>
              <a:rPr lang="de-DE" sz="2800" b="1" dirty="0">
                <a:solidFill>
                  <a:srgbClr val="741B47"/>
                </a:solidFill>
                <a:latin typeface="Calibri"/>
                <a:ea typeface="Calibri"/>
                <a:cs typeface="Calibri"/>
                <a:sym typeface="Calibri"/>
              </a:rPr>
              <a:t>PUNTO DE DISTRIBUCIÓN</a:t>
            </a:r>
            <a:endParaRPr lang="de-DE" sz="2800" dirty="0">
              <a:solidFill>
                <a:srgbClr val="FF0000"/>
              </a:solidFill>
              <a:latin typeface="Calibri"/>
              <a:ea typeface="Calibri"/>
              <a:cs typeface="Calibri"/>
              <a:sym typeface="Calibri"/>
            </a:endParaRPr>
          </a:p>
        </p:txBody>
      </p:sp>
      <p:sp>
        <p:nvSpPr>
          <p:cNvPr id="8" name="CuadroTexto 8"/>
          <p:cNvSpPr txBox="1"/>
          <p:nvPr/>
        </p:nvSpPr>
        <p:spPr>
          <a:xfrm>
            <a:off x="816160" y="2505071"/>
            <a:ext cx="5063530" cy="3683060"/>
          </a:xfrm>
          <a:prstGeom prst="rect">
            <a:avLst/>
          </a:prstGeom>
          <a:ln w="12700">
            <a:miter lim="400000"/>
          </a:ln>
          <a:extLst>
            <a:ext uri="{C572A759-6A51-4108-AA02-DFA0A04FC94B}">
              <ma14:wrappingTextBoxFlag xmlns:ma14="http://schemas.microsoft.com/office/mac/drawingml/2011/main" xmlns="" val="1"/>
            </a:ext>
          </a:extLst>
        </p:spPr>
        <p:txBody>
          <a:bodyPr wrap="square" lIns="45738" rIns="45738">
            <a:spAutoFit/>
          </a:bodyPr>
          <a:lstStyle/>
          <a:p>
            <a:pPr marL="458788" indent="-458788" algn="just">
              <a:lnSpc>
                <a:spcPts val="1960"/>
              </a:lnSpc>
              <a:buFont typeface="+mj-lt"/>
              <a:buAutoNum type="arabicPeriod" startAt="6"/>
            </a:pPr>
            <a:r>
              <a:rPr lang="es-CL" sz="1600" dirty="0" smtClean="0">
                <a:solidFill>
                  <a:schemeClr val="bg2">
                    <a:lumMod val="50000"/>
                  </a:schemeClr>
                </a:solidFill>
                <a:latin typeface="Calibri" charset="0"/>
                <a:ea typeface="Calibri" charset="0"/>
                <a:cs typeface="Calibri" charset="0"/>
              </a:rPr>
              <a:t>Termina de armar todo lo necesario.</a:t>
            </a:r>
          </a:p>
          <a:p>
            <a:pPr marL="458788" indent="-458788" algn="just">
              <a:lnSpc>
                <a:spcPts val="1960"/>
              </a:lnSpc>
              <a:buFont typeface="+mj-lt"/>
              <a:buAutoNum type="arabicPeriod" startAt="6"/>
            </a:pPr>
            <a:endParaRPr lang="es-CL" sz="1600" dirty="0">
              <a:solidFill>
                <a:schemeClr val="bg2">
                  <a:lumMod val="50000"/>
                </a:schemeClr>
              </a:solidFill>
              <a:latin typeface="Calibri" charset="0"/>
              <a:ea typeface="Calibri" charset="0"/>
              <a:cs typeface="Calibri" charset="0"/>
            </a:endParaRPr>
          </a:p>
          <a:p>
            <a:pPr marL="458788" indent="-458788" algn="just">
              <a:lnSpc>
                <a:spcPts val="1960"/>
              </a:lnSpc>
              <a:buFont typeface="+mj-lt"/>
              <a:buAutoNum type="arabicPeriod" startAt="6"/>
            </a:pPr>
            <a:r>
              <a:rPr lang="es-CL" sz="1600" dirty="0" smtClean="0">
                <a:solidFill>
                  <a:schemeClr val="bg2">
                    <a:lumMod val="50000"/>
                  </a:schemeClr>
                </a:solidFill>
                <a:latin typeface="Calibri" charset="0"/>
                <a:ea typeface="Calibri" charset="0"/>
                <a:cs typeface="Calibri" charset="0"/>
              </a:rPr>
              <a:t>Sacar las herramientas trabadoras o herramientas de calaje.</a:t>
            </a:r>
          </a:p>
          <a:p>
            <a:pPr marL="458788" indent="-458788" algn="just">
              <a:lnSpc>
                <a:spcPts val="1960"/>
              </a:lnSpc>
              <a:buFont typeface="+mj-lt"/>
              <a:buAutoNum type="arabicPeriod" startAt="6"/>
            </a:pPr>
            <a:endParaRPr lang="es-CL" sz="1600" dirty="0">
              <a:solidFill>
                <a:schemeClr val="bg2">
                  <a:lumMod val="50000"/>
                </a:schemeClr>
              </a:solidFill>
              <a:latin typeface="Calibri" charset="0"/>
              <a:ea typeface="Calibri" charset="0"/>
              <a:cs typeface="Calibri" charset="0"/>
            </a:endParaRPr>
          </a:p>
          <a:p>
            <a:pPr marL="458788" indent="-458788" algn="just">
              <a:lnSpc>
                <a:spcPts val="1960"/>
              </a:lnSpc>
              <a:buFont typeface="+mj-lt"/>
              <a:buAutoNum type="arabicPeriod" startAt="6"/>
            </a:pPr>
            <a:r>
              <a:rPr lang="es-CL" sz="1600" dirty="0" smtClean="0">
                <a:solidFill>
                  <a:schemeClr val="bg2">
                    <a:lumMod val="50000"/>
                  </a:schemeClr>
                </a:solidFill>
                <a:latin typeface="Calibri" charset="0"/>
                <a:ea typeface="Calibri" charset="0"/>
                <a:cs typeface="Calibri" charset="0"/>
              </a:rPr>
              <a:t>Montar tapa de distribución con respectivo sellador.</a:t>
            </a:r>
          </a:p>
          <a:p>
            <a:pPr marL="458788" indent="-458788" algn="just">
              <a:lnSpc>
                <a:spcPts val="1960"/>
              </a:lnSpc>
              <a:buFont typeface="+mj-lt"/>
              <a:buAutoNum type="arabicPeriod" startAt="6"/>
            </a:pPr>
            <a:endParaRPr lang="es-CL" sz="1600" dirty="0">
              <a:solidFill>
                <a:schemeClr val="bg2">
                  <a:lumMod val="50000"/>
                </a:schemeClr>
              </a:solidFill>
              <a:latin typeface="Calibri" charset="0"/>
              <a:ea typeface="Calibri" charset="0"/>
              <a:cs typeface="Calibri" charset="0"/>
            </a:endParaRPr>
          </a:p>
          <a:p>
            <a:pPr marL="458788" indent="-458788" algn="just">
              <a:lnSpc>
                <a:spcPts val="1960"/>
              </a:lnSpc>
              <a:buFont typeface="+mj-lt"/>
              <a:buAutoNum type="arabicPeriod" startAt="6"/>
            </a:pPr>
            <a:r>
              <a:rPr lang="es-CL" sz="1600" dirty="0" smtClean="0">
                <a:solidFill>
                  <a:schemeClr val="bg2">
                    <a:lumMod val="50000"/>
                  </a:schemeClr>
                </a:solidFill>
                <a:latin typeface="Calibri" charset="0"/>
                <a:ea typeface="Calibri" charset="0"/>
                <a:cs typeface="Calibri" charset="0"/>
              </a:rPr>
              <a:t>Montar tapa de válvulas con su respectivo sellador.</a:t>
            </a:r>
          </a:p>
          <a:p>
            <a:pPr marL="458788" indent="-458788" algn="just">
              <a:lnSpc>
                <a:spcPts val="1960"/>
              </a:lnSpc>
              <a:buFont typeface="+mj-lt"/>
              <a:buAutoNum type="arabicPeriod" startAt="6"/>
            </a:pPr>
            <a:endParaRPr lang="es-CL" sz="1600" dirty="0">
              <a:solidFill>
                <a:schemeClr val="bg2">
                  <a:lumMod val="50000"/>
                </a:schemeClr>
              </a:solidFill>
              <a:latin typeface="Calibri" charset="0"/>
              <a:ea typeface="Calibri" charset="0"/>
              <a:cs typeface="Calibri" charset="0"/>
            </a:endParaRPr>
          </a:p>
          <a:p>
            <a:pPr marL="458788" indent="-458788" algn="just">
              <a:lnSpc>
                <a:spcPts val="1960"/>
              </a:lnSpc>
              <a:buFont typeface="+mj-lt"/>
              <a:buAutoNum type="arabicPeriod" startAt="6"/>
            </a:pPr>
            <a:r>
              <a:rPr lang="es-CL" sz="1600" dirty="0" smtClean="0">
                <a:solidFill>
                  <a:schemeClr val="bg2">
                    <a:lumMod val="50000"/>
                  </a:schemeClr>
                </a:solidFill>
                <a:latin typeface="Calibri" charset="0"/>
                <a:ea typeface="Calibri" charset="0"/>
                <a:cs typeface="Calibri" charset="0"/>
              </a:rPr>
              <a:t>Gire el cigüeñal en sentido horario 2 vueltas completas, para observar que la cabeza de los pistones, no chocan con las válvulas.</a:t>
            </a:r>
          </a:p>
          <a:p>
            <a:pPr marL="458788" indent="-458788" algn="just">
              <a:lnSpc>
                <a:spcPts val="1960"/>
              </a:lnSpc>
              <a:buFont typeface="+mj-lt"/>
              <a:buAutoNum type="arabicPeriod" startAt="6"/>
            </a:pPr>
            <a:endParaRPr lang="es-CL" sz="1600" dirty="0">
              <a:solidFill>
                <a:schemeClr val="bg2">
                  <a:lumMod val="50000"/>
                </a:schemeClr>
              </a:solidFill>
              <a:latin typeface="Calibri" charset="0"/>
              <a:ea typeface="Calibri" charset="0"/>
              <a:cs typeface="Calibri" charset="0"/>
            </a:endParaRPr>
          </a:p>
          <a:p>
            <a:pPr marL="458788" indent="-458788" algn="just">
              <a:lnSpc>
                <a:spcPts val="1960"/>
              </a:lnSpc>
              <a:buFont typeface="+mj-lt"/>
              <a:buAutoNum type="arabicPeriod" startAt="6"/>
            </a:pPr>
            <a:r>
              <a:rPr lang="es-CL" sz="1600" dirty="0" smtClean="0">
                <a:solidFill>
                  <a:schemeClr val="bg2">
                    <a:lumMod val="50000"/>
                  </a:schemeClr>
                </a:solidFill>
                <a:latin typeface="Calibri" charset="0"/>
                <a:ea typeface="Calibri" charset="0"/>
                <a:cs typeface="Calibri" charset="0"/>
              </a:rPr>
              <a:t>Dar arranque al motor.</a:t>
            </a:r>
            <a:endParaRPr lang="es-CL" sz="1600" dirty="0">
              <a:solidFill>
                <a:schemeClr val="bg2">
                  <a:lumMod val="50000"/>
                </a:schemeClr>
              </a:solidFill>
              <a:latin typeface="Calibri" charset="0"/>
              <a:ea typeface="Calibri" charset="0"/>
              <a:cs typeface="Calibri" charset="0"/>
            </a:endParaRPr>
          </a:p>
        </p:txBody>
      </p:sp>
      <p:pic>
        <p:nvPicPr>
          <p:cNvPr id="10" name="Imagen" descr="Imagen"/>
          <p:cNvPicPr>
            <a:picLocks noChangeAspect="1"/>
          </p:cNvPicPr>
          <p:nvPr/>
        </p:nvPicPr>
        <p:blipFill>
          <a:blip r:embed="rId3">
            <a:extLst/>
          </a:blip>
          <a:stretch>
            <a:fillRect/>
          </a:stretch>
        </p:blipFill>
        <p:spPr>
          <a:xfrm>
            <a:off x="5771020" y="3002462"/>
            <a:ext cx="4080355" cy="4769937"/>
          </a:xfrm>
          <a:prstGeom prst="rect">
            <a:avLst/>
          </a:prstGeom>
          <a:ln w="12700">
            <a:miter lim="400000"/>
          </a:ln>
        </p:spPr>
      </p:pic>
    </p:spTree>
    <p:extLst>
      <p:ext uri="{BB962C8B-B14F-4D97-AF65-F5344CB8AC3E}">
        <p14:creationId xmlns:p14="http://schemas.microsoft.com/office/powerpoint/2010/main" val="1635086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5" name="Google Shape;173;p6"/>
          <p:cNvSpPr/>
          <p:nvPr/>
        </p:nvSpPr>
        <p:spPr>
          <a:xfrm>
            <a:off x="452176" y="2438672"/>
            <a:ext cx="4391967" cy="3809729"/>
          </a:xfrm>
          <a:prstGeom prst="roundRect">
            <a:avLst>
              <a:gd name="adj" fmla="val 6719"/>
            </a:avLst>
          </a:prstGeom>
          <a:noFill/>
          <a:ln w="63500">
            <a:solidFill>
              <a:schemeClr val="tx2"/>
            </a:solidFill>
          </a:ln>
        </p:spPr>
        <p:txBody>
          <a:bodyPr spcFirstLastPara="1" wrap="square" lIns="91425" tIns="91425" rIns="91425" bIns="91425" anchor="ctr" anchorCtr="0">
            <a:noAutofit/>
          </a:bodyPr>
          <a:lstStyle/>
          <a:p>
            <a:pPr>
              <a:buSzPts val="1400"/>
            </a:pPr>
            <a:r>
              <a:rPr lang="en-US" sz="1400" b="0" i="0" u="none" strike="noStrike" cap="none" dirty="0">
                <a:solidFill>
                  <a:srgbClr val="000000"/>
                </a:solidFill>
                <a:latin typeface="Arial"/>
                <a:ea typeface="Arial"/>
                <a:cs typeface="Arial"/>
                <a:sym typeface="Arial"/>
              </a:rPr>
              <a:t>    </a:t>
            </a:r>
            <a:endParaRPr lang="es-CL" dirty="0">
              <a:solidFill>
                <a:schemeClr val="bg2">
                  <a:lumMod val="50000"/>
                </a:schemeClr>
              </a:solidFill>
              <a:latin typeface="Calibri" charset="0"/>
              <a:ea typeface="Calibri" charset="0"/>
              <a:cs typeface="Calibri" charset="0"/>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smtClean="0">
                <a:solidFill>
                  <a:srgbClr val="FF0000"/>
                </a:solidFill>
                <a:latin typeface="Calibri"/>
                <a:ea typeface="Calibri"/>
                <a:cs typeface="Calibri"/>
                <a:sym typeface="Calibri"/>
              </a:rPr>
              <a:t>KIT DE </a:t>
            </a:r>
            <a:r>
              <a:rPr lang="de-DE" sz="2800" b="1" dirty="0" smtClean="0">
                <a:solidFill>
                  <a:srgbClr val="77374D"/>
                </a:solidFill>
                <a:latin typeface="Calibri"/>
                <a:ea typeface="Calibri"/>
                <a:cs typeface="Calibri"/>
                <a:sym typeface="Calibri"/>
              </a:rPr>
              <a:t>HERRAMIENTAS DE CALAJE O PUESTA A PUNTO</a:t>
            </a:r>
          </a:p>
          <a:p>
            <a:pPr lvl="0">
              <a:lnSpc>
                <a:spcPct val="80000"/>
              </a:lnSpc>
            </a:pPr>
            <a:r>
              <a:rPr lang="de-DE" sz="2800" b="1" dirty="0" smtClean="0">
                <a:solidFill>
                  <a:srgbClr val="77374D"/>
                </a:solidFill>
                <a:latin typeface="Calibri"/>
                <a:ea typeface="Calibri"/>
                <a:cs typeface="Calibri"/>
                <a:sym typeface="Calibri"/>
              </a:rPr>
              <a:t>DE DISTRIBUCIÓN</a:t>
            </a:r>
            <a:endParaRPr lang="de-DE" sz="2800" b="1" dirty="0">
              <a:solidFill>
                <a:srgbClr val="77374D"/>
              </a:solidFill>
              <a:latin typeface="Calibri"/>
              <a:ea typeface="Calibri"/>
              <a:cs typeface="Calibri"/>
              <a:sym typeface="Calibri"/>
            </a:endParaRPr>
          </a:p>
        </p:txBody>
      </p:sp>
      <p:grpSp>
        <p:nvGrpSpPr>
          <p:cNvPr id="2" name="Agrupar 1"/>
          <p:cNvGrpSpPr/>
          <p:nvPr/>
        </p:nvGrpSpPr>
        <p:grpSpPr>
          <a:xfrm>
            <a:off x="594779" y="3090530"/>
            <a:ext cx="4055484" cy="2279145"/>
            <a:chOff x="594778" y="2720416"/>
            <a:chExt cx="5070221" cy="2849418"/>
          </a:xfrm>
        </p:grpSpPr>
        <p:pic>
          <p:nvPicPr>
            <p:cNvPr id="16" name="Imagen 15">
              <a:extLst>
                <a:ext uri="{FF2B5EF4-FFF2-40B4-BE49-F238E27FC236}">
                  <a16:creationId xmlns="" xmlns:a16="http://schemas.microsoft.com/office/drawing/2014/main" id="{50576427-B533-114D-881E-A0ADAAEB24F2}"/>
                </a:ext>
              </a:extLst>
            </p:cNvPr>
            <p:cNvPicPr>
              <a:picLocks noChangeAspect="1"/>
            </p:cNvPicPr>
            <p:nvPr/>
          </p:nvPicPr>
          <p:blipFill>
            <a:blip r:embed="rId3"/>
            <a:stretch>
              <a:fillRect/>
            </a:stretch>
          </p:blipFill>
          <p:spPr>
            <a:xfrm>
              <a:off x="594778" y="2720416"/>
              <a:ext cx="2778726" cy="2849418"/>
            </a:xfrm>
            <a:prstGeom prst="rect">
              <a:avLst/>
            </a:prstGeom>
          </p:spPr>
        </p:pic>
        <p:pic>
          <p:nvPicPr>
            <p:cNvPr id="18" name="Imagen 17">
              <a:extLst>
                <a:ext uri="{FF2B5EF4-FFF2-40B4-BE49-F238E27FC236}">
                  <a16:creationId xmlns="" xmlns:a16="http://schemas.microsoft.com/office/drawing/2014/main" id="{F655058D-B173-3D48-A479-50140EA87C3F}"/>
                </a:ext>
              </a:extLst>
            </p:cNvPr>
            <p:cNvPicPr>
              <a:picLocks noChangeAspect="1"/>
            </p:cNvPicPr>
            <p:nvPr/>
          </p:nvPicPr>
          <p:blipFill>
            <a:blip r:embed="rId4"/>
            <a:stretch>
              <a:fillRect/>
            </a:stretch>
          </p:blipFill>
          <p:spPr>
            <a:xfrm>
              <a:off x="3329239" y="2720416"/>
              <a:ext cx="2335760" cy="2625146"/>
            </a:xfrm>
            <a:prstGeom prst="rect">
              <a:avLst/>
            </a:prstGeom>
          </p:spPr>
        </p:pic>
      </p:grpSp>
      <p:grpSp>
        <p:nvGrpSpPr>
          <p:cNvPr id="4" name="Agrupar 3"/>
          <p:cNvGrpSpPr/>
          <p:nvPr/>
        </p:nvGrpSpPr>
        <p:grpSpPr>
          <a:xfrm>
            <a:off x="5243480" y="2911888"/>
            <a:ext cx="3858217" cy="2570041"/>
            <a:chOff x="5885737" y="2720416"/>
            <a:chExt cx="4823595" cy="3213100"/>
          </a:xfrm>
        </p:grpSpPr>
        <p:pic>
          <p:nvPicPr>
            <p:cNvPr id="19" name="Imagen 18">
              <a:extLst>
                <a:ext uri="{FF2B5EF4-FFF2-40B4-BE49-F238E27FC236}">
                  <a16:creationId xmlns="" xmlns:a16="http://schemas.microsoft.com/office/drawing/2014/main" id="{A8266D42-6EFE-BA45-8BDA-8EE1DBB71E44}"/>
                </a:ext>
              </a:extLst>
            </p:cNvPr>
            <p:cNvPicPr>
              <a:picLocks noChangeAspect="1"/>
            </p:cNvPicPr>
            <p:nvPr/>
          </p:nvPicPr>
          <p:blipFill>
            <a:blip r:embed="rId5"/>
            <a:stretch>
              <a:fillRect/>
            </a:stretch>
          </p:blipFill>
          <p:spPr>
            <a:xfrm>
              <a:off x="5885737" y="2720416"/>
              <a:ext cx="2335760" cy="3213100"/>
            </a:xfrm>
            <a:prstGeom prst="rect">
              <a:avLst/>
            </a:prstGeom>
          </p:spPr>
        </p:pic>
        <p:pic>
          <p:nvPicPr>
            <p:cNvPr id="20" name="Imagen 19">
              <a:extLst>
                <a:ext uri="{FF2B5EF4-FFF2-40B4-BE49-F238E27FC236}">
                  <a16:creationId xmlns="" xmlns:a16="http://schemas.microsoft.com/office/drawing/2014/main" id="{CE18DE14-134E-C54E-9520-1A66A0670891}"/>
                </a:ext>
              </a:extLst>
            </p:cNvPr>
            <p:cNvPicPr>
              <a:picLocks noChangeAspect="1"/>
            </p:cNvPicPr>
            <p:nvPr/>
          </p:nvPicPr>
          <p:blipFill>
            <a:blip r:embed="rId6"/>
            <a:stretch>
              <a:fillRect/>
            </a:stretch>
          </p:blipFill>
          <p:spPr>
            <a:xfrm>
              <a:off x="8162000" y="2979496"/>
              <a:ext cx="2547332" cy="2894441"/>
            </a:xfrm>
            <a:prstGeom prst="rect">
              <a:avLst/>
            </a:prstGeom>
          </p:spPr>
        </p:pic>
      </p:grpSp>
      <p:sp>
        <p:nvSpPr>
          <p:cNvPr id="23" name="Google Shape;173;p6"/>
          <p:cNvSpPr/>
          <p:nvPr/>
        </p:nvSpPr>
        <p:spPr>
          <a:xfrm>
            <a:off x="5010708" y="2438672"/>
            <a:ext cx="4391967" cy="3809729"/>
          </a:xfrm>
          <a:prstGeom prst="roundRect">
            <a:avLst>
              <a:gd name="adj" fmla="val 6719"/>
            </a:avLst>
          </a:prstGeom>
          <a:noFill/>
          <a:ln w="63500">
            <a:solidFill>
              <a:schemeClr val="tx2"/>
            </a:solidFill>
          </a:ln>
        </p:spPr>
        <p:txBody>
          <a:bodyPr spcFirstLastPara="1" wrap="square" lIns="91425" tIns="91425" rIns="91425" bIns="91425" anchor="ctr" anchorCtr="0">
            <a:noAutofit/>
          </a:bodyPr>
          <a:lstStyle/>
          <a:p>
            <a:pPr>
              <a:buSzPts val="1400"/>
            </a:pPr>
            <a:r>
              <a:rPr lang="en-US" sz="1400" b="0" i="0" u="none" strike="noStrike" cap="none" dirty="0">
                <a:solidFill>
                  <a:srgbClr val="000000"/>
                </a:solidFill>
                <a:latin typeface="Arial"/>
                <a:ea typeface="Arial"/>
                <a:cs typeface="Arial"/>
                <a:sym typeface="Arial"/>
              </a:rPr>
              <a:t>    </a:t>
            </a:r>
            <a:endParaRPr lang="es-CL" dirty="0">
              <a:solidFill>
                <a:schemeClr val="bg2">
                  <a:lumMod val="50000"/>
                </a:schemeClr>
              </a:solidFill>
              <a:latin typeface="Calibri" charset="0"/>
              <a:ea typeface="Calibri" charset="0"/>
              <a:cs typeface="Calibri" charset="0"/>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4" name="CuadroTexto 23">
            <a:extLst>
              <a:ext uri="{FF2B5EF4-FFF2-40B4-BE49-F238E27FC236}">
                <a16:creationId xmlns="" xmlns:a16="http://schemas.microsoft.com/office/drawing/2014/main" id="{8EA17C14-60C3-5D40-B956-BBC872757246}"/>
              </a:ext>
            </a:extLst>
          </p:cNvPr>
          <p:cNvSpPr txBox="1"/>
          <p:nvPr/>
        </p:nvSpPr>
        <p:spPr>
          <a:xfrm>
            <a:off x="375314" y="5537286"/>
            <a:ext cx="4545689" cy="338554"/>
          </a:xfrm>
          <a:prstGeom prst="rect">
            <a:avLst/>
          </a:prstGeom>
          <a:noFill/>
        </p:spPr>
        <p:txBody>
          <a:bodyPr wrap="square" rtlCol="0">
            <a:spAutoFit/>
          </a:bodyPr>
          <a:lstStyle/>
          <a:p>
            <a:pPr algn="ctr"/>
            <a:r>
              <a:rPr lang="es-CL" sz="1600" b="1" dirty="0">
                <a:solidFill>
                  <a:srgbClr val="77374D"/>
                </a:solidFill>
                <a:latin typeface="Calibri" charset="0"/>
                <a:ea typeface="Calibri" charset="0"/>
                <a:cs typeface="Calibri" charset="0"/>
              </a:rPr>
              <a:t>Kit de calaje de  Distribución de Renault</a:t>
            </a:r>
          </a:p>
        </p:txBody>
      </p:sp>
      <p:sp>
        <p:nvSpPr>
          <p:cNvPr id="25" name="CuadroTexto 24">
            <a:extLst>
              <a:ext uri="{FF2B5EF4-FFF2-40B4-BE49-F238E27FC236}">
                <a16:creationId xmlns="" xmlns:a16="http://schemas.microsoft.com/office/drawing/2014/main" id="{61B95234-10CB-A74C-8EC3-15F94CD59F7C}"/>
              </a:ext>
            </a:extLst>
          </p:cNvPr>
          <p:cNvSpPr txBox="1"/>
          <p:nvPr/>
        </p:nvSpPr>
        <p:spPr>
          <a:xfrm>
            <a:off x="5461594" y="5537286"/>
            <a:ext cx="3490193" cy="584775"/>
          </a:xfrm>
          <a:prstGeom prst="rect">
            <a:avLst/>
          </a:prstGeom>
          <a:noFill/>
        </p:spPr>
        <p:txBody>
          <a:bodyPr wrap="square" rtlCol="0">
            <a:spAutoFit/>
          </a:bodyPr>
          <a:lstStyle/>
          <a:p>
            <a:pPr algn="ctr"/>
            <a:r>
              <a:rPr lang="es-CL" sz="1600" b="1" dirty="0">
                <a:solidFill>
                  <a:srgbClr val="77374D"/>
                </a:solidFill>
                <a:latin typeface="Calibri" charset="0"/>
                <a:ea typeface="Calibri" charset="0"/>
                <a:cs typeface="Calibri" charset="0"/>
              </a:rPr>
              <a:t>Kit de calaje de Distribución de </a:t>
            </a:r>
          </a:p>
          <a:p>
            <a:pPr algn="ctr"/>
            <a:r>
              <a:rPr lang="es-CL" sz="1600" b="1" dirty="0">
                <a:solidFill>
                  <a:srgbClr val="77374D"/>
                </a:solidFill>
                <a:latin typeface="Calibri" charset="0"/>
                <a:ea typeface="Calibri" charset="0"/>
                <a:cs typeface="Calibri" charset="0"/>
              </a:rPr>
              <a:t>Ford Mazda</a:t>
            </a:r>
          </a:p>
        </p:txBody>
      </p:sp>
    </p:spTree>
    <p:extLst>
      <p:ext uri="{BB962C8B-B14F-4D97-AF65-F5344CB8AC3E}">
        <p14:creationId xmlns:p14="http://schemas.microsoft.com/office/powerpoint/2010/main" val="218019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dissolv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2" name="Imagen 9" descr="Imagen 9"/>
          <p:cNvPicPr>
            <a:picLocks noChangeAspect="1"/>
          </p:cNvPicPr>
          <p:nvPr/>
        </p:nvPicPr>
        <p:blipFill>
          <a:blip r:embed="rId2"/>
          <a:stretch>
            <a:fillRect/>
          </a:stretch>
        </p:blipFill>
        <p:spPr>
          <a:xfrm>
            <a:off x="831050" y="1816062"/>
            <a:ext cx="7019881" cy="4873690"/>
          </a:xfrm>
          <a:prstGeom prst="rect">
            <a:avLst/>
          </a:prstGeom>
          <a:ln w="12700">
            <a:miter lim="400000"/>
          </a:ln>
        </p:spPr>
      </p:pic>
      <p:pic>
        <p:nvPicPr>
          <p:cNvPr id="483" name="Imagen 10" descr="Imagen 10"/>
          <p:cNvPicPr>
            <a:picLocks noChangeAspect="1"/>
          </p:cNvPicPr>
          <p:nvPr/>
        </p:nvPicPr>
        <p:blipFill>
          <a:blip r:embed="rId3"/>
          <a:stretch>
            <a:fillRect/>
          </a:stretch>
        </p:blipFill>
        <p:spPr>
          <a:xfrm flipH="1">
            <a:off x="5176790" y="3961509"/>
            <a:ext cx="4638576" cy="3846491"/>
          </a:xfrm>
          <a:prstGeom prst="rect">
            <a:avLst/>
          </a:prstGeom>
          <a:ln w="12700">
            <a:miter lim="400000"/>
          </a:ln>
        </p:spPr>
      </p:pic>
      <p:grpSp>
        <p:nvGrpSpPr>
          <p:cNvPr id="486" name="Grupo 11"/>
          <p:cNvGrpSpPr/>
          <p:nvPr/>
        </p:nvGrpSpPr>
        <p:grpSpPr>
          <a:xfrm>
            <a:off x="6556074" y="1700167"/>
            <a:ext cx="2634916" cy="2630706"/>
            <a:chOff x="0" y="0"/>
            <a:chExt cx="2633624" cy="2629600"/>
          </a:xfrm>
        </p:grpSpPr>
        <p:sp>
          <p:nvSpPr>
            <p:cNvPr id="484" name="Google Shape;250;p10"/>
            <p:cNvSpPr/>
            <p:nvPr/>
          </p:nvSpPr>
          <p:spPr>
            <a:xfrm>
              <a:off x="0" y="0"/>
              <a:ext cx="2633625" cy="1993052"/>
            </a:xfrm>
            <a:prstGeom prst="roundRect">
              <a:avLst>
                <a:gd name="adj" fmla="val 11224"/>
              </a:avLst>
            </a:prstGeom>
            <a:solidFill>
              <a:srgbClr val="DFD3D8"/>
            </a:solidFill>
            <a:ln w="12700" cap="flat">
              <a:noFill/>
              <a:miter lim="400000"/>
            </a:ln>
            <a:effectLst/>
          </p:spPr>
          <p:txBody>
            <a:bodyPr wrap="square" lIns="0" tIns="0" rIns="0" bIns="0" numCol="1" anchor="ctr">
              <a:noAutofit/>
            </a:bodyPr>
            <a:lstStyle/>
            <a:p>
              <a:pPr>
                <a:defRPr>
                  <a:latin typeface="+mn-lt"/>
                  <a:ea typeface="+mn-ea"/>
                  <a:cs typeface="+mn-cs"/>
                  <a:sym typeface="Arial"/>
                </a:defRPr>
              </a:pPr>
              <a:endParaRPr/>
            </a:p>
          </p:txBody>
        </p:sp>
        <p:sp>
          <p:nvSpPr>
            <p:cNvPr id="485" name="Triángulo isósceles 13"/>
            <p:cNvSpPr/>
            <p:nvPr/>
          </p:nvSpPr>
          <p:spPr>
            <a:xfrm rot="12168342">
              <a:off x="992572" y="1807525"/>
              <a:ext cx="333493" cy="788255"/>
            </a:xfrm>
            <a:prstGeom prst="triangle">
              <a:avLst/>
            </a:prstGeom>
            <a:solidFill>
              <a:srgbClr val="DFD3D8"/>
            </a:solidFill>
            <a:ln w="12700" cap="flat">
              <a:noFill/>
              <a:miter lim="400000"/>
            </a:ln>
            <a:effectLst/>
          </p:spPr>
          <p:txBody>
            <a:bodyPr wrap="square" lIns="0" tIns="0" rIns="0" bIns="0" numCol="1" anchor="ctr">
              <a:noAutofit/>
            </a:bodyPr>
            <a:lstStyle/>
            <a:p>
              <a:pPr algn="ctr">
                <a:defRPr>
                  <a:solidFill>
                    <a:srgbClr val="FFFFFF"/>
                  </a:solidFill>
                </a:defRPr>
              </a:pPr>
              <a:endParaRPr/>
            </a:p>
          </p:txBody>
        </p:sp>
      </p:grpSp>
      <p:sp>
        <p:nvSpPr>
          <p:cNvPr id="487" name="Google Shape;353;p18"/>
          <p:cNvSpPr txBox="1"/>
          <p:nvPr/>
        </p:nvSpPr>
        <p:spPr>
          <a:xfrm>
            <a:off x="6861272" y="1826904"/>
            <a:ext cx="2222986" cy="1735852"/>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nchor="ctr">
            <a:spAutoFit/>
          </a:bodyPr>
          <a:lstStyle/>
          <a:p>
            <a:pPr>
              <a:lnSpc>
                <a:spcPct val="80000"/>
              </a:lnSpc>
              <a:defRPr sz="2100" b="1">
                <a:solidFill>
                  <a:srgbClr val="741B47"/>
                </a:solidFill>
                <a:latin typeface="Calibri"/>
                <a:ea typeface="Calibri"/>
                <a:cs typeface="Calibri"/>
                <a:sym typeface="Calibri"/>
              </a:defRPr>
            </a:pPr>
            <a:r>
              <a:rPr dirty="0"/>
              <a:t>Veamos el siguiente video </a:t>
            </a:r>
            <a:r>
              <a:rPr lang="es-ES" dirty="0" smtClean="0"/>
              <a:t>sobre el </a:t>
            </a:r>
            <a:r>
              <a:rPr lang="es-ES" dirty="0" smtClean="0">
                <a:solidFill>
                  <a:srgbClr val="FF0000"/>
                </a:solidFill>
              </a:rPr>
              <a:t>cambio de los sellos de los árboles de leva</a:t>
            </a:r>
            <a:endParaRPr dirty="0">
              <a:solidFill>
                <a:srgbClr val="FF0000"/>
              </a:solidFill>
            </a:endParaRPr>
          </a:p>
        </p:txBody>
      </p:sp>
      <p:sp>
        <p:nvSpPr>
          <p:cNvPr id="488" name="Google Shape;323;p12"/>
          <p:cNvSpPr txBox="1"/>
          <p:nvPr/>
        </p:nvSpPr>
        <p:spPr>
          <a:xfrm>
            <a:off x="2945128" y="3520940"/>
            <a:ext cx="2425918" cy="738706"/>
          </a:xfrm>
          <a:prstGeom prst="rect">
            <a:avLst/>
          </a:prstGeom>
          <a:ln w="12700">
            <a:miter lim="400000"/>
          </a:ln>
          <a:extLst>
            <a:ext uri="{C572A759-6A51-4108-AA02-DFA0A04FC94B}">
              <ma14:wrappingTextBoxFlag xmlns:ma14="http://schemas.microsoft.com/office/mac/drawingml/2011/main" xmlns="" val="1"/>
            </a:ext>
          </a:extLst>
        </p:spPr>
        <p:txBody>
          <a:bodyPr lIns="91461" tIns="91461" rIns="91461" bIns="91461" anchor="ctr">
            <a:spAutoFit/>
          </a:bodyPr>
          <a:lstStyle>
            <a:lvl1pPr>
              <a:defRPr sz="1800">
                <a:latin typeface="Calibri"/>
                <a:ea typeface="Calibri"/>
                <a:cs typeface="Calibri"/>
                <a:sym typeface="Calibri"/>
              </a:defRPr>
            </a:lvl1pPr>
          </a:lstStyle>
          <a:p>
            <a:r>
              <a:rPr lang="es-ES_tradnl" dirty="0" smtClean="0"/>
              <a:t>Cambio de los sellos de los árboles de leva</a:t>
            </a:r>
            <a:endParaRPr dirty="0"/>
          </a:p>
        </p:txBody>
      </p:sp>
      <p:sp>
        <p:nvSpPr>
          <p:cNvPr id="489" name="Google Shape;206;p7"/>
          <p:cNvSpPr txBox="1"/>
          <p:nvPr/>
        </p:nvSpPr>
        <p:spPr>
          <a:xfrm>
            <a:off x="382686" y="1258110"/>
            <a:ext cx="8954892" cy="543730"/>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nchor="ctr">
            <a:spAutoFit/>
          </a:bodyPr>
          <a:lstStyle>
            <a:lvl1pPr>
              <a:lnSpc>
                <a:spcPct val="80000"/>
              </a:lnSpc>
              <a:defRPr sz="2800" b="1">
                <a:solidFill>
                  <a:srgbClr val="741B47"/>
                </a:solidFill>
                <a:latin typeface="Calibri"/>
                <a:ea typeface="Calibri"/>
                <a:cs typeface="Calibri"/>
                <a:sym typeface="Calibri"/>
              </a:defRPr>
            </a:lvl1pPr>
          </a:lstStyle>
          <a:p>
            <a:r>
              <a:t>VIDEO</a:t>
            </a:r>
          </a:p>
        </p:txBody>
      </p:sp>
      <p:grpSp>
        <p:nvGrpSpPr>
          <p:cNvPr id="493" name="Botón de acción: Hacia delante o Siguiente 17">
            <a:hlinkClick r:id="rId4"/>
          </p:cNvPr>
          <p:cNvGrpSpPr/>
          <p:nvPr/>
        </p:nvGrpSpPr>
        <p:grpSpPr>
          <a:xfrm>
            <a:off x="2443200" y="3656714"/>
            <a:ext cx="492093" cy="492059"/>
            <a:chOff x="0" y="0"/>
            <a:chExt cx="491850" cy="491850"/>
          </a:xfrm>
        </p:grpSpPr>
        <p:sp>
          <p:nvSpPr>
            <p:cNvPr id="490" name="Cuadrado"/>
            <p:cNvSpPr/>
            <p:nvPr/>
          </p:nvSpPr>
          <p:spPr>
            <a:xfrm>
              <a:off x="0" y="0"/>
              <a:ext cx="491851" cy="491851"/>
            </a:xfrm>
            <a:prstGeom prst="rect">
              <a:avLst/>
            </a:prstGeom>
            <a:solidFill>
              <a:srgbClr val="BFBFBF"/>
            </a:solidFill>
            <a:ln w="12700" cap="flat">
              <a:noFill/>
              <a:miter lim="400000"/>
            </a:ln>
            <a:effectLst/>
          </p:spPr>
          <p:txBody>
            <a:bodyPr wrap="square" lIns="0" tIns="0" rIns="0" bIns="0" numCol="1" anchor="ctr">
              <a:noAutofit/>
            </a:bodyPr>
            <a:lstStyle/>
            <a:p>
              <a:pPr algn="ctr">
                <a:defRPr>
                  <a:effectLst>
                    <a:outerShdw blurRad="38100" dist="19050" dir="2700000" rotWithShape="0">
                      <a:srgbClr val="000000">
                        <a:alpha val="40000"/>
                      </a:srgbClr>
                    </a:outerShdw>
                  </a:effectLst>
                </a:defRPr>
              </a:pPr>
              <a:endParaRPr/>
            </a:p>
          </p:txBody>
        </p:sp>
        <p:sp>
          <p:nvSpPr>
            <p:cNvPr id="491" name="Triángulo">
              <a:hlinkClick r:id="rId5"/>
            </p:cNvPr>
            <p:cNvSpPr/>
            <p:nvPr/>
          </p:nvSpPr>
          <p:spPr>
            <a:xfrm>
              <a:off x="61480" y="61480"/>
              <a:ext cx="368891" cy="36889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0"/>
                  </a:lnTo>
                  <a:lnTo>
                    <a:pt x="0" y="21600"/>
                  </a:lnTo>
                  <a:close/>
                </a:path>
              </a:pathLst>
            </a:custGeom>
            <a:solidFill>
              <a:srgbClr val="000000">
                <a:alpha val="40000"/>
              </a:srgbClr>
            </a:solidFill>
            <a:ln w="12700" cap="flat">
              <a:noFill/>
              <a:miter lim="400000"/>
            </a:ln>
            <a:effectLst/>
          </p:spPr>
          <p:txBody>
            <a:bodyPr wrap="square" lIns="0" tIns="0" rIns="0" bIns="0" numCol="1" anchor="ctr">
              <a:noAutofit/>
            </a:bodyPr>
            <a:lstStyle/>
            <a:p>
              <a:pPr algn="ctr">
                <a:defRPr>
                  <a:effectLst>
                    <a:outerShdw blurRad="38100" dist="19050" dir="2700000" rotWithShape="0">
                      <a:srgbClr val="000000">
                        <a:alpha val="40000"/>
                      </a:srgbClr>
                    </a:outerShdw>
                  </a:effectLst>
                </a:defRPr>
              </a:pPr>
              <a:endParaRPr/>
            </a:p>
          </p:txBody>
        </p:sp>
        <p:sp>
          <p:nvSpPr>
            <p:cNvPr id="492" name="Figura"/>
            <p:cNvSpPr/>
            <p:nvPr/>
          </p:nvSpPr>
          <p:spPr>
            <a:xfrm>
              <a:off x="0" y="0"/>
              <a:ext cx="491851" cy="491851"/>
            </a:xfrm>
            <a:custGeom>
              <a:avLst/>
              <a:gdLst/>
              <a:ahLst/>
              <a:cxnLst>
                <a:cxn ang="0">
                  <a:pos x="wd2" y="hd2"/>
                </a:cxn>
                <a:cxn ang="5400000">
                  <a:pos x="wd2" y="hd2"/>
                </a:cxn>
                <a:cxn ang="10800000">
                  <a:pos x="wd2" y="hd2"/>
                </a:cxn>
                <a:cxn ang="16200000">
                  <a:pos x="wd2" y="hd2"/>
                </a:cxn>
              </a:cxnLst>
              <a:rect l="0" t="0" r="r" b="b"/>
              <a:pathLst>
                <a:path w="21600" h="21600" extrusionOk="0">
                  <a:moveTo>
                    <a:pt x="18900" y="10800"/>
                  </a:moveTo>
                  <a:lnTo>
                    <a:pt x="2700" y="18900"/>
                  </a:lnTo>
                  <a:lnTo>
                    <a:pt x="2700" y="2700"/>
                  </a:lnTo>
                  <a:close/>
                  <a:moveTo>
                    <a:pt x="0" y="0"/>
                  </a:moveTo>
                  <a:lnTo>
                    <a:pt x="21600" y="0"/>
                  </a:lnTo>
                  <a:lnTo>
                    <a:pt x="21600" y="21600"/>
                  </a:lnTo>
                  <a:lnTo>
                    <a:pt x="0" y="21600"/>
                  </a:lnTo>
                  <a:close/>
                </a:path>
              </a:pathLst>
            </a:custGeom>
            <a:noFill/>
            <a:ln w="9525" cap="flat">
              <a:solidFill>
                <a:srgbClr val="000000"/>
              </a:solidFill>
              <a:prstDash val="solid"/>
              <a:round/>
            </a:ln>
            <a:effectLst/>
          </p:spPr>
          <p:txBody>
            <a:bodyPr wrap="square" lIns="0" tIns="0" rIns="0" bIns="0" numCol="1" anchor="ctr">
              <a:noAutofit/>
            </a:bodyPr>
            <a:lstStyle/>
            <a:p>
              <a:pPr algn="ctr">
                <a:defRPr>
                  <a:effectLst>
                    <a:outerShdw blurRad="38100" dist="19050" dir="2700000" rotWithShape="0">
                      <a:srgbClr val="000000">
                        <a:alpha val="40000"/>
                      </a:srgbClr>
                    </a:outerShdw>
                  </a:effectLst>
                </a:defRPr>
              </a:pPr>
              <a:endParaRPr/>
            </a:p>
          </p:txBody>
        </p:sp>
      </p:grpSp>
      <p:sp>
        <p:nvSpPr>
          <p:cNvPr id="494" name="Google Shape;443;p20"/>
          <p:cNvSpPr txBox="1"/>
          <p:nvPr/>
        </p:nvSpPr>
        <p:spPr>
          <a:xfrm>
            <a:off x="366630" y="1097369"/>
            <a:ext cx="4702704" cy="400152"/>
          </a:xfrm>
          <a:prstGeom prst="rect">
            <a:avLst/>
          </a:prstGeom>
          <a:ln w="12700">
            <a:miter lim="400000"/>
          </a:ln>
          <a:extLst>
            <a:ext uri="{C572A759-6A51-4108-AA02-DFA0A04FC94B}">
              <ma14:wrappingTextBoxFlag xmlns:ma14="http://schemas.microsoft.com/office/mac/drawingml/2011/main" xmlns="" val="1"/>
            </a:ext>
          </a:extLst>
        </p:spPr>
        <p:txBody>
          <a:bodyPr lIns="91461" tIns="91461" rIns="91461" bIns="91461" anchor="ctr">
            <a:spAutoFit/>
          </a:bodyPr>
          <a:lstStyle>
            <a:lvl1pPr>
              <a:defRPr b="1">
                <a:latin typeface="Calibri"/>
                <a:ea typeface="Calibri"/>
                <a:cs typeface="Calibri"/>
                <a:sym typeface="Calibri"/>
              </a:defRPr>
            </a:lvl1pPr>
          </a:lstStyle>
          <a:p>
            <a:r>
              <a:t>VEAMOS EL SIGUIENTE</a:t>
            </a:r>
          </a:p>
        </p:txBody>
      </p:sp>
    </p:spTree>
    <p:extLst>
      <p:ext uri="{BB962C8B-B14F-4D97-AF65-F5344CB8AC3E}">
        <p14:creationId xmlns:p14="http://schemas.microsoft.com/office/powerpoint/2010/main" val="10247377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8"/>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741B47"/>
                </a:solidFill>
                <a:latin typeface="Calibri"/>
                <a:ea typeface="Calibri"/>
                <a:cs typeface="Calibri"/>
                <a:sym typeface="Calibri"/>
              </a:rPr>
              <a:t>¿CUÁNTO APRENDIMOS?</a:t>
            </a:r>
            <a:endParaRPr sz="3100" b="1" i="0" u="none" strike="noStrike" cap="none">
              <a:solidFill>
                <a:srgbClr val="741B47"/>
              </a:solidFill>
              <a:latin typeface="Calibri"/>
              <a:ea typeface="Calibri"/>
              <a:cs typeface="Calibri"/>
              <a:sym typeface="Calibri"/>
            </a:endParaRPr>
          </a:p>
        </p:txBody>
      </p:sp>
      <p:grpSp>
        <p:nvGrpSpPr>
          <p:cNvPr id="389" name="Google Shape;389;p18"/>
          <p:cNvGrpSpPr/>
          <p:nvPr/>
        </p:nvGrpSpPr>
        <p:grpSpPr>
          <a:xfrm>
            <a:off x="2035277" y="2911885"/>
            <a:ext cx="6999671" cy="2696553"/>
            <a:chOff x="4461133" y="3098700"/>
            <a:chExt cx="4657800" cy="1525000"/>
          </a:xfrm>
        </p:grpSpPr>
        <p:sp>
          <p:nvSpPr>
            <p:cNvPr id="390" name="Google Shape;390;p18"/>
            <p:cNvSpPr/>
            <p:nvPr/>
          </p:nvSpPr>
          <p:spPr>
            <a:xfrm>
              <a:off x="4461133" y="3098700"/>
              <a:ext cx="4657800" cy="15250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91" name="Google Shape;391;p18"/>
            <p:cNvSpPr txBox="1"/>
            <p:nvPr/>
          </p:nvSpPr>
          <p:spPr>
            <a:xfrm>
              <a:off x="5442536" y="3625505"/>
              <a:ext cx="3323687" cy="438026"/>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None/>
              </a:pPr>
              <a:r>
                <a:rPr lang="es-ES_tradnl" sz="2000" dirty="0" smtClean="0">
                  <a:solidFill>
                    <a:srgbClr val="741B47"/>
                  </a:solidFill>
                  <a:latin typeface="Calibri"/>
                  <a:ea typeface="Calibri"/>
                  <a:cs typeface="Calibri"/>
                  <a:sym typeface="Calibri"/>
                </a:rPr>
                <a:t>CAMBIO DE</a:t>
              </a:r>
              <a:r>
                <a:rPr lang="es-ES_tradnl" sz="2000" b="0" i="0" u="none" strike="noStrike" cap="none" dirty="0" smtClean="0">
                  <a:solidFill>
                    <a:srgbClr val="741B47"/>
                  </a:solidFill>
                  <a:latin typeface="Calibri"/>
                  <a:ea typeface="Calibri"/>
                  <a:cs typeface="Calibri"/>
                  <a:sym typeface="Calibri"/>
                </a:rPr>
                <a:t> </a:t>
              </a:r>
              <a:r>
                <a:rPr lang="es-ES" sz="2000" b="1" dirty="0" smtClean="0">
                  <a:solidFill>
                    <a:srgbClr val="741B47"/>
                  </a:solidFill>
                  <a:latin typeface="Calibri"/>
                  <a:ea typeface="Calibri"/>
                  <a:cs typeface="Calibri"/>
                  <a:sym typeface="Calibri"/>
                </a:rPr>
                <a:t>CORREA DE DISTRIBUCIÓN</a:t>
              </a:r>
              <a:endParaRPr b="1" dirty="0"/>
            </a:p>
            <a:p>
              <a:pPr marL="0" marR="0" lvl="0" indent="0" algn="l" rtl="0">
                <a:lnSpc>
                  <a:spcPct val="115000"/>
                </a:lnSpc>
                <a:spcBef>
                  <a:spcPts val="0"/>
                </a:spcBef>
                <a:spcAft>
                  <a:spcPts val="0"/>
                </a:spcAft>
                <a:buNone/>
              </a:pPr>
              <a:endParaRPr sz="1600" b="1" i="0" u="none" strike="noStrike" cap="none" dirty="0">
                <a:solidFill>
                  <a:srgbClr val="000000"/>
                </a:solidFill>
                <a:latin typeface="Calibri"/>
                <a:ea typeface="Calibri"/>
                <a:cs typeface="Calibri"/>
                <a:sym typeface="Calibri"/>
              </a:endParaRPr>
            </a:p>
            <a:p>
              <a:pPr marL="0" marR="0" lvl="0" indent="0" algn="l" rtl="0">
                <a:lnSpc>
                  <a:spcPct val="115000"/>
                </a:lnSpc>
                <a:spcBef>
                  <a:spcPts val="0"/>
                </a:spcBef>
                <a:spcAft>
                  <a:spcPts val="0"/>
                </a:spcAft>
                <a:buNone/>
              </a:pPr>
              <a:r>
                <a:rPr lang="en-US" sz="1600" b="0" i="0" u="none" strike="noStrike" cap="none" dirty="0">
                  <a:solidFill>
                    <a:srgbClr val="000000"/>
                  </a:solidFill>
                  <a:latin typeface="Calibri"/>
                  <a:ea typeface="Calibri"/>
                  <a:cs typeface="Calibri"/>
                  <a:sym typeface="Calibri"/>
                </a:rPr>
                <a:t>¡</a:t>
              </a:r>
              <a:r>
                <a:rPr lang="en-US" sz="1600" b="0" i="0" u="none" strike="noStrike" cap="none" dirty="0" err="1">
                  <a:solidFill>
                    <a:srgbClr val="000000"/>
                  </a:solidFill>
                  <a:latin typeface="Calibri"/>
                  <a:ea typeface="Calibri"/>
                  <a:cs typeface="Calibri"/>
                  <a:sym typeface="Calibri"/>
                </a:rPr>
                <a:t>Ahora</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realizaremos</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una</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actividad</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que</a:t>
              </a:r>
              <a:r>
                <a:rPr lang="en-US" sz="1600" b="0" i="0" u="none" strike="noStrike" cap="none" dirty="0">
                  <a:solidFill>
                    <a:srgbClr val="000000"/>
                  </a:solidFill>
                  <a:latin typeface="Calibri"/>
                  <a:ea typeface="Calibri"/>
                  <a:cs typeface="Calibri"/>
                  <a:sym typeface="Calibri"/>
                </a:rPr>
                <a:t> resume </a:t>
              </a:r>
              <a:r>
                <a:rPr lang="en-US" sz="1600" b="0" i="0" u="none" strike="noStrike" cap="none" dirty="0" err="1">
                  <a:solidFill>
                    <a:srgbClr val="000000"/>
                  </a:solidFill>
                  <a:latin typeface="Calibri"/>
                  <a:ea typeface="Calibri"/>
                  <a:cs typeface="Calibri"/>
                  <a:sym typeface="Calibri"/>
                </a:rPr>
                <a:t>todo</a:t>
              </a:r>
              <a:r>
                <a:rPr lang="en-US" sz="1600" b="0" i="0" u="none" strike="noStrike" cap="none" dirty="0">
                  <a:solidFill>
                    <a:srgbClr val="000000"/>
                  </a:solidFill>
                  <a:latin typeface="Calibri"/>
                  <a:ea typeface="Calibri"/>
                  <a:cs typeface="Calibri"/>
                  <a:sym typeface="Calibri"/>
                </a:rPr>
                <a:t> lo </a:t>
              </a:r>
              <a:r>
                <a:rPr lang="en-US" sz="1600" b="0" i="0" u="none" strike="noStrike" cap="none" dirty="0" err="1">
                  <a:solidFill>
                    <a:srgbClr val="000000"/>
                  </a:solidFill>
                  <a:latin typeface="Calibri"/>
                  <a:ea typeface="Calibri"/>
                  <a:cs typeface="Calibri"/>
                  <a:sym typeface="Calibri"/>
                </a:rPr>
                <a:t>que</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hemos</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visto</a:t>
              </a:r>
              <a:r>
                <a:rPr lang="en-US" sz="1600" b="0" i="0" u="none" strike="noStrike" cap="none" dirty="0">
                  <a:solidFill>
                    <a:srgbClr val="000000"/>
                  </a:solidFill>
                  <a:latin typeface="Calibri"/>
                  <a:ea typeface="Calibri"/>
                  <a:cs typeface="Calibri"/>
                  <a:sym typeface="Calibri"/>
                </a:rPr>
                <a:t>! </a:t>
              </a:r>
              <a:r>
                <a:rPr lang="en-US" sz="1600" b="1" i="0" u="none" strike="noStrike" cap="none" dirty="0">
                  <a:solidFill>
                    <a:srgbClr val="76384D"/>
                  </a:solidFill>
                  <a:latin typeface="Calibri"/>
                  <a:ea typeface="Calibri"/>
                  <a:cs typeface="Calibri"/>
                  <a:sym typeface="Calibri"/>
                </a:rPr>
                <a:t>¡</a:t>
              </a:r>
              <a:r>
                <a:rPr lang="en-US" sz="1600" b="1" i="0" u="none" strike="noStrike" cap="none" dirty="0" err="1">
                  <a:solidFill>
                    <a:srgbClr val="76384D"/>
                  </a:solidFill>
                  <a:latin typeface="Calibri"/>
                  <a:ea typeface="Calibri"/>
                  <a:cs typeface="Calibri"/>
                  <a:sym typeface="Calibri"/>
                </a:rPr>
                <a:t>Atentos</a:t>
              </a:r>
              <a:r>
                <a:rPr lang="en-US" sz="1600" b="1" i="0" u="none" strike="noStrike" cap="none" dirty="0">
                  <a:solidFill>
                    <a:srgbClr val="76384D"/>
                  </a:solidFill>
                  <a:latin typeface="Calibri"/>
                  <a:ea typeface="Calibri"/>
                  <a:cs typeface="Calibri"/>
                  <a:sym typeface="Calibri"/>
                </a:rPr>
                <a:t>!</a:t>
              </a:r>
              <a:endParaRPr sz="1600" b="1" i="0" u="none" strike="noStrike" cap="none" dirty="0">
                <a:solidFill>
                  <a:srgbClr val="76384D"/>
                </a:solidFill>
                <a:latin typeface="Calibri"/>
                <a:ea typeface="Calibri"/>
                <a:cs typeface="Calibri"/>
                <a:sym typeface="Calibri"/>
              </a:endParaRPr>
            </a:p>
          </p:txBody>
        </p:sp>
      </p:grpSp>
      <p:sp>
        <p:nvSpPr>
          <p:cNvPr id="392" name="Google Shape;392;p18"/>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REVISEMOS</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13" name="Google Shape;168;p5"/>
          <p:cNvSpPr txBox="1"/>
          <p:nvPr/>
        </p:nvSpPr>
        <p:spPr>
          <a:xfrm>
            <a:off x="4125175" y="1184197"/>
            <a:ext cx="466492" cy="521098"/>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6000"/>
              <a:buFont typeface="Arial"/>
              <a:buNone/>
            </a:pPr>
            <a:r>
              <a:rPr lang="en-US" sz="5000" dirty="0" smtClean="0">
                <a:solidFill>
                  <a:srgbClr val="BA9BA5"/>
                </a:solidFill>
                <a:latin typeface="Calibri"/>
                <a:ea typeface="Calibri"/>
                <a:cs typeface="Calibri"/>
                <a:sym typeface="Calibri"/>
              </a:rPr>
              <a:t>5</a:t>
            </a:r>
            <a:endParaRPr sz="5000" b="0" i="0" u="none" strike="noStrike" cap="none" dirty="0">
              <a:solidFill>
                <a:srgbClr val="BA9BA5"/>
              </a:solidFill>
              <a:latin typeface="Calibri"/>
              <a:ea typeface="Calibri"/>
              <a:cs typeface="Calibri"/>
              <a:sym typeface="Calibri"/>
            </a:endParaRPr>
          </a:p>
        </p:txBody>
      </p:sp>
      <p:pic>
        <p:nvPicPr>
          <p:cNvPr id="16" name="Imagen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4444" y="5389023"/>
            <a:ext cx="1651873" cy="884514"/>
          </a:xfrm>
          <a:prstGeom prst="rect">
            <a:avLst/>
          </a:prstGeom>
        </p:spPr>
      </p:pic>
      <p:pic>
        <p:nvPicPr>
          <p:cNvPr id="17" name="Google Shape;394;p18"/>
          <p:cNvPicPr preferRelativeResize="0"/>
          <p:nvPr/>
        </p:nvPicPr>
        <p:blipFill rotWithShape="1">
          <a:blip r:embed="rId4">
            <a:alphaModFix/>
          </a:blip>
          <a:srcRect/>
          <a:stretch/>
        </p:blipFill>
        <p:spPr>
          <a:xfrm>
            <a:off x="0" y="2474949"/>
            <a:ext cx="3854921" cy="3652248"/>
          </a:xfrm>
          <a:prstGeom prst="rect">
            <a:avLst/>
          </a:prstGeom>
          <a:noFill/>
          <a:ln>
            <a:noFill/>
          </a:ln>
        </p:spPr>
      </p:pic>
      <p:pic>
        <p:nvPicPr>
          <p:cNvPr id="19" name="Imagen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6317" y="5029930"/>
            <a:ext cx="1806825" cy="134821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1" name="Google Shape;401;p19"/>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ANTES DE COMENZAR LA ACTIVIDAD:</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402" name="Google Shape;402;p19"/>
          <p:cNvSpPr txBox="1"/>
          <p:nvPr/>
        </p:nvSpPr>
        <p:spPr>
          <a:xfrm>
            <a:off x="375977" y="1342004"/>
            <a:ext cx="1983765"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a:solidFill>
                  <a:srgbClr val="ED423D"/>
                </a:solidFill>
                <a:latin typeface="Calibri"/>
                <a:ea typeface="Calibri"/>
                <a:cs typeface="Calibri"/>
                <a:sym typeface="Calibri"/>
              </a:rPr>
              <a:t>¡ATENCIÓN!</a:t>
            </a:r>
            <a:endParaRPr sz="3100" b="1" i="0" u="none" strike="noStrike" cap="none">
              <a:solidFill>
                <a:srgbClr val="ED423D"/>
              </a:solidFill>
              <a:latin typeface="Calibri"/>
              <a:ea typeface="Calibri"/>
              <a:cs typeface="Calibri"/>
              <a:sym typeface="Calibri"/>
            </a:endParaRPr>
          </a:p>
        </p:txBody>
      </p:sp>
      <p:sp>
        <p:nvSpPr>
          <p:cNvPr id="404" name="Google Shape;404;p19"/>
          <p:cNvSpPr txBox="1"/>
          <p:nvPr/>
        </p:nvSpPr>
        <p:spPr>
          <a:xfrm>
            <a:off x="1229039" y="1922016"/>
            <a:ext cx="793462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i="0" u="none" strike="noStrike" cap="none" dirty="0" err="1" smtClean="0">
                <a:solidFill>
                  <a:srgbClr val="741B47"/>
                </a:solidFill>
                <a:latin typeface="Calibri"/>
                <a:ea typeface="Calibri"/>
                <a:cs typeface="Calibri"/>
                <a:sym typeface="Calibri"/>
              </a:rPr>
              <a:t>Materiales</a:t>
            </a:r>
            <a:r>
              <a:rPr lang="en-US" b="1" i="0" u="none" strike="noStrike" cap="none" dirty="0" smtClean="0">
                <a:solidFill>
                  <a:srgbClr val="741B47"/>
                </a:solidFill>
                <a:latin typeface="Calibri"/>
                <a:ea typeface="Calibri"/>
                <a:cs typeface="Calibri"/>
                <a:sym typeface="Calibri"/>
              </a:rPr>
              <a:t> </a:t>
            </a:r>
            <a:r>
              <a:rPr lang="en-US" b="1" i="0" u="none" strike="noStrike" cap="none" dirty="0" err="1" smtClean="0">
                <a:solidFill>
                  <a:srgbClr val="741B47"/>
                </a:solidFill>
                <a:latin typeface="Calibri"/>
                <a:ea typeface="Calibri"/>
                <a:cs typeface="Calibri"/>
                <a:sym typeface="Calibri"/>
              </a:rPr>
              <a:t>inflamables</a:t>
            </a:r>
            <a:r>
              <a:rPr lang="en-US" b="1" i="0" u="none" strike="noStrike" cap="none" dirty="0" smtClean="0">
                <a:solidFill>
                  <a:srgbClr val="741B47"/>
                </a:solidFill>
                <a:latin typeface="Calibri"/>
                <a:ea typeface="Calibri"/>
                <a:cs typeface="Calibri"/>
                <a:sym typeface="Calibri"/>
              </a:rPr>
              <a:t>: </a:t>
            </a:r>
            <a:r>
              <a:rPr lang="en-US" sz="1400" b="0" i="0" u="none" strike="noStrike" cap="none" dirty="0" err="1" smtClean="0">
                <a:solidFill>
                  <a:schemeClr val="dk1"/>
                </a:solidFill>
                <a:latin typeface="Calibri"/>
                <a:ea typeface="Calibri"/>
                <a:cs typeface="Calibri"/>
                <a:sym typeface="Calibri"/>
              </a:rPr>
              <a:t>Tener</a:t>
            </a:r>
            <a:r>
              <a:rPr lang="en-US" sz="1400" b="0" i="0" u="none" strike="noStrike" cap="none" dirty="0" smtClean="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máxima</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precaución</a:t>
            </a:r>
            <a:r>
              <a:rPr lang="en-US" sz="1400" b="0" i="0" u="none" strike="noStrike" cap="none" dirty="0">
                <a:solidFill>
                  <a:schemeClr val="dk1"/>
                </a:solidFill>
                <a:latin typeface="Calibri"/>
                <a:ea typeface="Calibri"/>
                <a:cs typeface="Calibri"/>
                <a:sym typeface="Calibri"/>
              </a:rPr>
              <a:t> al </a:t>
            </a:r>
            <a:r>
              <a:rPr lang="en-US" sz="1400" b="0" i="0" u="none" strike="noStrike" cap="none" dirty="0" err="1">
                <a:solidFill>
                  <a:schemeClr val="dk1"/>
                </a:solidFill>
                <a:latin typeface="Calibri"/>
                <a:ea typeface="Calibri"/>
                <a:cs typeface="Calibri"/>
                <a:sym typeface="Calibri"/>
              </a:rPr>
              <a:t>momento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manipular</a:t>
            </a:r>
            <a:r>
              <a:rPr lang="en-US" sz="1400" b="0" i="0" u="none" strike="noStrike" cap="none" dirty="0">
                <a:solidFill>
                  <a:schemeClr val="dk1"/>
                </a:solidFill>
                <a:latin typeface="Calibri"/>
                <a:ea typeface="Calibri"/>
                <a:cs typeface="Calibri"/>
                <a:sym typeface="Calibri"/>
              </a:rPr>
              <a:t> o </a:t>
            </a:r>
            <a:r>
              <a:rPr lang="en-US" sz="1400" b="0" i="0" u="none" strike="noStrike" cap="none" dirty="0" err="1">
                <a:solidFill>
                  <a:schemeClr val="dk1"/>
                </a:solidFill>
                <a:latin typeface="Calibri"/>
                <a:ea typeface="Calibri"/>
                <a:cs typeface="Calibri"/>
                <a:sym typeface="Calibri"/>
              </a:rPr>
              <a:t>extraer</a:t>
            </a:r>
            <a:r>
              <a:rPr lang="en-US" sz="1400" b="0" i="0" u="none" strike="noStrike" cap="none" dirty="0">
                <a:solidFill>
                  <a:schemeClr val="dk1"/>
                </a:solidFill>
                <a:latin typeface="Calibri"/>
                <a:ea typeface="Calibri"/>
                <a:cs typeface="Calibri"/>
                <a:sym typeface="Calibri"/>
              </a:rPr>
              <a:t> el combustible de los </a:t>
            </a:r>
            <a:r>
              <a:rPr lang="en-US" sz="1400" b="0" i="0" u="none" strike="noStrike" cap="none" dirty="0" err="1">
                <a:solidFill>
                  <a:schemeClr val="dk1"/>
                </a:solidFill>
                <a:latin typeface="Calibri"/>
                <a:ea typeface="Calibri"/>
                <a:cs typeface="Calibri"/>
                <a:sym typeface="Calibri"/>
              </a:rPr>
              <a:t>sistemas</a:t>
            </a:r>
            <a:r>
              <a:rPr lang="en-US" sz="1400" b="0" i="0" u="none" strike="noStrike" cap="none" dirty="0">
                <a:solidFill>
                  <a:schemeClr val="dk1"/>
                </a:solidFill>
                <a:latin typeface="Calibri"/>
                <a:ea typeface="Calibri"/>
                <a:cs typeface="Calibri"/>
                <a:sym typeface="Calibri"/>
              </a:rPr>
              <a:t> del </a:t>
            </a:r>
            <a:r>
              <a:rPr lang="en-US" sz="1400" b="0" i="0" u="none" strike="noStrike" cap="none" dirty="0" err="1">
                <a:solidFill>
                  <a:schemeClr val="dk1"/>
                </a:solidFill>
                <a:latin typeface="Calibri"/>
                <a:ea typeface="Calibri"/>
                <a:cs typeface="Calibri"/>
                <a:sym typeface="Calibri"/>
              </a:rPr>
              <a:t>vehículo</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bomba</a:t>
            </a:r>
            <a:r>
              <a:rPr lang="en-US" sz="1400" b="0" i="0" u="none" strike="noStrike" cap="none" dirty="0">
                <a:solidFill>
                  <a:schemeClr val="dk1"/>
                </a:solidFill>
                <a:latin typeface="Calibri"/>
                <a:ea typeface="Calibri"/>
                <a:cs typeface="Calibri"/>
                <a:sym typeface="Calibri"/>
              </a:rPr>
              <a:t> combustible, </a:t>
            </a:r>
            <a:r>
              <a:rPr lang="en-US" sz="1400" b="0" i="0" u="none" strike="noStrike" cap="none" dirty="0" err="1">
                <a:solidFill>
                  <a:schemeClr val="dk1"/>
                </a:solidFill>
                <a:latin typeface="Calibri"/>
                <a:ea typeface="Calibri"/>
                <a:cs typeface="Calibri"/>
                <a:sym typeface="Calibri"/>
              </a:rPr>
              <a:t>mangueras</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inyección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etc</a:t>
            </a:r>
            <a:r>
              <a:rPr lang="en-US" sz="1400" b="0" i="0" u="none" strike="noStrike" cap="none" dirty="0">
                <a:solidFill>
                  <a:schemeClr val="dk1"/>
                </a:solidFill>
                <a:latin typeface="Calibri"/>
                <a:ea typeface="Calibri"/>
                <a:cs typeface="Calibri"/>
                <a:sym typeface="Calibri"/>
              </a:rPr>
              <a:t>). </a:t>
            </a:r>
            <a:endParaRPr sz="1400" b="0" i="0" u="none" strike="noStrike" cap="none" dirty="0">
              <a:solidFill>
                <a:schemeClr val="dk1"/>
              </a:solidFill>
              <a:latin typeface="Calibri"/>
              <a:ea typeface="Calibri"/>
              <a:cs typeface="Calibri"/>
              <a:sym typeface="Calibri"/>
            </a:endParaRPr>
          </a:p>
        </p:txBody>
      </p:sp>
      <p:sp>
        <p:nvSpPr>
          <p:cNvPr id="405" name="Google Shape;405;p19"/>
          <p:cNvSpPr txBox="1"/>
          <p:nvPr/>
        </p:nvSpPr>
        <p:spPr>
          <a:xfrm>
            <a:off x="1229039" y="2672931"/>
            <a:ext cx="7669155"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i="0" u="none" strike="noStrike" cap="none" dirty="0" err="1" smtClean="0">
                <a:solidFill>
                  <a:srgbClr val="741B47"/>
                </a:solidFill>
                <a:latin typeface="Calibri"/>
                <a:ea typeface="Calibri"/>
                <a:cs typeface="Calibri"/>
                <a:sym typeface="Calibri"/>
              </a:rPr>
              <a:t>Protección</a:t>
            </a:r>
            <a:r>
              <a:rPr lang="en-US" b="1" i="0" u="none" strike="noStrike" cap="none" dirty="0" smtClean="0">
                <a:solidFill>
                  <a:srgbClr val="741B47"/>
                </a:solidFill>
                <a:latin typeface="Calibri"/>
                <a:ea typeface="Calibri"/>
                <a:cs typeface="Calibri"/>
                <a:sym typeface="Calibri"/>
              </a:rPr>
              <a:t> </a:t>
            </a:r>
            <a:r>
              <a:rPr lang="en-US" b="1" i="0" u="none" strike="noStrike" cap="none" dirty="0" err="1" smtClean="0">
                <a:solidFill>
                  <a:srgbClr val="741B47"/>
                </a:solidFill>
                <a:latin typeface="Calibri"/>
                <a:ea typeface="Calibri"/>
                <a:cs typeface="Calibri"/>
                <a:sym typeface="Calibri"/>
              </a:rPr>
              <a:t>obligatoria</a:t>
            </a:r>
            <a:r>
              <a:rPr lang="en-US" b="1" i="0" u="none" strike="noStrike" cap="none" dirty="0" smtClean="0">
                <a:solidFill>
                  <a:srgbClr val="741B47"/>
                </a:solidFill>
                <a:latin typeface="Calibri"/>
                <a:ea typeface="Calibri"/>
                <a:cs typeface="Calibri"/>
                <a:sym typeface="Calibri"/>
              </a:rPr>
              <a:t> de la vista: </a:t>
            </a:r>
            <a:r>
              <a:rPr lang="en-US" sz="1400" b="0" i="0" u="none" strike="noStrike" cap="none" dirty="0" smtClean="0">
                <a:solidFill>
                  <a:schemeClr val="dk1"/>
                </a:solidFill>
                <a:latin typeface="Calibri"/>
                <a:ea typeface="Calibri"/>
                <a:cs typeface="Calibri"/>
                <a:sym typeface="Calibri"/>
              </a:rPr>
              <a:t>Se </a:t>
            </a:r>
            <a:r>
              <a:rPr lang="en-US" sz="1400" b="0" i="0" u="none" strike="noStrike" cap="none" dirty="0" err="1">
                <a:solidFill>
                  <a:schemeClr val="dk1"/>
                </a:solidFill>
                <a:latin typeface="Calibri"/>
                <a:ea typeface="Calibri"/>
                <a:cs typeface="Calibri"/>
                <a:sym typeface="Calibri"/>
              </a:rPr>
              <a:t>utilizarán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antiparras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siempre</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que</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exista</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riesgo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proyección</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partículas</a:t>
            </a:r>
            <a:r>
              <a:rPr lang="en-US" sz="1400" b="0" i="0" u="none" strike="noStrike" cap="none" dirty="0">
                <a:solidFill>
                  <a:schemeClr val="dk1"/>
                </a:solidFill>
                <a:latin typeface="Calibri"/>
                <a:ea typeface="Calibri"/>
                <a:cs typeface="Calibri"/>
                <a:sym typeface="Calibri"/>
              </a:rPr>
              <a:t> a los </a:t>
            </a:r>
            <a:r>
              <a:rPr lang="en-US" sz="1400" b="0" i="0" u="none" strike="noStrike" cap="none" dirty="0" err="1">
                <a:solidFill>
                  <a:schemeClr val="dk1"/>
                </a:solidFill>
                <a:latin typeface="Calibri"/>
                <a:ea typeface="Calibri"/>
                <a:cs typeface="Calibri"/>
                <a:sym typeface="Calibri"/>
              </a:rPr>
              <a:t>ojos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aceites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líquidos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refrigerantes</a:t>
            </a:r>
            <a:r>
              <a:rPr lang="en-US" sz="1400" b="0" i="0" u="none" strike="noStrike" cap="none" dirty="0">
                <a:solidFill>
                  <a:schemeClr val="dk1"/>
                </a:solidFill>
                <a:latin typeface="Calibri"/>
                <a:ea typeface="Calibri"/>
                <a:cs typeface="Calibri"/>
                <a:sym typeface="Calibri"/>
              </a:rPr>
              <a:t> y de </a:t>
            </a:r>
            <a:r>
              <a:rPr lang="en-US" sz="1400" b="0" i="0" u="none" strike="noStrike" cap="none" dirty="0" err="1">
                <a:solidFill>
                  <a:schemeClr val="dk1"/>
                </a:solidFill>
                <a:latin typeface="Calibri"/>
                <a:ea typeface="Calibri"/>
                <a:cs typeface="Calibri"/>
                <a:sym typeface="Calibri"/>
              </a:rPr>
              <a:t>freno</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virutas</a:t>
            </a:r>
            <a:r>
              <a:rPr lang="en-US" sz="1400" b="0" i="0" u="none" strike="noStrike" cap="none" dirty="0">
                <a:solidFill>
                  <a:schemeClr val="dk1"/>
                </a:solidFill>
                <a:latin typeface="Calibri"/>
                <a:ea typeface="Calibri"/>
                <a:cs typeface="Calibri"/>
                <a:sym typeface="Calibri"/>
              </a:rPr>
              <a:t> del disco de </a:t>
            </a:r>
            <a:r>
              <a:rPr lang="en-US" sz="1400" b="0" i="0" u="none" strike="noStrike" cap="none" dirty="0" err="1">
                <a:solidFill>
                  <a:schemeClr val="dk1"/>
                </a:solidFill>
                <a:latin typeface="Calibri"/>
                <a:ea typeface="Calibri"/>
                <a:cs typeface="Calibri"/>
                <a:sym typeface="Calibri"/>
              </a:rPr>
              <a:t>freno</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uso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circuitos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eléctricos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etc</a:t>
            </a:r>
            <a:r>
              <a:rPr lang="en-US" sz="1400" b="0" i="0" u="none" strike="noStrike" cap="none" dirty="0">
                <a:solidFill>
                  <a:schemeClr val="dk1"/>
                </a:solidFill>
                <a:latin typeface="Calibri"/>
                <a:ea typeface="Calibri"/>
                <a:cs typeface="Calibri"/>
                <a:sym typeface="Calibri"/>
              </a:rPr>
              <a:t>).</a:t>
            </a:r>
            <a:endParaRPr sz="1400" b="0" i="0" u="none" strike="noStrike" cap="none" dirty="0">
              <a:solidFill>
                <a:schemeClr val="dk1"/>
              </a:solidFill>
              <a:latin typeface="Calibri"/>
              <a:ea typeface="Calibri"/>
              <a:cs typeface="Calibri"/>
              <a:sym typeface="Calibri"/>
            </a:endParaRPr>
          </a:p>
        </p:txBody>
      </p:sp>
      <p:sp>
        <p:nvSpPr>
          <p:cNvPr id="406" name="Google Shape;406;p19"/>
          <p:cNvSpPr txBox="1"/>
          <p:nvPr/>
        </p:nvSpPr>
        <p:spPr>
          <a:xfrm>
            <a:off x="1229039" y="4508604"/>
            <a:ext cx="786580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i="0" u="none" strike="noStrike" cap="none" dirty="0" err="1" smtClean="0">
                <a:solidFill>
                  <a:srgbClr val="741B47"/>
                </a:solidFill>
                <a:latin typeface="Calibri"/>
                <a:ea typeface="Calibri"/>
                <a:cs typeface="Calibri"/>
                <a:sym typeface="Calibri"/>
              </a:rPr>
              <a:t>Protección</a:t>
            </a:r>
            <a:r>
              <a:rPr lang="en-US" b="1" i="0" u="none" strike="noStrike" cap="none" dirty="0" smtClean="0">
                <a:solidFill>
                  <a:srgbClr val="741B47"/>
                </a:solidFill>
                <a:latin typeface="Calibri"/>
                <a:ea typeface="Calibri"/>
                <a:cs typeface="Calibri"/>
                <a:sym typeface="Calibri"/>
              </a:rPr>
              <a:t> </a:t>
            </a:r>
            <a:r>
              <a:rPr lang="en-US" b="1" i="0" u="none" strike="noStrike" cap="none" dirty="0" err="1" smtClean="0">
                <a:solidFill>
                  <a:srgbClr val="741B47"/>
                </a:solidFill>
                <a:latin typeface="Calibri"/>
                <a:ea typeface="Calibri"/>
                <a:cs typeface="Calibri"/>
                <a:sym typeface="Calibri"/>
              </a:rPr>
              <a:t>obligatoria</a:t>
            </a:r>
            <a:r>
              <a:rPr lang="en-US" b="1" i="0" u="none" strike="noStrike" cap="none" dirty="0" smtClean="0">
                <a:solidFill>
                  <a:srgbClr val="741B47"/>
                </a:solidFill>
                <a:latin typeface="Calibri"/>
                <a:ea typeface="Calibri"/>
                <a:cs typeface="Calibri"/>
                <a:sym typeface="Calibri"/>
              </a:rPr>
              <a:t> de los pies: </a:t>
            </a:r>
            <a:r>
              <a:rPr lang="en-US" sz="1400" b="0" i="0" u="none" strike="noStrike" cap="none" dirty="0" err="1" smtClean="0">
                <a:solidFill>
                  <a:srgbClr val="000000"/>
                </a:solidFill>
                <a:latin typeface="Calibri"/>
                <a:ea typeface="Calibri"/>
                <a:cs typeface="Calibri"/>
                <a:sym typeface="Calibri"/>
              </a:rPr>
              <a:t>Uso</a:t>
            </a:r>
            <a:r>
              <a:rPr lang="en-US" sz="1400" b="0" i="0" u="none" strike="noStrike" cap="none" dirty="0" smtClean="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obligatorio</a:t>
            </a:r>
            <a:r>
              <a:rPr lang="en-US" sz="1400" b="0" i="0" u="none" strike="noStrike" cap="none" dirty="0">
                <a:solidFill>
                  <a:srgbClr val="000000"/>
                </a:solidFill>
                <a:latin typeface="Calibri"/>
                <a:ea typeface="Calibri"/>
                <a:cs typeface="Calibri"/>
                <a:sym typeface="Calibri"/>
              </a:rPr>
              <a:t> de </a:t>
            </a:r>
            <a:r>
              <a:rPr lang="en-US" sz="1400" b="0" i="0" u="none" strike="noStrike" cap="none" dirty="0" err="1">
                <a:solidFill>
                  <a:srgbClr val="000000"/>
                </a:solidFill>
                <a:latin typeface="Calibri"/>
                <a:ea typeface="Calibri"/>
                <a:cs typeface="Calibri"/>
                <a:sym typeface="Calibri"/>
              </a:rPr>
              <a:t>zapatos</a:t>
            </a:r>
            <a:r>
              <a:rPr lang="en-US" sz="1400" b="0" i="0" u="none" strike="noStrike" cap="none" dirty="0">
                <a:solidFill>
                  <a:srgbClr val="000000"/>
                </a:solidFill>
                <a:latin typeface="Calibri"/>
                <a:ea typeface="Calibri"/>
                <a:cs typeface="Calibri"/>
                <a:sym typeface="Calibri"/>
              </a:rPr>
              <a:t> de </a:t>
            </a:r>
            <a:r>
              <a:rPr lang="en-US" sz="1400" b="0" i="0" u="none" strike="noStrike" cap="none" dirty="0" err="1">
                <a:solidFill>
                  <a:srgbClr val="000000"/>
                </a:solidFill>
                <a:latin typeface="Calibri"/>
                <a:ea typeface="Calibri"/>
                <a:cs typeface="Calibri"/>
                <a:sym typeface="Calibri"/>
              </a:rPr>
              <a:t>seguridad</a:t>
            </a:r>
            <a:r>
              <a:rPr lang="en-US" sz="1400" b="0" i="0" u="none" strike="noStrike" cap="none" dirty="0">
                <a:solidFill>
                  <a:srgbClr val="000000"/>
                </a:solidFill>
                <a:latin typeface="Calibri"/>
                <a:ea typeface="Calibri"/>
                <a:cs typeface="Calibri"/>
                <a:sym typeface="Calibri"/>
              </a:rPr>
              <a:t> al </a:t>
            </a:r>
            <a:r>
              <a:rPr lang="en-US" sz="1400" b="0" i="0" u="none" strike="noStrike" cap="none" dirty="0" err="1">
                <a:solidFill>
                  <a:srgbClr val="000000"/>
                </a:solidFill>
                <a:latin typeface="Calibri"/>
                <a:ea typeface="Calibri"/>
                <a:cs typeface="Calibri"/>
                <a:sym typeface="Calibri"/>
              </a:rPr>
              <a:t>entrar</a:t>
            </a:r>
            <a:r>
              <a:rPr lang="en-US" sz="1400" b="0" i="0" u="none" strike="noStrike" cap="none" dirty="0">
                <a:solidFill>
                  <a:srgbClr val="000000"/>
                </a:solidFill>
                <a:latin typeface="Calibri"/>
                <a:ea typeface="Calibri"/>
                <a:cs typeface="Calibri"/>
                <a:sym typeface="Calibri"/>
              </a:rPr>
              <a:t> al taller o </a:t>
            </a:r>
            <a:r>
              <a:rPr lang="en-US" sz="1400" b="0" i="0" u="none" strike="noStrike" cap="none" dirty="0" err="1">
                <a:solidFill>
                  <a:srgbClr val="000000"/>
                </a:solidFill>
                <a:latin typeface="Calibri"/>
                <a:ea typeface="Calibri"/>
                <a:cs typeface="Calibri"/>
                <a:sym typeface="Calibri"/>
              </a:rPr>
              <a:t>laboratorio</a:t>
            </a:r>
            <a:r>
              <a:rPr lang="en-US" sz="1400" b="0" i="0" u="none" strike="noStrike" cap="none" dirty="0">
                <a:solidFill>
                  <a:srgbClr val="000000"/>
                </a:solidFill>
                <a:latin typeface="Calibri"/>
                <a:ea typeface="Calibri"/>
                <a:cs typeface="Calibri"/>
                <a:sym typeface="Calibri"/>
              </a:rPr>
              <a:t>, en </a:t>
            </a:r>
            <a:r>
              <a:rPr lang="en-US" sz="1400" b="0" i="0" u="none" strike="noStrike" cap="none" dirty="0" err="1">
                <a:solidFill>
                  <a:srgbClr val="000000"/>
                </a:solidFill>
                <a:latin typeface="Calibri"/>
                <a:ea typeface="Calibri"/>
                <a:cs typeface="Calibri"/>
                <a:sym typeface="Calibri"/>
              </a:rPr>
              <a:t>casos</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que</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exista</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riesgo</a:t>
            </a:r>
            <a:r>
              <a:rPr lang="en-US" sz="1400" b="0" i="0" u="none" strike="noStrike" cap="none" dirty="0">
                <a:solidFill>
                  <a:srgbClr val="000000"/>
                </a:solidFill>
                <a:latin typeface="Calibri"/>
                <a:ea typeface="Calibri"/>
                <a:cs typeface="Calibri"/>
                <a:sym typeface="Calibri"/>
              </a:rPr>
              <a:t> de </a:t>
            </a:r>
            <a:r>
              <a:rPr lang="en-US" sz="1400" b="0" i="0" u="none" strike="noStrike" cap="none" dirty="0" err="1">
                <a:solidFill>
                  <a:srgbClr val="000000"/>
                </a:solidFill>
                <a:latin typeface="Calibri"/>
                <a:ea typeface="Calibri"/>
                <a:cs typeface="Calibri"/>
                <a:sym typeface="Calibri"/>
              </a:rPr>
              <a:t>caídas</a:t>
            </a:r>
            <a:r>
              <a:rPr lang="en-US" sz="1400" b="0" i="0" u="none" strike="noStrike" cap="none" dirty="0">
                <a:solidFill>
                  <a:srgbClr val="000000"/>
                </a:solidFill>
                <a:latin typeface="Calibri"/>
                <a:ea typeface="Calibri"/>
                <a:cs typeface="Calibri"/>
                <a:sym typeface="Calibri"/>
              </a:rPr>
              <a:t> de </a:t>
            </a:r>
            <a:r>
              <a:rPr lang="en-US" sz="1400" b="0" i="0" u="none" strike="noStrike" cap="none" dirty="0" err="1">
                <a:solidFill>
                  <a:srgbClr val="000000"/>
                </a:solidFill>
                <a:latin typeface="Calibri"/>
                <a:ea typeface="Calibri"/>
                <a:cs typeface="Calibri"/>
                <a:sym typeface="Calibri"/>
              </a:rPr>
              <a:t>objetos</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pesados</a:t>
            </a:r>
            <a:r>
              <a:rPr lang="en-US" sz="1400" b="0" i="0" u="none" strike="noStrike" cap="none" dirty="0">
                <a:solidFill>
                  <a:srgbClr val="000000"/>
                </a:solidFill>
                <a:latin typeface="Calibri"/>
                <a:ea typeface="Calibri"/>
                <a:cs typeface="Calibri"/>
                <a:sym typeface="Calibri"/>
              </a:rPr>
              <a:t>.</a:t>
            </a:r>
            <a:endParaRPr sz="1400" b="0" i="0" u="none" strike="noStrike" cap="none" dirty="0">
              <a:solidFill>
                <a:schemeClr val="lt1"/>
              </a:solidFill>
              <a:latin typeface="Calibri"/>
              <a:ea typeface="Calibri"/>
              <a:cs typeface="Calibri"/>
              <a:sym typeface="Calibri"/>
            </a:endParaRPr>
          </a:p>
        </p:txBody>
      </p:sp>
      <p:sp>
        <p:nvSpPr>
          <p:cNvPr id="407" name="Google Shape;407;p19"/>
          <p:cNvSpPr txBox="1"/>
          <p:nvPr/>
        </p:nvSpPr>
        <p:spPr>
          <a:xfrm>
            <a:off x="1229039" y="5298844"/>
            <a:ext cx="7030065"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err="1">
                <a:solidFill>
                  <a:srgbClr val="741B47"/>
                </a:solidFill>
                <a:latin typeface="Calibri"/>
                <a:ea typeface="Calibri"/>
                <a:cs typeface="Calibri"/>
                <a:sym typeface="Calibri"/>
              </a:rPr>
              <a:t>Manipular</a:t>
            </a:r>
            <a:r>
              <a:rPr lang="en-US" sz="1400" b="1" i="0" u="none" strike="noStrike" cap="none" dirty="0">
                <a:solidFill>
                  <a:srgbClr val="741B47"/>
                </a:solidFill>
                <a:latin typeface="Calibri"/>
                <a:ea typeface="Calibri"/>
                <a:cs typeface="Calibri"/>
                <a:sym typeface="Calibri"/>
              </a:rPr>
              <a:t> </a:t>
            </a:r>
            <a:r>
              <a:rPr lang="en-US" sz="1400" b="1" i="0" u="none" strike="noStrike" cap="none" dirty="0" err="1">
                <a:solidFill>
                  <a:srgbClr val="741B47"/>
                </a:solidFill>
                <a:latin typeface="Calibri"/>
                <a:ea typeface="Calibri"/>
                <a:cs typeface="Calibri"/>
                <a:sym typeface="Calibri"/>
              </a:rPr>
              <a:t>herramientas</a:t>
            </a:r>
            <a:r>
              <a:rPr lang="en-US" sz="1400" b="1" i="0" u="none" strike="noStrike" cap="none" dirty="0">
                <a:solidFill>
                  <a:srgbClr val="741B47"/>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cuidadosamente</a:t>
            </a:r>
            <a:r>
              <a:rPr lang="en-US" sz="1400" b="0" i="0" u="none" strike="noStrike" cap="none" dirty="0" smtClean="0">
                <a:solidFill>
                  <a:srgbClr val="000000"/>
                </a:solidFill>
                <a:latin typeface="Calibri"/>
                <a:ea typeface="Calibri"/>
                <a:cs typeface="Calibri"/>
                <a:sym typeface="Calibri"/>
              </a:rPr>
              <a:t>.</a:t>
            </a:r>
          </a:p>
          <a:p>
            <a:r>
              <a:rPr lang="es-CL" b="1" dirty="0">
                <a:solidFill>
                  <a:srgbClr val="741B47"/>
                </a:solidFill>
                <a:latin typeface="Calibri"/>
                <a:ea typeface="Calibri"/>
                <a:cs typeface="Calibri"/>
                <a:sym typeface="Calibri"/>
              </a:rPr>
              <a:t>Asegurar la integridad física </a:t>
            </a:r>
            <a:r>
              <a:rPr lang="es-CL" dirty="0">
                <a:latin typeface="Calibri"/>
                <a:ea typeface="Calibri"/>
                <a:cs typeface="Calibri"/>
                <a:sym typeface="Calibri"/>
              </a:rPr>
              <a:t>propia y del grupo de trabajo</a:t>
            </a:r>
            <a:r>
              <a:rPr lang="es-CL" dirty="0" smtClean="0">
                <a:latin typeface="Calibri"/>
                <a:ea typeface="Calibri"/>
                <a:cs typeface="Calibri"/>
                <a:sym typeface="Calibri"/>
              </a:rPr>
              <a:t>.</a:t>
            </a:r>
          </a:p>
          <a:p>
            <a:r>
              <a:rPr lang="en-US" dirty="0">
                <a:latin typeface="Calibri"/>
                <a:ea typeface="Calibri"/>
                <a:cs typeface="Calibri"/>
                <a:sym typeface="Calibri"/>
              </a:rPr>
              <a:t>Circular solo </a:t>
            </a:r>
            <a:r>
              <a:rPr lang="en-US" dirty="0" err="1">
                <a:latin typeface="Calibri"/>
                <a:ea typeface="Calibri"/>
                <a:cs typeface="Calibri"/>
                <a:sym typeface="Calibri"/>
              </a:rPr>
              <a:t>por</a:t>
            </a:r>
            <a:r>
              <a:rPr lang="en-US" dirty="0">
                <a:latin typeface="Calibri"/>
                <a:ea typeface="Calibri"/>
                <a:cs typeface="Calibri"/>
                <a:sym typeface="Calibri"/>
              </a:rPr>
              <a:t> </a:t>
            </a:r>
            <a:r>
              <a:rPr lang="en-US" dirty="0" err="1">
                <a:latin typeface="Calibri"/>
                <a:ea typeface="Calibri"/>
                <a:cs typeface="Calibri"/>
                <a:sym typeface="Calibri"/>
              </a:rPr>
              <a:t>las</a:t>
            </a:r>
            <a:r>
              <a:rPr lang="en-US" dirty="0">
                <a:latin typeface="Calibri"/>
                <a:ea typeface="Calibri"/>
                <a:cs typeface="Calibri"/>
                <a:sym typeface="Calibri"/>
              </a:rPr>
              <a:t> </a:t>
            </a:r>
            <a:r>
              <a:rPr lang="en-US" b="1" dirty="0" err="1">
                <a:solidFill>
                  <a:srgbClr val="741B47"/>
                </a:solidFill>
                <a:latin typeface="Calibri"/>
                <a:ea typeface="Calibri"/>
                <a:cs typeface="Calibri"/>
                <a:sym typeface="Calibri"/>
              </a:rPr>
              <a:t>zonas</a:t>
            </a:r>
            <a:r>
              <a:rPr lang="en-US" b="1" dirty="0">
                <a:solidFill>
                  <a:srgbClr val="741B47"/>
                </a:solidFill>
                <a:latin typeface="Calibri"/>
                <a:ea typeface="Calibri"/>
                <a:cs typeface="Calibri"/>
                <a:sym typeface="Calibri"/>
              </a:rPr>
              <a:t> de </a:t>
            </a:r>
            <a:r>
              <a:rPr lang="en-US" b="1" dirty="0" err="1">
                <a:solidFill>
                  <a:srgbClr val="741B47"/>
                </a:solidFill>
                <a:latin typeface="Calibri"/>
                <a:ea typeface="Calibri"/>
                <a:cs typeface="Calibri"/>
                <a:sym typeface="Calibri"/>
              </a:rPr>
              <a:t>seguridad</a:t>
            </a:r>
            <a:r>
              <a:rPr lang="en-US" b="1" dirty="0">
                <a:solidFill>
                  <a:srgbClr val="741B47"/>
                </a:solidFill>
                <a:latin typeface="Calibri"/>
                <a:ea typeface="Calibri"/>
                <a:cs typeface="Calibri"/>
                <a:sym typeface="Calibri"/>
              </a:rPr>
              <a:t> </a:t>
            </a:r>
            <a:r>
              <a:rPr lang="en-US" dirty="0" err="1" smtClean="0">
                <a:latin typeface="Calibri"/>
                <a:ea typeface="Calibri"/>
                <a:cs typeface="Calibri"/>
                <a:sym typeface="Calibri"/>
              </a:rPr>
              <a:t>demarcadas</a:t>
            </a:r>
            <a:r>
              <a:rPr lang="en-US" dirty="0" smtClean="0">
                <a:latin typeface="Calibri"/>
                <a:ea typeface="Calibri"/>
                <a:cs typeface="Calibri"/>
                <a:sym typeface="Calibri"/>
              </a:rPr>
              <a:t>.</a:t>
            </a:r>
            <a:endParaRPr lang="es-CL" dirty="0">
              <a:solidFill>
                <a:schemeClr val="lt1"/>
              </a:solidFill>
              <a:latin typeface="Calibri"/>
              <a:ea typeface="Calibri"/>
              <a:cs typeface="Calibri"/>
              <a:sym typeface="Calibri"/>
            </a:endParaRPr>
          </a:p>
        </p:txBody>
      </p:sp>
      <p:sp>
        <p:nvSpPr>
          <p:cNvPr id="410" name="Google Shape;410;p19"/>
          <p:cNvSpPr txBox="1"/>
          <p:nvPr/>
        </p:nvSpPr>
        <p:spPr>
          <a:xfrm>
            <a:off x="1229039" y="6272147"/>
            <a:ext cx="388373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Calibri"/>
                <a:ea typeface="Calibri"/>
                <a:cs typeface="Calibri"/>
                <a:sym typeface="Calibri"/>
              </a:rPr>
              <a:t>Toda </a:t>
            </a:r>
            <a:r>
              <a:rPr lang="en-US" sz="1400" b="0" i="0" u="none" strike="noStrike" cap="none" dirty="0" err="1">
                <a:solidFill>
                  <a:srgbClr val="000000"/>
                </a:solidFill>
                <a:latin typeface="Calibri"/>
                <a:ea typeface="Calibri"/>
                <a:cs typeface="Calibri"/>
                <a:sym typeface="Calibri"/>
              </a:rPr>
              <a:t>actividad</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debe</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desarrollarse</a:t>
            </a:r>
            <a:r>
              <a:rPr lang="en-US" sz="1400" b="0" i="0" u="none" strike="noStrike" cap="none" dirty="0">
                <a:solidFill>
                  <a:srgbClr val="000000"/>
                </a:solidFill>
                <a:latin typeface="Calibri"/>
                <a:ea typeface="Calibri"/>
                <a:cs typeface="Calibri"/>
                <a:sym typeface="Calibri"/>
              </a:rPr>
              <a:t> </a:t>
            </a:r>
            <a:r>
              <a:rPr lang="en-US" sz="1400" b="1" i="0" u="none" strike="noStrike" cap="none" dirty="0" err="1">
                <a:solidFill>
                  <a:srgbClr val="741B47"/>
                </a:solidFill>
                <a:latin typeface="Calibri"/>
                <a:ea typeface="Calibri"/>
                <a:cs typeface="Calibri"/>
                <a:sym typeface="Calibri"/>
              </a:rPr>
              <a:t>bajo</a:t>
            </a:r>
            <a:r>
              <a:rPr lang="en-US" sz="1400" b="1" i="0" u="none" strike="noStrike" cap="none" dirty="0">
                <a:solidFill>
                  <a:srgbClr val="741B47"/>
                </a:solidFill>
                <a:latin typeface="Calibri"/>
                <a:ea typeface="Calibri"/>
                <a:cs typeface="Calibri"/>
                <a:sym typeface="Calibri"/>
              </a:rPr>
              <a:t> </a:t>
            </a:r>
            <a:r>
              <a:rPr lang="en-US" sz="1400" b="1" i="0" u="none" strike="noStrike" cap="none" dirty="0" err="1">
                <a:solidFill>
                  <a:srgbClr val="741B47"/>
                </a:solidFill>
                <a:latin typeface="Calibri"/>
                <a:ea typeface="Calibri"/>
                <a:cs typeface="Calibri"/>
                <a:sym typeface="Calibri"/>
              </a:rPr>
              <a:t>supervisión</a:t>
            </a:r>
            <a:r>
              <a:rPr lang="en-US" sz="1400" b="1" i="0" u="none" strike="noStrike" cap="none" dirty="0">
                <a:solidFill>
                  <a:srgbClr val="741B47"/>
                </a:solidFill>
                <a:latin typeface="Calibri"/>
                <a:ea typeface="Calibri"/>
                <a:cs typeface="Calibri"/>
                <a:sym typeface="Calibri"/>
              </a:rPr>
              <a:t> </a:t>
            </a:r>
            <a:r>
              <a:rPr lang="en-US" sz="1400" b="0" i="0" u="none" strike="noStrike" cap="none" dirty="0">
                <a:solidFill>
                  <a:srgbClr val="000000"/>
                </a:solidFill>
                <a:latin typeface="Calibri"/>
                <a:ea typeface="Calibri"/>
                <a:cs typeface="Calibri"/>
                <a:sym typeface="Calibri"/>
              </a:rPr>
              <a:t>de la persona a cargo del taller o </a:t>
            </a:r>
            <a:r>
              <a:rPr lang="en-US" sz="1400" b="0" i="0" u="none" strike="noStrike" cap="none" dirty="0" err="1">
                <a:solidFill>
                  <a:srgbClr val="000000"/>
                </a:solidFill>
                <a:latin typeface="Calibri"/>
                <a:ea typeface="Calibri"/>
                <a:cs typeface="Calibri"/>
                <a:sym typeface="Calibri"/>
              </a:rPr>
              <a:t>laboratorio</a:t>
            </a:r>
            <a:r>
              <a:rPr lang="en-US" sz="1400" b="0" i="0" u="none" strike="noStrike" cap="none" dirty="0">
                <a:solidFill>
                  <a:srgbClr val="000000"/>
                </a:solidFill>
                <a:latin typeface="Calibri"/>
                <a:ea typeface="Calibri"/>
                <a:cs typeface="Calibri"/>
                <a:sym typeface="Calibri"/>
              </a:rPr>
              <a:t>.</a:t>
            </a:r>
            <a:endParaRPr sz="1400" b="0" i="0" u="none" strike="noStrike" cap="none" dirty="0">
              <a:solidFill>
                <a:schemeClr val="lt1"/>
              </a:solidFill>
              <a:latin typeface="Calibri"/>
              <a:ea typeface="Calibri"/>
              <a:cs typeface="Calibri"/>
              <a:sym typeface="Calibri"/>
            </a:endParaRPr>
          </a:p>
        </p:txBody>
      </p:sp>
      <p:grpSp>
        <p:nvGrpSpPr>
          <p:cNvPr id="411" name="Google Shape;411;p19"/>
          <p:cNvGrpSpPr/>
          <p:nvPr/>
        </p:nvGrpSpPr>
        <p:grpSpPr>
          <a:xfrm>
            <a:off x="-4655" y="1788831"/>
            <a:ext cx="1135367" cy="783005"/>
            <a:chOff x="-4655" y="1877319"/>
            <a:chExt cx="1135367" cy="783005"/>
          </a:xfrm>
        </p:grpSpPr>
        <p:sp>
          <p:nvSpPr>
            <p:cNvPr id="412" name="Google Shape;412;p19"/>
            <p:cNvSpPr/>
            <p:nvPr/>
          </p:nvSpPr>
          <p:spPr>
            <a:xfrm rot="5400000">
              <a:off x="171526" y="1701138"/>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13" name="Google Shape;413;p19"/>
            <p:cNvPicPr preferRelativeResize="0"/>
            <p:nvPr/>
          </p:nvPicPr>
          <p:blipFill rotWithShape="1">
            <a:blip r:embed="rId3">
              <a:alphaModFix/>
            </a:blip>
            <a:srcRect/>
            <a:stretch/>
          </p:blipFill>
          <p:spPr>
            <a:xfrm>
              <a:off x="337197" y="2035280"/>
              <a:ext cx="629465" cy="530549"/>
            </a:xfrm>
            <a:prstGeom prst="rect">
              <a:avLst/>
            </a:prstGeom>
            <a:noFill/>
            <a:ln>
              <a:noFill/>
            </a:ln>
          </p:spPr>
        </p:pic>
      </p:grpSp>
      <p:sp>
        <p:nvSpPr>
          <p:cNvPr id="414" name="Google Shape;414;p19"/>
          <p:cNvSpPr txBox="1"/>
          <p:nvPr/>
        </p:nvSpPr>
        <p:spPr>
          <a:xfrm>
            <a:off x="1229039" y="3536692"/>
            <a:ext cx="7865800"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i="0" u="none" strike="noStrike" cap="none" dirty="0" err="1" smtClean="0">
                <a:solidFill>
                  <a:srgbClr val="741B47"/>
                </a:solidFill>
                <a:latin typeface="Calibri"/>
                <a:ea typeface="Calibri"/>
                <a:cs typeface="Calibri"/>
                <a:sym typeface="Calibri"/>
              </a:rPr>
              <a:t>Protección</a:t>
            </a:r>
            <a:r>
              <a:rPr lang="en-US" b="1" i="0" u="none" strike="noStrike" cap="none" dirty="0" smtClean="0">
                <a:solidFill>
                  <a:srgbClr val="741B47"/>
                </a:solidFill>
                <a:latin typeface="Calibri"/>
                <a:ea typeface="Calibri"/>
                <a:cs typeface="Calibri"/>
                <a:sym typeface="Calibri"/>
              </a:rPr>
              <a:t> </a:t>
            </a:r>
            <a:r>
              <a:rPr lang="en-US" b="1" i="0" u="none" strike="noStrike" cap="none" dirty="0" err="1" smtClean="0">
                <a:solidFill>
                  <a:srgbClr val="741B47"/>
                </a:solidFill>
                <a:latin typeface="Calibri"/>
                <a:ea typeface="Calibri"/>
                <a:cs typeface="Calibri"/>
                <a:sym typeface="Calibri"/>
              </a:rPr>
              <a:t>obligatoria</a:t>
            </a:r>
            <a:r>
              <a:rPr lang="en-US" b="1" i="0" u="none" strike="noStrike" cap="none" dirty="0" smtClean="0">
                <a:solidFill>
                  <a:srgbClr val="741B47"/>
                </a:solidFill>
                <a:latin typeface="Calibri"/>
                <a:ea typeface="Calibri"/>
                <a:cs typeface="Calibri"/>
                <a:sym typeface="Calibri"/>
              </a:rPr>
              <a:t> de </a:t>
            </a:r>
            <a:r>
              <a:rPr lang="en-US" b="1" i="0" u="none" strike="noStrike" cap="none" dirty="0" err="1" smtClean="0">
                <a:solidFill>
                  <a:srgbClr val="741B47"/>
                </a:solidFill>
                <a:latin typeface="Calibri"/>
                <a:ea typeface="Calibri"/>
                <a:cs typeface="Calibri"/>
                <a:sym typeface="Calibri"/>
              </a:rPr>
              <a:t>las</a:t>
            </a:r>
            <a:r>
              <a:rPr lang="en-US" b="1" i="0" u="none" strike="noStrike" cap="none" dirty="0" smtClean="0">
                <a:solidFill>
                  <a:srgbClr val="741B47"/>
                </a:solidFill>
                <a:latin typeface="Calibri"/>
                <a:ea typeface="Calibri"/>
                <a:cs typeface="Calibri"/>
                <a:sym typeface="Calibri"/>
              </a:rPr>
              <a:t> </a:t>
            </a:r>
            <a:r>
              <a:rPr lang="en-US" b="1" i="0" u="none" strike="noStrike" cap="none" dirty="0" err="1" smtClean="0">
                <a:solidFill>
                  <a:srgbClr val="741B47"/>
                </a:solidFill>
                <a:latin typeface="Calibri"/>
                <a:ea typeface="Calibri"/>
                <a:cs typeface="Calibri"/>
                <a:sym typeface="Calibri"/>
              </a:rPr>
              <a:t>manos</a:t>
            </a:r>
            <a:r>
              <a:rPr lang="en-US" b="1" i="0" u="none" strike="noStrike" cap="none" dirty="0" smtClean="0">
                <a:solidFill>
                  <a:srgbClr val="741B47"/>
                </a:solidFill>
                <a:latin typeface="Calibri"/>
                <a:ea typeface="Calibri"/>
                <a:cs typeface="Calibri"/>
                <a:sym typeface="Calibri"/>
              </a:rPr>
              <a:t>: </a:t>
            </a:r>
            <a:r>
              <a:rPr lang="en-US" sz="1400" b="0" i="0" u="none" strike="noStrike" cap="none" dirty="0" smtClean="0">
                <a:solidFill>
                  <a:schemeClr val="dk1"/>
                </a:solidFill>
                <a:latin typeface="Calibri"/>
                <a:ea typeface="Calibri"/>
                <a:cs typeface="Calibri"/>
                <a:sym typeface="Calibri"/>
              </a:rPr>
              <a:t>Se </a:t>
            </a:r>
            <a:r>
              <a:rPr lang="en-US" sz="1400" b="0" i="0" u="none" strike="noStrike" cap="none" dirty="0" err="1">
                <a:solidFill>
                  <a:schemeClr val="dk1"/>
                </a:solidFill>
                <a:latin typeface="Calibri"/>
                <a:ea typeface="Calibri"/>
                <a:cs typeface="Calibri"/>
                <a:sym typeface="Calibri"/>
              </a:rPr>
              <a:t>utilizarán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siempre</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guantes</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protección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cuando</a:t>
            </a:r>
            <a:r>
              <a:rPr lang="en-US" sz="1400" b="0" i="0" u="none" strike="noStrike" cap="none" dirty="0">
                <a:solidFill>
                  <a:schemeClr val="dk1"/>
                </a:solidFill>
                <a:latin typeface="Calibri"/>
                <a:ea typeface="Calibri"/>
                <a:cs typeface="Calibri"/>
                <a:sym typeface="Calibri"/>
              </a:rPr>
              <a:t> se </a:t>
            </a:r>
            <a:r>
              <a:rPr lang="en-US" sz="1400" b="0" i="0" u="none" strike="noStrike" cap="none" dirty="0" err="1">
                <a:solidFill>
                  <a:schemeClr val="dk1"/>
                </a:solidFill>
                <a:latin typeface="Calibri"/>
                <a:ea typeface="Calibri"/>
                <a:cs typeface="Calibri"/>
                <a:sym typeface="Calibri"/>
              </a:rPr>
              <a:t>manipulen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cualquier</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tipo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fluidos</a:t>
            </a:r>
            <a:r>
              <a:rPr lang="en-US" sz="1400" b="0" i="0" u="none" strike="noStrike" cap="none" dirty="0">
                <a:solidFill>
                  <a:schemeClr val="dk1"/>
                </a:solidFill>
                <a:latin typeface="Calibri"/>
                <a:ea typeface="Calibri"/>
                <a:cs typeface="Calibri"/>
                <a:sym typeface="Calibri"/>
              </a:rPr>
              <a:t>, en </a:t>
            </a:r>
            <a:r>
              <a:rPr lang="en-US" sz="1400" b="0" i="0" u="none" strike="noStrike" cap="none" dirty="0" err="1">
                <a:solidFill>
                  <a:schemeClr val="dk1"/>
                </a:solidFill>
                <a:latin typeface="Calibri"/>
                <a:ea typeface="Calibri"/>
                <a:cs typeface="Calibri"/>
                <a:sym typeface="Calibri"/>
              </a:rPr>
              <a:t>uso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herramientas</a:t>
            </a:r>
            <a:r>
              <a:rPr lang="en-US" sz="1400" b="0" i="0" u="none" strike="noStrike" cap="none" dirty="0">
                <a:solidFill>
                  <a:schemeClr val="dk1"/>
                </a:solidFill>
                <a:latin typeface="Calibri"/>
                <a:ea typeface="Calibri"/>
                <a:cs typeface="Calibri"/>
                <a:sym typeface="Calibri"/>
              </a:rPr>
              <a:t> e </a:t>
            </a:r>
            <a:r>
              <a:rPr lang="en-US" sz="1400" b="0" i="0" u="none" strike="noStrike" cap="none" dirty="0" err="1">
                <a:solidFill>
                  <a:schemeClr val="dk1"/>
                </a:solidFill>
                <a:latin typeface="Calibri"/>
                <a:ea typeface="Calibri"/>
                <a:cs typeface="Calibri"/>
                <a:sym typeface="Calibri"/>
              </a:rPr>
              <a:t>intervención</a:t>
            </a:r>
            <a:r>
              <a:rPr lang="en-US" sz="1400" b="0" i="0" u="none" strike="noStrike" cap="none" dirty="0">
                <a:solidFill>
                  <a:schemeClr val="dk1"/>
                </a:solidFill>
                <a:latin typeface="Calibri"/>
                <a:ea typeface="Calibri"/>
                <a:cs typeface="Calibri"/>
                <a:sym typeface="Calibri"/>
              </a:rPr>
              <a:t> del motor, </a:t>
            </a:r>
            <a:r>
              <a:rPr lang="en-US" sz="1400" b="0" i="0" u="none" strike="noStrike" cap="none" dirty="0" err="1">
                <a:solidFill>
                  <a:schemeClr val="dk1"/>
                </a:solidFill>
                <a:latin typeface="Calibri"/>
                <a:ea typeface="Calibri"/>
                <a:cs typeface="Calibri"/>
                <a:sym typeface="Calibri"/>
              </a:rPr>
              <a:t>desarme</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partes</a:t>
            </a:r>
            <a:r>
              <a:rPr lang="en-US" sz="1400" b="0" i="0" u="none" strike="noStrike" cap="none" dirty="0">
                <a:solidFill>
                  <a:schemeClr val="dk1"/>
                </a:solidFill>
                <a:latin typeface="Calibri"/>
                <a:ea typeface="Calibri"/>
                <a:cs typeface="Calibri"/>
                <a:sym typeface="Calibri"/>
              </a:rPr>
              <a:t> y </a:t>
            </a:r>
            <a:r>
              <a:rPr lang="en-US" sz="1400" b="0" i="0" u="none" strike="noStrike" cap="none" dirty="0" err="1">
                <a:solidFill>
                  <a:schemeClr val="dk1"/>
                </a:solidFill>
                <a:latin typeface="Calibri"/>
                <a:ea typeface="Calibri"/>
                <a:cs typeface="Calibri"/>
                <a:sym typeface="Calibri"/>
              </a:rPr>
              <a:t>trabajo</a:t>
            </a:r>
            <a:r>
              <a:rPr lang="en-US" sz="1400" b="0" i="0" u="none" strike="noStrike" cap="none" dirty="0">
                <a:solidFill>
                  <a:schemeClr val="dk1"/>
                </a:solidFill>
                <a:latin typeface="Calibri"/>
                <a:ea typeface="Calibri"/>
                <a:cs typeface="Calibri"/>
                <a:sym typeface="Calibri"/>
              </a:rPr>
              <a:t> en </a:t>
            </a:r>
            <a:r>
              <a:rPr lang="en-US" sz="1400" b="0" i="0" u="none" strike="noStrike" cap="none" dirty="0" err="1">
                <a:solidFill>
                  <a:schemeClr val="dk1"/>
                </a:solidFill>
                <a:latin typeface="Calibri"/>
                <a:ea typeface="Calibri"/>
                <a:cs typeface="Calibri"/>
                <a:sym typeface="Calibri"/>
              </a:rPr>
              <a:t>sistemas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eléctricos</a:t>
            </a:r>
            <a:r>
              <a:rPr lang="en-US" sz="1400" b="0" i="0" u="none" strike="noStrike" cap="none" dirty="0">
                <a:solidFill>
                  <a:schemeClr val="dk1"/>
                </a:solidFill>
                <a:latin typeface="Calibri"/>
                <a:ea typeface="Calibri"/>
                <a:cs typeface="Calibri"/>
                <a:sym typeface="Calibri"/>
              </a:rPr>
              <a:t>. </a:t>
            </a:r>
            <a:endParaRPr dirty="0"/>
          </a:p>
        </p:txBody>
      </p:sp>
      <p:grpSp>
        <p:nvGrpSpPr>
          <p:cNvPr id="415" name="Google Shape;415;p19"/>
          <p:cNvGrpSpPr/>
          <p:nvPr/>
        </p:nvGrpSpPr>
        <p:grpSpPr>
          <a:xfrm>
            <a:off x="-4655" y="2661654"/>
            <a:ext cx="1135367" cy="783005"/>
            <a:chOff x="-4655" y="2735448"/>
            <a:chExt cx="1135367" cy="783005"/>
          </a:xfrm>
        </p:grpSpPr>
        <p:sp>
          <p:nvSpPr>
            <p:cNvPr id="416" name="Google Shape;416;p19"/>
            <p:cNvSpPr/>
            <p:nvPr/>
          </p:nvSpPr>
          <p:spPr>
            <a:xfrm rot="5400000">
              <a:off x="171526" y="2559267"/>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17" name="Google Shape;417;p19"/>
            <p:cNvPicPr preferRelativeResize="0"/>
            <p:nvPr/>
          </p:nvPicPr>
          <p:blipFill rotWithShape="1">
            <a:blip r:embed="rId4">
              <a:alphaModFix/>
            </a:blip>
            <a:srcRect/>
            <a:stretch/>
          </p:blipFill>
          <p:spPr>
            <a:xfrm>
              <a:off x="331947" y="2879412"/>
              <a:ext cx="639965" cy="539399"/>
            </a:xfrm>
            <a:prstGeom prst="rect">
              <a:avLst/>
            </a:prstGeom>
            <a:noFill/>
            <a:ln>
              <a:noFill/>
            </a:ln>
          </p:spPr>
        </p:pic>
      </p:grpSp>
      <p:grpSp>
        <p:nvGrpSpPr>
          <p:cNvPr id="418" name="Google Shape;418;p19"/>
          <p:cNvGrpSpPr/>
          <p:nvPr/>
        </p:nvGrpSpPr>
        <p:grpSpPr>
          <a:xfrm>
            <a:off x="-4655" y="3534477"/>
            <a:ext cx="1135367" cy="783005"/>
            <a:chOff x="-4655" y="3593577"/>
            <a:chExt cx="1135367" cy="783005"/>
          </a:xfrm>
        </p:grpSpPr>
        <p:sp>
          <p:nvSpPr>
            <p:cNvPr id="419" name="Google Shape;419;p19"/>
            <p:cNvSpPr/>
            <p:nvPr/>
          </p:nvSpPr>
          <p:spPr>
            <a:xfrm rot="5400000">
              <a:off x="171526" y="3417396"/>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20" name="Google Shape;420;p19"/>
            <p:cNvPicPr preferRelativeResize="0"/>
            <p:nvPr/>
          </p:nvPicPr>
          <p:blipFill rotWithShape="1">
            <a:blip r:embed="rId5">
              <a:alphaModFix/>
            </a:blip>
            <a:srcRect/>
            <a:stretch/>
          </p:blipFill>
          <p:spPr>
            <a:xfrm>
              <a:off x="350751" y="3729725"/>
              <a:ext cx="602356" cy="507700"/>
            </a:xfrm>
            <a:prstGeom prst="rect">
              <a:avLst/>
            </a:prstGeom>
            <a:noFill/>
            <a:ln>
              <a:noFill/>
            </a:ln>
          </p:spPr>
        </p:pic>
      </p:grpSp>
      <p:grpSp>
        <p:nvGrpSpPr>
          <p:cNvPr id="421" name="Google Shape;421;p19"/>
          <p:cNvGrpSpPr/>
          <p:nvPr/>
        </p:nvGrpSpPr>
        <p:grpSpPr>
          <a:xfrm>
            <a:off x="-4655" y="4407300"/>
            <a:ext cx="1135367" cy="783005"/>
            <a:chOff x="-4655" y="4451706"/>
            <a:chExt cx="1135367" cy="783005"/>
          </a:xfrm>
        </p:grpSpPr>
        <p:sp>
          <p:nvSpPr>
            <p:cNvPr id="422" name="Google Shape;422;p19"/>
            <p:cNvSpPr/>
            <p:nvPr/>
          </p:nvSpPr>
          <p:spPr>
            <a:xfrm rot="5400000">
              <a:off x="171526" y="4275525"/>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23" name="Google Shape;423;p19"/>
            <p:cNvPicPr preferRelativeResize="0"/>
            <p:nvPr/>
          </p:nvPicPr>
          <p:blipFill rotWithShape="1">
            <a:blip r:embed="rId6">
              <a:alphaModFix/>
            </a:blip>
            <a:srcRect/>
            <a:stretch/>
          </p:blipFill>
          <p:spPr>
            <a:xfrm>
              <a:off x="342982" y="4590635"/>
              <a:ext cx="610125" cy="514248"/>
            </a:xfrm>
            <a:prstGeom prst="rect">
              <a:avLst/>
            </a:prstGeom>
            <a:noFill/>
            <a:ln>
              <a:noFill/>
            </a:ln>
          </p:spPr>
        </p:pic>
      </p:grpSp>
      <p:grpSp>
        <p:nvGrpSpPr>
          <p:cNvPr id="424" name="Google Shape;424;p19"/>
          <p:cNvGrpSpPr/>
          <p:nvPr/>
        </p:nvGrpSpPr>
        <p:grpSpPr>
          <a:xfrm>
            <a:off x="-4655" y="6167965"/>
            <a:ext cx="1135367" cy="783005"/>
            <a:chOff x="-4655" y="6167965"/>
            <a:chExt cx="1135367" cy="783005"/>
          </a:xfrm>
        </p:grpSpPr>
        <p:sp>
          <p:nvSpPr>
            <p:cNvPr id="425" name="Google Shape;425;p19"/>
            <p:cNvSpPr/>
            <p:nvPr/>
          </p:nvSpPr>
          <p:spPr>
            <a:xfrm rot="5400000">
              <a:off x="171526" y="5991784"/>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26" name="Google Shape;426;p19"/>
            <p:cNvPicPr preferRelativeResize="0"/>
            <p:nvPr/>
          </p:nvPicPr>
          <p:blipFill rotWithShape="1">
            <a:blip r:embed="rId7">
              <a:alphaModFix/>
            </a:blip>
            <a:srcRect/>
            <a:stretch/>
          </p:blipFill>
          <p:spPr>
            <a:xfrm>
              <a:off x="318928" y="6295340"/>
              <a:ext cx="666001" cy="561343"/>
            </a:xfrm>
            <a:prstGeom prst="rect">
              <a:avLst/>
            </a:prstGeom>
            <a:noFill/>
            <a:ln>
              <a:noFill/>
            </a:ln>
          </p:spPr>
        </p:pic>
      </p:grpSp>
      <p:grpSp>
        <p:nvGrpSpPr>
          <p:cNvPr id="427" name="Google Shape;427;p19"/>
          <p:cNvGrpSpPr/>
          <p:nvPr/>
        </p:nvGrpSpPr>
        <p:grpSpPr>
          <a:xfrm>
            <a:off x="-4655" y="5117148"/>
            <a:ext cx="1193246" cy="1156253"/>
            <a:chOff x="-4655" y="5146860"/>
            <a:chExt cx="1193246" cy="1156253"/>
          </a:xfrm>
        </p:grpSpPr>
        <p:sp>
          <p:nvSpPr>
            <p:cNvPr id="428" name="Google Shape;428;p19"/>
            <p:cNvSpPr/>
            <p:nvPr/>
          </p:nvSpPr>
          <p:spPr>
            <a:xfrm rot="5400000">
              <a:off x="171526" y="5133654"/>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29" name="Google Shape;429;p19"/>
            <p:cNvPicPr preferRelativeResize="0"/>
            <p:nvPr/>
          </p:nvPicPr>
          <p:blipFill rotWithShape="1">
            <a:blip r:embed="rId8">
              <a:alphaModFix/>
            </a:blip>
            <a:srcRect/>
            <a:stretch/>
          </p:blipFill>
          <p:spPr>
            <a:xfrm rot="-2193866">
              <a:off x="141403" y="5342117"/>
              <a:ext cx="908505" cy="765740"/>
            </a:xfrm>
            <a:prstGeom prst="rect">
              <a:avLst/>
            </a:prstGeom>
            <a:noFill/>
            <a:ln>
              <a:noFill/>
            </a:ln>
          </p:spPr>
        </p:pic>
      </p:grpSp>
      <p:pic>
        <p:nvPicPr>
          <p:cNvPr id="433" name="Google Shape;433;p19"/>
          <p:cNvPicPr preferRelativeResize="0"/>
          <p:nvPr/>
        </p:nvPicPr>
        <p:blipFill rotWithShape="1">
          <a:blip r:embed="rId9">
            <a:alphaModFix/>
          </a:blip>
          <a:srcRect/>
          <a:stretch/>
        </p:blipFill>
        <p:spPr>
          <a:xfrm>
            <a:off x="5211105" y="4810371"/>
            <a:ext cx="4327510" cy="33538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38;p20"/>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741B47"/>
                </a:solidFill>
                <a:latin typeface="Calibri"/>
                <a:ea typeface="Calibri"/>
                <a:cs typeface="Calibri"/>
                <a:sym typeface="Calibri"/>
              </a:rPr>
              <a:t>ACTIVIDAD PRÁCTICA</a:t>
            </a:r>
            <a:endParaRPr sz="3100" b="1" i="0" u="none" strike="noStrike" cap="none">
              <a:solidFill>
                <a:srgbClr val="741B47"/>
              </a:solidFill>
              <a:latin typeface="Calibri"/>
              <a:ea typeface="Calibri"/>
              <a:cs typeface="Calibri"/>
              <a:sym typeface="Calibri"/>
            </a:endParaRPr>
          </a:p>
        </p:txBody>
      </p:sp>
      <p:sp>
        <p:nvSpPr>
          <p:cNvPr id="3" name="Google Shape;440;p20"/>
          <p:cNvSpPr/>
          <p:nvPr/>
        </p:nvSpPr>
        <p:spPr>
          <a:xfrm>
            <a:off x="375975" y="2370247"/>
            <a:ext cx="8839201" cy="3238192"/>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 name="Google Shape;442;p20"/>
          <p:cNvSpPr/>
          <p:nvPr/>
        </p:nvSpPr>
        <p:spPr>
          <a:xfrm>
            <a:off x="5279923" y="7354529"/>
            <a:ext cx="2723535" cy="2051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 name="Google Shape;443;p20"/>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¡PRACTIQUEMOS!</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pic>
        <p:nvPicPr>
          <p:cNvPr id="6" name="Google Shape;444;p20"/>
          <p:cNvPicPr preferRelativeResize="0"/>
          <p:nvPr/>
        </p:nvPicPr>
        <p:blipFill rotWithShape="1">
          <a:blip r:embed="rId2">
            <a:alphaModFix/>
          </a:blip>
          <a:srcRect/>
          <a:stretch/>
        </p:blipFill>
        <p:spPr>
          <a:xfrm>
            <a:off x="5188464" y="2370247"/>
            <a:ext cx="4539997" cy="5336912"/>
          </a:xfrm>
          <a:prstGeom prst="rect">
            <a:avLst/>
          </a:prstGeom>
          <a:noFill/>
          <a:ln>
            <a:noFill/>
          </a:ln>
        </p:spPr>
      </p:pic>
      <p:sp>
        <p:nvSpPr>
          <p:cNvPr id="7" name="Google Shape;445;p20"/>
          <p:cNvSpPr txBox="1"/>
          <p:nvPr/>
        </p:nvSpPr>
        <p:spPr>
          <a:xfrm>
            <a:off x="958647" y="3356277"/>
            <a:ext cx="4704736" cy="774531"/>
          </a:xfrm>
          <a:prstGeom prst="rect">
            <a:avLst/>
          </a:prstGeom>
          <a:noFill/>
          <a:ln>
            <a:noFill/>
          </a:ln>
        </p:spPr>
        <p:txBody>
          <a:bodyPr spcFirstLastPara="1" wrap="square" lIns="91425" tIns="91425" rIns="91425" bIns="91425" anchor="ctr" anchorCtr="0">
            <a:noAutofit/>
          </a:bodyPr>
          <a:lstStyle/>
          <a:p>
            <a:pPr>
              <a:lnSpc>
                <a:spcPct val="115000"/>
              </a:lnSpc>
            </a:pPr>
            <a:r>
              <a:rPr lang="es-ES_tradnl" sz="1600" dirty="0">
                <a:solidFill>
                  <a:srgbClr val="FF0000"/>
                </a:solidFill>
                <a:latin typeface="Calibri"/>
                <a:ea typeface="Calibri"/>
                <a:cs typeface="Calibri"/>
                <a:sym typeface="Calibri"/>
              </a:rPr>
              <a:t>CAMBIO DE </a:t>
            </a:r>
            <a:r>
              <a:rPr lang="es-ES_tradnl" sz="1600" b="1" dirty="0" smtClean="0">
                <a:solidFill>
                  <a:srgbClr val="800000"/>
                </a:solidFill>
                <a:latin typeface="Calibri"/>
                <a:ea typeface="Calibri"/>
                <a:cs typeface="Calibri"/>
                <a:sym typeface="Calibri"/>
              </a:rPr>
              <a:t>CORREA DE DISTRIBUCIÓN</a:t>
            </a:r>
            <a:endParaRPr lang="es-ES_tradnl" sz="1600" b="1" dirty="0">
              <a:solidFill>
                <a:srgbClr val="800000"/>
              </a:solidFill>
            </a:endParaRPr>
          </a:p>
          <a:p>
            <a:pPr marL="0" marR="0" lvl="0" indent="0" algn="l" rtl="0">
              <a:lnSpc>
                <a:spcPct val="115000"/>
              </a:lnSpc>
              <a:spcBef>
                <a:spcPts val="0"/>
              </a:spcBef>
              <a:spcAft>
                <a:spcPts val="0"/>
              </a:spcAft>
              <a:buNone/>
            </a:pPr>
            <a:endParaRPr sz="1600" b="0" i="0" u="none" strike="noStrike" cap="none" dirty="0">
              <a:solidFill>
                <a:srgbClr val="000000"/>
              </a:solidFill>
              <a:latin typeface="Calibri"/>
              <a:ea typeface="Calibri"/>
              <a:cs typeface="Calibri"/>
              <a:sym typeface="Calibri"/>
            </a:endParaRPr>
          </a:p>
          <a:p>
            <a:pPr marL="0" marR="0" lvl="0" indent="0" algn="l" rtl="0">
              <a:lnSpc>
                <a:spcPct val="115000"/>
              </a:lnSpc>
              <a:spcBef>
                <a:spcPts val="0"/>
              </a:spcBef>
              <a:spcAft>
                <a:spcPts val="0"/>
              </a:spcAft>
              <a:buNone/>
            </a:pPr>
            <a:r>
              <a:rPr lang="en-US" sz="1600" b="0" i="0" u="none" strike="noStrike" cap="none" dirty="0" err="1">
                <a:solidFill>
                  <a:srgbClr val="000000"/>
                </a:solidFill>
                <a:latin typeface="Calibri"/>
                <a:ea typeface="Calibri"/>
                <a:cs typeface="Calibri"/>
                <a:sym typeface="Calibri"/>
              </a:rPr>
              <a:t>Ahora</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realizaremos</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una</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actividad</a:t>
            </a:r>
            <a:r>
              <a:rPr lang="en-US" sz="1600" b="0" i="0" u="none" strike="noStrike" cap="none" dirty="0">
                <a:solidFill>
                  <a:schemeClr val="dk1"/>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práctica</a:t>
            </a:r>
            <a:r>
              <a:rPr lang="en-US" sz="1600" b="0" i="0" u="none" strike="noStrike" cap="none" dirty="0">
                <a:solidFill>
                  <a:schemeClr val="dk1"/>
                </a:solidFill>
                <a:latin typeface="Calibri"/>
                <a:ea typeface="Calibri"/>
                <a:cs typeface="Calibri"/>
                <a:sym typeface="Calibri"/>
              </a:rPr>
              <a:t>.</a:t>
            </a:r>
            <a:endParaRPr dirty="0"/>
          </a:p>
          <a:p>
            <a:pPr marL="0" marR="0" lvl="0" indent="0" algn="l" rtl="0">
              <a:lnSpc>
                <a:spcPct val="115000"/>
              </a:lnSpc>
              <a:spcBef>
                <a:spcPts val="0"/>
              </a:spcBef>
              <a:spcAft>
                <a:spcPts val="0"/>
              </a:spcAft>
              <a:buNone/>
            </a:pPr>
            <a:r>
              <a:rPr lang="en-US" sz="1600" b="0" i="0" u="none" strike="noStrike" cap="none" dirty="0" err="1">
                <a:solidFill>
                  <a:srgbClr val="000000"/>
                </a:solidFill>
                <a:latin typeface="Calibri"/>
                <a:ea typeface="Calibri"/>
                <a:cs typeface="Calibri"/>
                <a:sym typeface="Calibri"/>
              </a:rPr>
              <a:t>Te</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sugerimos</a:t>
            </a:r>
            <a:r>
              <a:rPr lang="en-US" sz="1600" b="0" i="0" u="none" strike="noStrike" cap="none" dirty="0">
                <a:solidFill>
                  <a:srgbClr val="000000"/>
                </a:solidFill>
                <a:latin typeface="Calibri"/>
                <a:ea typeface="Calibri"/>
                <a:cs typeface="Calibri"/>
                <a:sym typeface="Calibri"/>
              </a:rPr>
              <a:t> </a:t>
            </a:r>
            <a:r>
              <a:rPr lang="en-US" sz="1600" b="1" i="0" u="none" strike="noStrike" cap="none" dirty="0" err="1">
                <a:solidFill>
                  <a:srgbClr val="76384D"/>
                </a:solidFill>
                <a:latin typeface="Calibri"/>
                <a:ea typeface="Calibri"/>
                <a:cs typeface="Calibri"/>
                <a:sym typeface="Calibri"/>
              </a:rPr>
              <a:t>seguir</a:t>
            </a:r>
            <a:r>
              <a:rPr lang="en-US" sz="1600" b="1" i="0" u="none" strike="noStrike" cap="none" dirty="0">
                <a:solidFill>
                  <a:srgbClr val="76384D"/>
                </a:solidFill>
                <a:latin typeface="Calibri"/>
                <a:ea typeface="Calibri"/>
                <a:cs typeface="Calibri"/>
                <a:sym typeface="Calibri"/>
              </a:rPr>
              <a:t> </a:t>
            </a:r>
            <a:r>
              <a:rPr lang="en-US" sz="1600" b="1" i="0" u="none" strike="noStrike" cap="none" dirty="0" err="1">
                <a:solidFill>
                  <a:srgbClr val="76384D"/>
                </a:solidFill>
                <a:latin typeface="Calibri"/>
                <a:ea typeface="Calibri"/>
                <a:cs typeface="Calibri"/>
                <a:sym typeface="Calibri"/>
              </a:rPr>
              <a:t>las</a:t>
            </a:r>
            <a:r>
              <a:rPr lang="en-US" sz="1600" b="1" i="0" u="none" strike="noStrike" cap="none" dirty="0">
                <a:solidFill>
                  <a:srgbClr val="76384D"/>
                </a:solidFill>
                <a:latin typeface="Calibri"/>
                <a:ea typeface="Calibri"/>
                <a:cs typeface="Calibri"/>
                <a:sym typeface="Calibri"/>
              </a:rPr>
              <a:t> </a:t>
            </a:r>
            <a:r>
              <a:rPr lang="en-US" sz="1600" b="1" i="0" u="none" strike="noStrike" cap="none" dirty="0" err="1">
                <a:solidFill>
                  <a:srgbClr val="76384D"/>
                </a:solidFill>
                <a:latin typeface="Calibri"/>
                <a:ea typeface="Calibri"/>
                <a:cs typeface="Calibri"/>
                <a:sym typeface="Calibri"/>
              </a:rPr>
              <a:t>instrucciones</a:t>
            </a:r>
            <a:r>
              <a:rPr lang="en-US" sz="1600" b="1" i="0" u="none" strike="noStrike" cap="none" dirty="0">
                <a:solidFill>
                  <a:srgbClr val="76384D"/>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que</a:t>
            </a:r>
            <a:r>
              <a:rPr lang="en-US" sz="1600" b="0" i="0" u="none" strike="noStrike" cap="none" dirty="0">
                <a:solidFill>
                  <a:srgbClr val="000000"/>
                </a:solidFill>
                <a:latin typeface="Calibri"/>
                <a:ea typeface="Calibri"/>
                <a:cs typeface="Calibri"/>
                <a:sym typeface="Calibri"/>
              </a:rPr>
              <a:t> van</a:t>
            </a:r>
            <a:endParaRPr dirty="0"/>
          </a:p>
          <a:p>
            <a:pPr marL="0" marR="0" lvl="0" indent="0" algn="l" rtl="0">
              <a:lnSpc>
                <a:spcPct val="115000"/>
              </a:lnSpc>
              <a:spcBef>
                <a:spcPts val="0"/>
              </a:spcBef>
              <a:spcAft>
                <a:spcPts val="0"/>
              </a:spcAft>
              <a:buNone/>
            </a:pPr>
            <a:r>
              <a:rPr lang="en-US" sz="1600" b="0" i="0" u="none" strike="noStrike" cap="none" dirty="0" err="1">
                <a:solidFill>
                  <a:srgbClr val="000000"/>
                </a:solidFill>
                <a:latin typeface="Calibri"/>
                <a:ea typeface="Calibri"/>
                <a:cs typeface="Calibri"/>
                <a:sym typeface="Calibri"/>
              </a:rPr>
              <a:t>Adjuntas</a:t>
            </a:r>
            <a:r>
              <a:rPr lang="en-US" sz="1600" b="0" i="0" u="none" strike="noStrike" cap="none" dirty="0">
                <a:solidFill>
                  <a:srgbClr val="000000"/>
                </a:solidFill>
                <a:latin typeface="Calibri"/>
                <a:ea typeface="Calibri"/>
                <a:cs typeface="Calibri"/>
                <a:sym typeface="Calibri"/>
              </a:rPr>
              <a:t> en la </a:t>
            </a:r>
            <a:r>
              <a:rPr lang="en-US" sz="1600" b="0" i="0" u="none" strike="noStrike" cap="none" dirty="0" err="1">
                <a:solidFill>
                  <a:srgbClr val="000000"/>
                </a:solidFill>
                <a:latin typeface="Calibri"/>
                <a:ea typeface="Calibri"/>
                <a:cs typeface="Calibri"/>
                <a:sym typeface="Calibri"/>
              </a:rPr>
              <a:t>guía</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que</a:t>
            </a:r>
            <a:r>
              <a:rPr lang="en-US" sz="1600" b="0" i="0" u="none" strike="noStrike" cap="none" dirty="0">
                <a:solidFill>
                  <a:srgbClr val="000000"/>
                </a:solidFill>
                <a:latin typeface="Calibri"/>
                <a:ea typeface="Calibri"/>
                <a:cs typeface="Calibri"/>
                <a:sym typeface="Calibri"/>
              </a:rPr>
              <a:t> el </a:t>
            </a:r>
            <a:r>
              <a:rPr lang="en-US" sz="1600" b="0" i="0" u="none" strike="noStrike" cap="none" dirty="0" err="1">
                <a:solidFill>
                  <a:srgbClr val="000000"/>
                </a:solidFill>
                <a:latin typeface="Calibri"/>
                <a:ea typeface="Calibri"/>
                <a:cs typeface="Calibri"/>
                <a:sym typeface="Calibri"/>
              </a:rPr>
              <a:t>profesor</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te</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entregará</a:t>
            </a:r>
            <a:r>
              <a:rPr lang="en-US" sz="1600" b="0" i="0" u="none" strike="noStrike" cap="none" dirty="0">
                <a:solidFill>
                  <a:srgbClr val="000000"/>
                </a:solidFill>
                <a:latin typeface="Calibri"/>
                <a:ea typeface="Calibri"/>
                <a:cs typeface="Calibri"/>
                <a:sym typeface="Calibri"/>
              </a:rPr>
              <a:t>.</a:t>
            </a:r>
            <a:endParaRPr sz="1600" b="1" i="0" u="none" strike="noStrike" cap="none" dirty="0">
              <a:solidFill>
                <a:srgbClr val="76384D"/>
              </a:solidFill>
              <a:latin typeface="Calibri"/>
              <a:ea typeface="Calibri"/>
              <a:cs typeface="Calibri"/>
              <a:sym typeface="Calibri"/>
            </a:endParaRPr>
          </a:p>
        </p:txBody>
      </p:sp>
      <p:sp>
        <p:nvSpPr>
          <p:cNvPr id="8" name="Google Shape;168;p5"/>
          <p:cNvSpPr txBox="1"/>
          <p:nvPr/>
        </p:nvSpPr>
        <p:spPr>
          <a:xfrm>
            <a:off x="3670560" y="1209418"/>
            <a:ext cx="559356" cy="409500"/>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6000"/>
              <a:buFont typeface="Arial"/>
              <a:buNone/>
            </a:pPr>
            <a:r>
              <a:rPr lang="en-US" sz="6000" dirty="0" smtClean="0">
                <a:solidFill>
                  <a:srgbClr val="BA9BA5"/>
                </a:solidFill>
                <a:latin typeface="Calibri"/>
                <a:ea typeface="Calibri"/>
                <a:cs typeface="Calibri"/>
                <a:sym typeface="Calibri"/>
              </a:rPr>
              <a:t>5</a:t>
            </a:r>
            <a:endParaRPr sz="6000" b="0" i="0" u="none" strike="noStrike" cap="none" dirty="0">
              <a:solidFill>
                <a:srgbClr val="BA9BA5"/>
              </a:solidFill>
              <a:latin typeface="Calibri"/>
              <a:ea typeface="Calibri"/>
              <a:cs typeface="Calibri"/>
              <a:sym typeface="Calibri"/>
            </a:endParaRPr>
          </a:p>
        </p:txBody>
      </p:sp>
    </p:spTree>
    <p:extLst>
      <p:ext uri="{BB962C8B-B14F-4D97-AF65-F5344CB8AC3E}">
        <p14:creationId xmlns:p14="http://schemas.microsoft.com/office/powerpoint/2010/main" val="2571700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21"/>
          <p:cNvSpPr/>
          <p:nvPr/>
        </p:nvSpPr>
        <p:spPr>
          <a:xfrm>
            <a:off x="383456" y="2370247"/>
            <a:ext cx="8839201" cy="3238192"/>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53" name="Google Shape;453;p21"/>
          <p:cNvSpPr/>
          <p:nvPr/>
        </p:nvSpPr>
        <p:spPr>
          <a:xfrm>
            <a:off x="5279923" y="7354529"/>
            <a:ext cx="2723535" cy="2051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54" name="Google Shape;454;p21"/>
          <p:cNvPicPr preferRelativeResize="0"/>
          <p:nvPr/>
        </p:nvPicPr>
        <p:blipFill rotWithShape="1">
          <a:blip r:embed="rId3">
            <a:alphaModFix/>
          </a:blip>
          <a:srcRect/>
          <a:stretch/>
        </p:blipFill>
        <p:spPr>
          <a:xfrm>
            <a:off x="5102940" y="2710743"/>
            <a:ext cx="5190655" cy="4917756"/>
          </a:xfrm>
          <a:prstGeom prst="rect">
            <a:avLst/>
          </a:prstGeom>
          <a:noFill/>
          <a:ln>
            <a:noFill/>
          </a:ln>
        </p:spPr>
      </p:pic>
      <p:sp>
        <p:nvSpPr>
          <p:cNvPr id="455" name="Google Shape;455;p21"/>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741B47"/>
                </a:solidFill>
                <a:latin typeface="Calibri"/>
                <a:ea typeface="Calibri"/>
                <a:cs typeface="Calibri"/>
                <a:sym typeface="Calibri"/>
              </a:rPr>
              <a:t>TICKET DE SALIDA</a:t>
            </a:r>
            <a:endParaRPr sz="3100" b="1" i="0" u="none" strike="noStrike" cap="none">
              <a:solidFill>
                <a:srgbClr val="741B47"/>
              </a:solidFill>
              <a:latin typeface="Calibri"/>
              <a:ea typeface="Calibri"/>
              <a:cs typeface="Calibri"/>
              <a:sym typeface="Calibri"/>
            </a:endParaRPr>
          </a:p>
        </p:txBody>
      </p:sp>
      <p:sp>
        <p:nvSpPr>
          <p:cNvPr id="456" name="Google Shape;456;p21"/>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ANTES DE TERMINAR:</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9" name="Google Shape;445;p20"/>
          <p:cNvSpPr txBox="1"/>
          <p:nvPr/>
        </p:nvSpPr>
        <p:spPr>
          <a:xfrm>
            <a:off x="958647" y="3788886"/>
            <a:ext cx="5107856" cy="774531"/>
          </a:xfrm>
          <a:prstGeom prst="rect">
            <a:avLst/>
          </a:prstGeom>
          <a:noFill/>
          <a:ln>
            <a:noFill/>
          </a:ln>
        </p:spPr>
        <p:txBody>
          <a:bodyPr spcFirstLastPara="1" wrap="square" lIns="91425" tIns="91425" rIns="91425" bIns="91425" anchor="ctr" anchorCtr="0">
            <a:noAutofit/>
          </a:bodyPr>
          <a:lstStyle/>
          <a:p>
            <a:pPr>
              <a:lnSpc>
                <a:spcPct val="115000"/>
              </a:lnSpc>
            </a:pPr>
            <a:r>
              <a:rPr lang="es-ES_tradnl" sz="2000" dirty="0">
                <a:solidFill>
                  <a:srgbClr val="FF0000"/>
                </a:solidFill>
                <a:latin typeface="Calibri"/>
                <a:ea typeface="Calibri"/>
                <a:cs typeface="Calibri"/>
                <a:sym typeface="Calibri"/>
              </a:rPr>
              <a:t>CAMBIO DE </a:t>
            </a:r>
            <a:r>
              <a:rPr lang="es-ES_tradnl" sz="2000" b="1" dirty="0">
                <a:solidFill>
                  <a:srgbClr val="800000"/>
                </a:solidFill>
                <a:latin typeface="Calibri"/>
                <a:ea typeface="Calibri"/>
                <a:cs typeface="Calibri"/>
                <a:sym typeface="Calibri"/>
              </a:rPr>
              <a:t>CORREA DE DISTRIBUCIÓN</a:t>
            </a:r>
            <a:endParaRPr lang="es-ES_tradnl" sz="2000" b="1" dirty="0">
              <a:solidFill>
                <a:srgbClr val="800000"/>
              </a:solidFill>
            </a:endParaRPr>
          </a:p>
          <a:p>
            <a:pPr lvl="0">
              <a:lnSpc>
                <a:spcPct val="115000"/>
              </a:lnSpc>
            </a:pPr>
            <a:endParaRPr sz="1600" b="0" i="0" u="none" strike="noStrike" cap="none" dirty="0">
              <a:solidFill>
                <a:srgbClr val="000000"/>
              </a:solidFill>
              <a:latin typeface="Calibri"/>
              <a:ea typeface="Calibri"/>
              <a:cs typeface="Calibri"/>
              <a:sym typeface="Calibri"/>
            </a:endParaRPr>
          </a:p>
          <a:p>
            <a:pPr lvl="0">
              <a:lnSpc>
                <a:spcPct val="115000"/>
              </a:lnSpc>
            </a:pPr>
            <a:r>
              <a:rPr lang="es-CL" sz="1600" dirty="0">
                <a:latin typeface="Calibri"/>
                <a:ea typeface="Calibri"/>
                <a:cs typeface="Calibri"/>
                <a:sym typeface="Calibri"/>
              </a:rPr>
              <a:t>¡No olvides contestar la Autoevaluación y entregar el Ticket de Salida!</a:t>
            </a:r>
          </a:p>
          <a:p>
            <a:pPr lvl="0">
              <a:lnSpc>
                <a:spcPct val="115000"/>
              </a:lnSpc>
            </a:pPr>
            <a:endParaRPr lang="es-CL" sz="1600" dirty="0"/>
          </a:p>
          <a:p>
            <a:pPr lvl="0">
              <a:lnSpc>
                <a:spcPct val="115000"/>
              </a:lnSpc>
            </a:pPr>
            <a:r>
              <a:rPr lang="es-CL" sz="2100" b="1" dirty="0">
                <a:solidFill>
                  <a:srgbClr val="741B47"/>
                </a:solidFill>
                <a:latin typeface="Calibri"/>
                <a:ea typeface="Calibri"/>
                <a:cs typeface="Calibri"/>
                <a:sym typeface="Calibri"/>
              </a:rPr>
              <a:t>¡Hasta la próxima! </a:t>
            </a:r>
            <a:endParaRPr lang="es-CL" sz="2100" b="1" dirty="0">
              <a:solidFill>
                <a:srgbClr val="741B47"/>
              </a:solidFill>
            </a:endParaRPr>
          </a:p>
          <a:p>
            <a:r>
              <a:rPr lang="es-CL" sz="1600" dirty="0"/>
              <a:t/>
            </a:r>
            <a:br>
              <a:rPr lang="es-CL" sz="1600" dirty="0"/>
            </a:br>
            <a:endParaRPr sz="1600" b="1" i="0" u="none" strike="noStrike" cap="none" dirty="0">
              <a:solidFill>
                <a:srgbClr val="76384D"/>
              </a:solidFill>
              <a:latin typeface="Calibri"/>
              <a:ea typeface="Calibri"/>
              <a:cs typeface="Calibri"/>
              <a:sym typeface="Calibri"/>
            </a:endParaRPr>
          </a:p>
        </p:txBody>
      </p:sp>
      <p:pic>
        <p:nvPicPr>
          <p:cNvPr id="12" name="Imagen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0793" y="4159041"/>
            <a:ext cx="673176" cy="60372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01;p3"/>
          <p:cNvSpPr/>
          <p:nvPr/>
        </p:nvSpPr>
        <p:spPr>
          <a:xfrm>
            <a:off x="481781" y="1887795"/>
            <a:ext cx="4090219" cy="3116824"/>
          </a:xfrm>
          <a:prstGeom prst="roundRect">
            <a:avLst>
              <a:gd name="adj" fmla="val 8420"/>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 name="Google Shape;99;p3"/>
          <p:cNvSpPr txBox="1"/>
          <p:nvPr/>
        </p:nvSpPr>
        <p:spPr>
          <a:xfrm>
            <a:off x="1095637" y="2880851"/>
            <a:ext cx="2923654" cy="1130711"/>
          </a:xfrm>
          <a:prstGeom prst="rect">
            <a:avLst/>
          </a:prstGeom>
          <a:noFill/>
          <a:ln>
            <a:noFill/>
          </a:ln>
        </p:spPr>
        <p:txBody>
          <a:bodyPr spcFirstLastPara="1" wrap="square" lIns="91425" tIns="91425" rIns="91425" bIns="91425" anchor="ctr" anchorCtr="0">
            <a:noAutofit/>
          </a:bodyPr>
          <a:lstStyle/>
          <a:p>
            <a:r>
              <a:rPr lang="es-ES" dirty="0">
                <a:latin typeface="Calibri"/>
                <a:ea typeface="Calibri"/>
                <a:cs typeface="Calibri"/>
              </a:rPr>
              <a:t>Inspeccionar y diagnosticar averías y fallas en el funcionamiento mecánico, eléctrico o electrónico de vehículos motorizados, identificando el o los sistemas y componentes comprometidos, realizando mediciones y controles de verificación de distintas magnitudes mediante instrumentos análogos y digitales, con referencia a las especificaciones técnicas del fabricante.</a:t>
            </a:r>
            <a:endParaRPr b="1" i="0" u="none" strike="noStrike" cap="none" dirty="0">
              <a:solidFill>
                <a:srgbClr val="76384D"/>
              </a:solidFill>
              <a:latin typeface="Calibri" panose="020F0502020204030204" pitchFamily="34" charset="0"/>
              <a:ea typeface="Calibri"/>
              <a:cs typeface="Calibri" panose="020F0502020204030204" pitchFamily="34" charset="0"/>
              <a:sym typeface="Calibri"/>
            </a:endParaRPr>
          </a:p>
        </p:txBody>
      </p:sp>
      <p:pic>
        <p:nvPicPr>
          <p:cNvPr id="22" name="Imagen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975" y="1796210"/>
            <a:ext cx="719661" cy="686189"/>
          </a:xfrm>
          <a:prstGeom prst="rect">
            <a:avLst/>
          </a:prstGeom>
        </p:spPr>
      </p:pic>
      <p:sp>
        <p:nvSpPr>
          <p:cNvPr id="20" name="Google Shape;95;p3"/>
          <p:cNvSpPr txBox="1"/>
          <p:nvPr/>
        </p:nvSpPr>
        <p:spPr>
          <a:xfrm>
            <a:off x="375975" y="1373700"/>
            <a:ext cx="4864619" cy="319500"/>
          </a:xfrm>
          <a:prstGeom prst="rect">
            <a:avLst/>
          </a:prstGeom>
          <a:noFill/>
          <a:ln>
            <a:noFill/>
          </a:ln>
        </p:spPr>
        <p:txBody>
          <a:bodyPr spcFirstLastPara="1" wrap="square" lIns="91425" tIns="91425" rIns="91425" bIns="91425" anchor="ctr" anchorCtr="0">
            <a:noAutofit/>
          </a:bodyPr>
          <a:lstStyle/>
          <a:p>
            <a:pPr lvl="0">
              <a:lnSpc>
                <a:spcPct val="80000"/>
              </a:lnSpc>
              <a:buSzPts val="2800"/>
            </a:pPr>
            <a:r>
              <a:rPr lang="en-US" sz="2800" b="1" dirty="0" smtClean="0">
                <a:solidFill>
                  <a:srgbClr val="741B47"/>
                </a:solidFill>
                <a:latin typeface="Calibri"/>
                <a:ea typeface="Calibri"/>
                <a:cs typeface="Calibri"/>
                <a:sym typeface="Calibri"/>
              </a:rPr>
              <a:t>OBJETIVO DE APRENDIZAJE</a:t>
            </a:r>
            <a:endParaRPr lang="en-US" sz="3100" b="1" dirty="0">
              <a:solidFill>
                <a:srgbClr val="741B47"/>
              </a:solidFill>
              <a:latin typeface="Calibri"/>
              <a:ea typeface="Calibri"/>
              <a:cs typeface="Calibri"/>
              <a:sym typeface="Calibri"/>
            </a:endParaRPr>
          </a:p>
        </p:txBody>
      </p:sp>
      <p:pic>
        <p:nvPicPr>
          <p:cNvPr id="27" name="Imagen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5785" y="2354963"/>
            <a:ext cx="5849284" cy="4478455"/>
          </a:xfrm>
          <a:prstGeom prst="rect">
            <a:avLst/>
          </a:prstGeom>
        </p:spPr>
      </p:pic>
    </p:spTree>
    <p:extLst>
      <p:ext uri="{BB962C8B-B14F-4D97-AF65-F5344CB8AC3E}">
        <p14:creationId xmlns:p14="http://schemas.microsoft.com/office/powerpoint/2010/main" val="386720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163" name="Google Shape;101;p3"/>
          <p:cNvSpPr/>
          <p:nvPr/>
        </p:nvSpPr>
        <p:spPr>
          <a:xfrm>
            <a:off x="564075" y="2843141"/>
            <a:ext cx="4657800" cy="113977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85" name="Google Shape;101;p3"/>
          <p:cNvSpPr/>
          <p:nvPr/>
        </p:nvSpPr>
        <p:spPr>
          <a:xfrm>
            <a:off x="564075" y="4136857"/>
            <a:ext cx="4657800" cy="1289581"/>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94" name="Google Shape;94;p3"/>
          <p:cNvSpPr txBox="1">
            <a:spLocks noGrp="1"/>
          </p:cNvSpPr>
          <p:nvPr>
            <p:ph type="subTitle" idx="4294967295"/>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1400" b="1" i="0" u="none" strike="noStrike" cap="none">
                <a:solidFill>
                  <a:srgbClr val="000000"/>
                </a:solidFill>
                <a:latin typeface="Calibri"/>
                <a:ea typeface="Calibri"/>
                <a:cs typeface="Calibri"/>
                <a:sym typeface="Calibri"/>
              </a:rPr>
              <a:t>RECORDEMOS</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libri"/>
              <a:ea typeface="Calibri"/>
              <a:cs typeface="Calibri"/>
              <a:sym typeface="Calibri"/>
            </a:endParaRPr>
          </a:p>
        </p:txBody>
      </p:sp>
      <p:sp>
        <p:nvSpPr>
          <p:cNvPr id="95" name="Google Shape;95;p3"/>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dirty="0">
                <a:solidFill>
                  <a:srgbClr val="741B47"/>
                </a:solidFill>
                <a:latin typeface="Calibri"/>
                <a:ea typeface="Calibri"/>
                <a:cs typeface="Calibri"/>
                <a:sym typeface="Calibri"/>
              </a:rPr>
              <a:t>¿QUÉ APRENDIMOS LA ACTIVIDAD ANTERIOR?</a:t>
            </a:r>
            <a:endParaRPr sz="3100" b="1" i="0" u="none" strike="noStrike" cap="none" dirty="0">
              <a:solidFill>
                <a:srgbClr val="741B47"/>
              </a:solidFill>
              <a:latin typeface="Calibri"/>
              <a:ea typeface="Calibri"/>
              <a:cs typeface="Calibri"/>
              <a:sym typeface="Calibri"/>
            </a:endParaRPr>
          </a:p>
        </p:txBody>
      </p:sp>
      <p:sp>
        <p:nvSpPr>
          <p:cNvPr id="48" name="Elipse 47">
            <a:extLst>
              <a:ext uri="{FF2B5EF4-FFF2-40B4-BE49-F238E27FC236}">
                <a16:creationId xmlns:a16="http://schemas.microsoft.com/office/drawing/2014/main" xmlns="" id="{97F78E1C-2545-824E-8231-C7C3CD4E3C3F}"/>
              </a:ext>
            </a:extLst>
          </p:cNvPr>
          <p:cNvSpPr/>
          <p:nvPr/>
        </p:nvSpPr>
        <p:spPr>
          <a:xfrm>
            <a:off x="5026616" y="3630160"/>
            <a:ext cx="696535" cy="696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73" name="Google Shape;82;p14"/>
          <p:cNvSpPr txBox="1"/>
          <p:nvPr/>
        </p:nvSpPr>
        <p:spPr>
          <a:xfrm>
            <a:off x="572274" y="2253999"/>
            <a:ext cx="5192504" cy="409500"/>
          </a:xfrm>
          <a:prstGeom prst="rect">
            <a:avLst/>
          </a:prstGeom>
          <a:noFill/>
          <a:ln>
            <a:noFill/>
          </a:ln>
        </p:spPr>
        <p:txBody>
          <a:bodyPr spcFirstLastPara="1" wrap="square" lIns="91425" tIns="91425" rIns="91425" bIns="91425" anchor="ctr" anchorCtr="0">
            <a:noAutofit/>
          </a:bodyPr>
          <a:lstStyle/>
          <a:p>
            <a:pPr marL="0" lvl="0" indent="0" rtl="0">
              <a:lnSpc>
                <a:spcPct val="90000"/>
              </a:lnSpc>
              <a:spcBef>
                <a:spcPts val="0"/>
              </a:spcBef>
              <a:spcAft>
                <a:spcPts val="0"/>
              </a:spcAft>
              <a:buNone/>
            </a:pPr>
            <a:r>
              <a:rPr lang="es-ES" sz="1800" b="1" dirty="0" smtClean="0">
                <a:solidFill>
                  <a:srgbClr val="741B47"/>
                </a:solidFill>
                <a:latin typeface="Calibri" panose="020F0502020204030204" pitchFamily="34" charset="0"/>
                <a:ea typeface="Roboto"/>
                <a:cs typeface="Calibri" panose="020F0502020204030204" pitchFamily="34" charset="0"/>
                <a:sym typeface="Roboto"/>
              </a:rPr>
              <a:t>CAMBIO DE FILTRO DE COMBUSTIBLE</a:t>
            </a:r>
          </a:p>
        </p:txBody>
      </p:sp>
      <p:grpSp>
        <p:nvGrpSpPr>
          <p:cNvPr id="4" name="Grupo 3"/>
          <p:cNvGrpSpPr/>
          <p:nvPr/>
        </p:nvGrpSpPr>
        <p:grpSpPr>
          <a:xfrm>
            <a:off x="386551" y="4583985"/>
            <a:ext cx="391110" cy="395325"/>
            <a:chOff x="386551" y="4502842"/>
            <a:chExt cx="391110" cy="395325"/>
          </a:xfrm>
        </p:grpSpPr>
        <p:sp>
          <p:nvSpPr>
            <p:cNvPr id="160" name="Google Shape;103;p3"/>
            <p:cNvSpPr/>
            <p:nvPr/>
          </p:nvSpPr>
          <p:spPr>
            <a:xfrm>
              <a:off x="386551" y="4512367"/>
              <a:ext cx="39111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n>
                  <a:solidFill>
                    <a:srgbClr val="741B47"/>
                  </a:solidFill>
                </a:ln>
                <a:solidFill>
                  <a:srgbClr val="000000"/>
                </a:solidFill>
                <a:latin typeface="Arial"/>
                <a:ea typeface="Arial"/>
                <a:cs typeface="Arial"/>
                <a:sym typeface="Arial"/>
              </a:endParaRPr>
            </a:p>
          </p:txBody>
        </p:sp>
        <p:sp>
          <p:nvSpPr>
            <p:cNvPr id="161" name="Google Shape;104;p3"/>
            <p:cNvSpPr txBox="1"/>
            <p:nvPr/>
          </p:nvSpPr>
          <p:spPr>
            <a:xfrm>
              <a:off x="396454" y="4502842"/>
              <a:ext cx="312202"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smtClean="0">
                  <a:solidFill>
                    <a:srgbClr val="FFFFFF"/>
                  </a:solidFill>
                  <a:latin typeface="Calibri"/>
                  <a:ea typeface="Calibri"/>
                  <a:cs typeface="Calibri"/>
                  <a:sym typeface="Calibri"/>
                </a:rPr>
                <a:t>2</a:t>
              </a:r>
              <a:endParaRPr sz="2800" b="1" i="0" u="none" strike="noStrike" cap="none" dirty="0">
                <a:solidFill>
                  <a:srgbClr val="FFFFFF"/>
                </a:solidFill>
                <a:latin typeface="Calibri"/>
                <a:ea typeface="Calibri"/>
                <a:cs typeface="Calibri"/>
                <a:sym typeface="Calibri"/>
              </a:endParaRPr>
            </a:p>
          </p:txBody>
        </p:sp>
      </p:grpSp>
      <p:grpSp>
        <p:nvGrpSpPr>
          <p:cNvPr id="3" name="Grupo 2"/>
          <p:cNvGrpSpPr/>
          <p:nvPr/>
        </p:nvGrpSpPr>
        <p:grpSpPr>
          <a:xfrm>
            <a:off x="375975" y="3215364"/>
            <a:ext cx="376200" cy="395325"/>
            <a:chOff x="375975" y="3087305"/>
            <a:chExt cx="376200" cy="395325"/>
          </a:xfrm>
        </p:grpSpPr>
        <p:sp>
          <p:nvSpPr>
            <p:cNvPr id="166" name="Google Shape;103;p3"/>
            <p:cNvSpPr/>
            <p:nvPr/>
          </p:nvSpPr>
          <p:spPr>
            <a:xfrm>
              <a:off x="375975" y="3096830"/>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04;p3"/>
            <p:cNvSpPr txBox="1"/>
            <p:nvPr/>
          </p:nvSpPr>
          <p:spPr>
            <a:xfrm>
              <a:off x="385500" y="3087305"/>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FFFFF"/>
                  </a:solidFill>
                  <a:latin typeface="Calibri"/>
                  <a:ea typeface="Calibri"/>
                  <a:cs typeface="Calibri"/>
                  <a:sym typeface="Calibri"/>
                </a:rPr>
                <a:t>1</a:t>
              </a:r>
              <a:endParaRPr sz="2800" b="1" i="0" u="none" strike="noStrike" cap="none" dirty="0">
                <a:solidFill>
                  <a:srgbClr val="FFFFFF"/>
                </a:solidFill>
                <a:latin typeface="Calibri"/>
                <a:ea typeface="Calibri"/>
                <a:cs typeface="Calibri"/>
                <a:sym typeface="Calibri"/>
              </a:endParaRPr>
            </a:p>
          </p:txBody>
        </p:sp>
      </p:grpSp>
      <p:sp>
        <p:nvSpPr>
          <p:cNvPr id="186" name="Google Shape;80;p14">
            <a:extLst>
              <a:ext uri="{FF2B5EF4-FFF2-40B4-BE49-F238E27FC236}">
                <a16:creationId xmlns="" xmlns:a16="http://schemas.microsoft.com/office/drawing/2014/main" id="{FD5CCA16-F769-EE46-BB85-A310245CC79B}"/>
              </a:ext>
            </a:extLst>
          </p:cNvPr>
          <p:cNvSpPr txBox="1"/>
          <p:nvPr/>
        </p:nvSpPr>
        <p:spPr>
          <a:xfrm>
            <a:off x="967146" y="3148689"/>
            <a:ext cx="4129200" cy="538200"/>
          </a:xfrm>
          <a:prstGeom prst="rect">
            <a:avLst/>
          </a:prstGeom>
          <a:noFill/>
          <a:ln>
            <a:noFill/>
          </a:ln>
        </p:spPr>
        <p:txBody>
          <a:bodyPr spcFirstLastPara="1" wrap="square" lIns="91425" tIns="91425" rIns="91425" bIns="91425" anchor="ctr" anchorCtr="0">
            <a:noAutofit/>
          </a:bodyPr>
          <a:lstStyle/>
          <a:p>
            <a:r>
              <a:rPr lang="es-ES" sz="1600" dirty="0">
                <a:latin typeface="Calibri" charset="0"/>
                <a:ea typeface="Calibri" charset="0"/>
                <a:cs typeface="Calibri" charset="0"/>
              </a:rPr>
              <a:t>Identificaste el mantenimiento preventivo de cambio de filtro de </a:t>
            </a:r>
            <a:r>
              <a:rPr lang="es-ES" sz="1600" dirty="0" smtClean="0">
                <a:latin typeface="Calibri" charset="0"/>
                <a:ea typeface="Calibri" charset="0"/>
                <a:cs typeface="Calibri" charset="0"/>
              </a:rPr>
              <a:t>cambio de combustible, </a:t>
            </a:r>
            <a:r>
              <a:rPr lang="es-ES" sz="1600" dirty="0">
                <a:latin typeface="Calibri" charset="0"/>
                <a:ea typeface="Calibri" charset="0"/>
                <a:cs typeface="Calibri" charset="0"/>
              </a:rPr>
              <a:t>de acuerdo a lo propuesto en el manual del fabricante.</a:t>
            </a:r>
          </a:p>
        </p:txBody>
      </p:sp>
      <p:sp>
        <p:nvSpPr>
          <p:cNvPr id="187" name="Google Shape;81;p14">
            <a:extLst>
              <a:ext uri="{FF2B5EF4-FFF2-40B4-BE49-F238E27FC236}">
                <a16:creationId xmlns="" xmlns:a16="http://schemas.microsoft.com/office/drawing/2014/main" id="{CD10E17F-0C25-684D-B2C5-DB1BC6E95A6B}"/>
              </a:ext>
            </a:extLst>
          </p:cNvPr>
          <p:cNvSpPr txBox="1"/>
          <p:nvPr/>
        </p:nvSpPr>
        <p:spPr>
          <a:xfrm>
            <a:off x="967146" y="4268795"/>
            <a:ext cx="4038600" cy="1040625"/>
          </a:xfrm>
          <a:prstGeom prst="rect">
            <a:avLst/>
          </a:prstGeom>
          <a:noFill/>
          <a:ln>
            <a:noFill/>
          </a:ln>
        </p:spPr>
        <p:txBody>
          <a:bodyPr spcFirstLastPara="1" wrap="square" lIns="91425" tIns="91425" rIns="91425" bIns="91425" anchor="ctr" anchorCtr="0">
            <a:noAutofit/>
          </a:bodyPr>
          <a:lstStyle/>
          <a:p>
            <a:r>
              <a:rPr lang="es-ES" sz="1600" dirty="0">
                <a:latin typeface="Calibri" charset="0"/>
                <a:ea typeface="Calibri" charset="0"/>
                <a:cs typeface="Calibri" charset="0"/>
              </a:rPr>
              <a:t>Aplicaste el mantenimiento preventivo a un automóvil, considerando el cambio </a:t>
            </a:r>
            <a:r>
              <a:rPr lang="es-ES" sz="1600" dirty="0" smtClean="0">
                <a:latin typeface="Calibri" charset="0"/>
                <a:ea typeface="Calibri" charset="0"/>
                <a:cs typeface="Calibri" charset="0"/>
              </a:rPr>
              <a:t>del filtro de combustible, </a:t>
            </a:r>
            <a:r>
              <a:rPr lang="es-ES" sz="1600" dirty="0">
                <a:latin typeface="Calibri" charset="0"/>
                <a:ea typeface="Calibri" charset="0"/>
                <a:cs typeface="Calibri" charset="0"/>
              </a:rPr>
              <a:t>según lo propuesto en el manual de servicio.</a:t>
            </a:r>
          </a:p>
        </p:txBody>
      </p:sp>
      <p:pic>
        <p:nvPicPr>
          <p:cNvPr id="190" name="Imagen 18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4760" y="2500812"/>
            <a:ext cx="4863918" cy="4608197"/>
          </a:xfrm>
          <a:prstGeom prst="rect">
            <a:avLst/>
          </a:prstGeom>
        </p:spPr>
      </p:pic>
    </p:spTree>
    <p:extLst>
      <p:ext uri="{BB962C8B-B14F-4D97-AF65-F5344CB8AC3E}">
        <p14:creationId xmlns:p14="http://schemas.microsoft.com/office/powerpoint/2010/main" val="238473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4"/>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741B47"/>
                </a:solidFill>
                <a:latin typeface="Calibri"/>
                <a:ea typeface="Calibri"/>
                <a:cs typeface="Calibri"/>
                <a:sym typeface="Calibri"/>
              </a:rPr>
              <a:t>ANTES DE COMENZAR</a:t>
            </a:r>
            <a:endParaRPr sz="3100" b="1" i="0" u="none" strike="noStrike" cap="none">
              <a:solidFill>
                <a:srgbClr val="741B47"/>
              </a:solidFill>
              <a:latin typeface="Calibri"/>
              <a:ea typeface="Calibri"/>
              <a:cs typeface="Calibri"/>
              <a:sym typeface="Calibri"/>
            </a:endParaRPr>
          </a:p>
        </p:txBody>
      </p:sp>
      <p:sp>
        <p:nvSpPr>
          <p:cNvPr id="128" name="Google Shape;128;p4"/>
          <p:cNvSpPr txBox="1"/>
          <p:nvPr/>
        </p:nvSpPr>
        <p:spPr>
          <a:xfrm>
            <a:off x="506729" y="6208822"/>
            <a:ext cx="5388800" cy="198385"/>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100"/>
              <a:buFont typeface="Arial"/>
              <a:buNone/>
            </a:pPr>
            <a:r>
              <a:rPr lang="en-US" sz="2100" b="1" i="0" u="none" strike="noStrike" cap="none" dirty="0">
                <a:solidFill>
                  <a:srgbClr val="76384D"/>
                </a:solidFill>
                <a:latin typeface="Calibri"/>
                <a:ea typeface="Calibri"/>
                <a:cs typeface="Calibri"/>
                <a:sym typeface="Calibri"/>
              </a:rPr>
              <a:t>¡</a:t>
            </a:r>
            <a:r>
              <a:rPr lang="en-US" sz="2100" b="1" i="0" u="none" strike="noStrike" cap="none" dirty="0" err="1">
                <a:solidFill>
                  <a:srgbClr val="76384D"/>
                </a:solidFill>
                <a:latin typeface="Calibri"/>
                <a:ea typeface="Calibri"/>
                <a:cs typeface="Calibri"/>
                <a:sym typeface="Calibri"/>
              </a:rPr>
              <a:t>Compartan</a:t>
            </a:r>
            <a:r>
              <a:rPr lang="en-US" sz="2100" b="1" i="0" u="none" strike="noStrike" cap="none" dirty="0">
                <a:solidFill>
                  <a:srgbClr val="76384D"/>
                </a:solidFill>
                <a:latin typeface="Calibri"/>
                <a:ea typeface="Calibri"/>
                <a:cs typeface="Calibri"/>
                <a:sym typeface="Calibri"/>
              </a:rPr>
              <a:t> </a:t>
            </a:r>
            <a:r>
              <a:rPr lang="en-US" sz="2100" b="1" i="0" u="none" strike="noStrike" cap="none" dirty="0" err="1">
                <a:solidFill>
                  <a:srgbClr val="76384D"/>
                </a:solidFill>
                <a:latin typeface="Calibri"/>
                <a:ea typeface="Calibri"/>
                <a:cs typeface="Calibri"/>
                <a:sym typeface="Calibri"/>
              </a:rPr>
              <a:t>experiencias</a:t>
            </a:r>
            <a:r>
              <a:rPr lang="en-US" sz="2100" b="1" i="0" u="none" strike="noStrike" cap="none" dirty="0">
                <a:solidFill>
                  <a:srgbClr val="76384D"/>
                </a:solidFill>
                <a:latin typeface="Calibri"/>
                <a:ea typeface="Calibri"/>
                <a:cs typeface="Calibri"/>
                <a:sym typeface="Calibri"/>
              </a:rPr>
              <a:t> </a:t>
            </a:r>
            <a:r>
              <a:rPr lang="en-US" sz="2100" b="0" i="0" u="none" strike="noStrike" cap="none" dirty="0">
                <a:solidFill>
                  <a:srgbClr val="76384D"/>
                </a:solidFill>
                <a:latin typeface="Calibri"/>
                <a:ea typeface="Calibri"/>
                <a:cs typeface="Calibri"/>
                <a:sym typeface="Calibri"/>
              </a:rPr>
              <a:t>con </a:t>
            </a:r>
            <a:r>
              <a:rPr lang="en-US" sz="2100" b="0" i="0" u="none" strike="noStrike" cap="none" dirty="0" err="1">
                <a:solidFill>
                  <a:srgbClr val="76384D"/>
                </a:solidFill>
                <a:latin typeface="Calibri"/>
                <a:ea typeface="Calibri"/>
                <a:cs typeface="Calibri"/>
                <a:sym typeface="Calibri"/>
              </a:rPr>
              <a:t>sus</a:t>
            </a:r>
            <a:r>
              <a:rPr lang="en-US" sz="2100" b="0" i="0" u="none" strike="noStrike" cap="none" dirty="0">
                <a:solidFill>
                  <a:srgbClr val="76384D"/>
                </a:solidFill>
                <a:latin typeface="Calibri"/>
                <a:ea typeface="Calibri"/>
                <a:cs typeface="Calibri"/>
                <a:sym typeface="Calibri"/>
              </a:rPr>
              <a:t> </a:t>
            </a:r>
            <a:r>
              <a:rPr lang="en-US" sz="2100" b="0" i="0" u="none" strike="noStrike" cap="none" dirty="0" err="1">
                <a:solidFill>
                  <a:srgbClr val="76384D"/>
                </a:solidFill>
                <a:latin typeface="Calibri"/>
                <a:ea typeface="Calibri"/>
                <a:cs typeface="Calibri"/>
                <a:sym typeface="Calibri"/>
              </a:rPr>
              <a:t>compañeros</a:t>
            </a:r>
            <a:r>
              <a:rPr lang="en-US" sz="2100" b="0" i="0" u="none" strike="noStrike" cap="none" dirty="0">
                <a:solidFill>
                  <a:srgbClr val="76384D"/>
                </a:solidFill>
                <a:latin typeface="Calibri"/>
                <a:ea typeface="Calibri"/>
                <a:cs typeface="Calibri"/>
                <a:sym typeface="Calibri"/>
              </a:rPr>
              <a:t>! </a:t>
            </a:r>
            <a:endParaRPr sz="2000" b="0" i="0" u="none" strike="noStrike" cap="none" dirty="0">
              <a:solidFill>
                <a:srgbClr val="76384D"/>
              </a:solidFill>
              <a:latin typeface="Calibri"/>
              <a:ea typeface="Calibri"/>
              <a:cs typeface="Calibri"/>
              <a:sym typeface="Calibri"/>
            </a:endParaRPr>
          </a:p>
        </p:txBody>
      </p:sp>
      <p:sp>
        <p:nvSpPr>
          <p:cNvPr id="129" name="Google Shape;129;p4"/>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ALGUNAS PREGUNTAS</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grpSp>
        <p:nvGrpSpPr>
          <p:cNvPr id="130" name="Google Shape;130;p4"/>
          <p:cNvGrpSpPr/>
          <p:nvPr/>
        </p:nvGrpSpPr>
        <p:grpSpPr>
          <a:xfrm>
            <a:off x="375767" y="3108099"/>
            <a:ext cx="5745381" cy="669457"/>
            <a:chOff x="442650" y="4079977"/>
            <a:chExt cx="5745381" cy="1155550"/>
          </a:xfrm>
        </p:grpSpPr>
        <p:sp>
          <p:nvSpPr>
            <p:cNvPr id="131" name="Google Shape;131;p4"/>
            <p:cNvSpPr txBox="1"/>
            <p:nvPr/>
          </p:nvSpPr>
          <p:spPr>
            <a:xfrm>
              <a:off x="747531" y="4416252"/>
              <a:ext cx="5440500" cy="483000"/>
            </a:xfrm>
            <a:prstGeom prst="rect">
              <a:avLst/>
            </a:prstGeom>
            <a:noFill/>
            <a:ln>
              <a:noFill/>
            </a:ln>
          </p:spPr>
          <p:txBody>
            <a:bodyPr spcFirstLastPara="1" wrap="square" lIns="91425" tIns="91425" rIns="91425" bIns="91425" anchor="ctr" anchorCtr="0">
              <a:noAutofit/>
            </a:bodyPr>
            <a:lstStyle/>
            <a:p>
              <a:pPr lvl="0">
                <a:lnSpc>
                  <a:spcPct val="115000"/>
                </a:lnSpc>
                <a:buSzPts val="1800"/>
              </a:pPr>
              <a:r>
                <a:rPr lang="es-ES_tradnl" sz="1800" dirty="0" smtClean="0">
                  <a:latin typeface="Calibri"/>
                  <a:ea typeface="Calibri"/>
                  <a:cs typeface="Calibri"/>
                  <a:sym typeface="Calibri"/>
                </a:rPr>
                <a:t>¿Qué función cumple la correa de distribución?</a:t>
              </a:r>
              <a:endParaRPr lang="es-ES_tradnl" sz="1800" dirty="0">
                <a:latin typeface="Calibri"/>
                <a:ea typeface="Calibri"/>
                <a:cs typeface="Calibri"/>
                <a:sym typeface="Calibri"/>
              </a:endParaRPr>
            </a:p>
          </p:txBody>
        </p:sp>
        <p:sp>
          <p:nvSpPr>
            <p:cNvPr id="132" name="Google Shape;132;p4"/>
            <p:cNvSpPr/>
            <p:nvPr/>
          </p:nvSpPr>
          <p:spPr>
            <a:xfrm>
              <a:off x="442650" y="4079977"/>
              <a:ext cx="5650725" cy="115555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sp>
        <p:nvSpPr>
          <p:cNvPr id="133" name="Google Shape;133;p4"/>
          <p:cNvSpPr txBox="1"/>
          <p:nvPr/>
        </p:nvSpPr>
        <p:spPr>
          <a:xfrm>
            <a:off x="375767" y="2363194"/>
            <a:ext cx="5192504" cy="4095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1" i="0" u="none" strike="noStrike" cap="none" dirty="0" smtClean="0">
                <a:solidFill>
                  <a:srgbClr val="741B47"/>
                </a:solidFill>
                <a:latin typeface="Calibri"/>
                <a:ea typeface="Calibri"/>
                <a:cs typeface="Calibri"/>
                <a:sym typeface="Calibri"/>
              </a:rPr>
              <a:t>CAMBIO DE </a:t>
            </a:r>
            <a:r>
              <a:rPr lang="en-US" sz="2000" b="1" dirty="0" smtClean="0">
                <a:solidFill>
                  <a:srgbClr val="741B47"/>
                </a:solidFill>
                <a:latin typeface="Calibri"/>
                <a:ea typeface="Calibri"/>
                <a:cs typeface="Calibri"/>
                <a:sym typeface="Calibri"/>
              </a:rPr>
              <a:t>CORREA DE DISTRIBUCIÓN</a:t>
            </a:r>
            <a:endParaRPr sz="2000" b="1" i="0" u="none" strike="noStrike" cap="none" dirty="0">
              <a:solidFill>
                <a:srgbClr val="000000"/>
              </a:solidFill>
              <a:latin typeface="Calibri"/>
              <a:ea typeface="Calibri"/>
              <a:cs typeface="Calibri"/>
              <a:sym typeface="Calibri"/>
            </a:endParaRPr>
          </a:p>
        </p:txBody>
      </p:sp>
      <p:pic>
        <p:nvPicPr>
          <p:cNvPr id="138" name="Google Shape;138;p4"/>
          <p:cNvPicPr preferRelativeResize="0"/>
          <p:nvPr/>
        </p:nvPicPr>
        <p:blipFill rotWithShape="1">
          <a:blip r:embed="rId3">
            <a:alphaModFix/>
          </a:blip>
          <a:srcRect/>
          <a:stretch/>
        </p:blipFill>
        <p:spPr>
          <a:xfrm>
            <a:off x="5805512" y="2805799"/>
            <a:ext cx="441960" cy="438912"/>
          </a:xfrm>
          <a:prstGeom prst="rect">
            <a:avLst/>
          </a:prstGeom>
          <a:noFill/>
          <a:ln>
            <a:noFill/>
          </a:ln>
        </p:spPr>
      </p:pic>
      <p:pic>
        <p:nvPicPr>
          <p:cNvPr id="143" name="Google Shape;143;p4"/>
          <p:cNvPicPr preferRelativeResize="0"/>
          <p:nvPr/>
        </p:nvPicPr>
        <p:blipFill rotWithShape="1">
          <a:blip r:embed="rId4">
            <a:alphaModFix/>
          </a:blip>
          <a:srcRect/>
          <a:stretch/>
        </p:blipFill>
        <p:spPr>
          <a:xfrm>
            <a:off x="6549425" y="1315762"/>
            <a:ext cx="2670048" cy="5675376"/>
          </a:xfrm>
          <a:prstGeom prst="rect">
            <a:avLst/>
          </a:prstGeom>
          <a:noFill/>
          <a:ln>
            <a:noFill/>
          </a:ln>
        </p:spPr>
      </p:pic>
      <p:grpSp>
        <p:nvGrpSpPr>
          <p:cNvPr id="15" name="Google Shape;130;p4"/>
          <p:cNvGrpSpPr/>
          <p:nvPr/>
        </p:nvGrpSpPr>
        <p:grpSpPr>
          <a:xfrm>
            <a:off x="375767" y="4148620"/>
            <a:ext cx="5650725" cy="669457"/>
            <a:chOff x="442650" y="4079977"/>
            <a:chExt cx="5650725" cy="1155550"/>
          </a:xfrm>
        </p:grpSpPr>
        <p:sp>
          <p:nvSpPr>
            <p:cNvPr id="16" name="Google Shape;131;p4"/>
            <p:cNvSpPr txBox="1"/>
            <p:nvPr/>
          </p:nvSpPr>
          <p:spPr>
            <a:xfrm>
              <a:off x="747531" y="4416252"/>
              <a:ext cx="5345844" cy="482999"/>
            </a:xfrm>
            <a:prstGeom prst="rect">
              <a:avLst/>
            </a:prstGeom>
            <a:noFill/>
            <a:ln>
              <a:noFill/>
            </a:ln>
          </p:spPr>
          <p:txBody>
            <a:bodyPr spcFirstLastPara="1" wrap="square" lIns="91425" tIns="91425" rIns="91425" bIns="91425" anchor="ctr" anchorCtr="0">
              <a:noAutofit/>
            </a:bodyPr>
            <a:lstStyle/>
            <a:p>
              <a:pPr lvl="0">
                <a:lnSpc>
                  <a:spcPct val="115000"/>
                </a:lnSpc>
                <a:buSzPts val="1800"/>
              </a:pPr>
              <a:r>
                <a:rPr lang="es-ES_tradnl" sz="1800" smtClean="0">
                  <a:latin typeface="Calibri"/>
                  <a:ea typeface="Calibri"/>
                  <a:cs typeface="Calibri"/>
                  <a:sym typeface="Calibri"/>
                </a:rPr>
                <a:t>¿</a:t>
              </a:r>
              <a:r>
                <a:rPr lang="es-ES_tradnl" sz="1800" smtClean="0">
                  <a:latin typeface="Calibri"/>
                  <a:ea typeface="Calibri"/>
                  <a:cs typeface="Calibri"/>
                  <a:sym typeface="Calibri"/>
                </a:rPr>
                <a:t>Todas </a:t>
              </a:r>
              <a:r>
                <a:rPr lang="es-ES_tradnl" sz="1800" dirty="0" smtClean="0">
                  <a:latin typeface="Calibri"/>
                  <a:ea typeface="Calibri"/>
                  <a:cs typeface="Calibri"/>
                  <a:sym typeface="Calibri"/>
                </a:rPr>
                <a:t>son iguales, o se diferencian por algún criterio?</a:t>
              </a:r>
              <a:endParaRPr lang="es-ES_tradnl" sz="1800" dirty="0">
                <a:latin typeface="Calibri"/>
                <a:ea typeface="Calibri"/>
                <a:cs typeface="Calibri"/>
                <a:sym typeface="Calibri"/>
              </a:endParaRPr>
            </a:p>
          </p:txBody>
        </p:sp>
        <p:sp>
          <p:nvSpPr>
            <p:cNvPr id="17" name="Google Shape;132;p4"/>
            <p:cNvSpPr/>
            <p:nvPr/>
          </p:nvSpPr>
          <p:spPr>
            <a:xfrm>
              <a:off x="442650" y="4079977"/>
              <a:ext cx="5650725" cy="115555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pic>
        <p:nvPicPr>
          <p:cNvPr id="18" name="Google Shape;138;p4"/>
          <p:cNvPicPr preferRelativeResize="0"/>
          <p:nvPr/>
        </p:nvPicPr>
        <p:blipFill rotWithShape="1">
          <a:blip r:embed="rId3">
            <a:alphaModFix/>
          </a:blip>
          <a:srcRect/>
          <a:stretch/>
        </p:blipFill>
        <p:spPr>
          <a:xfrm>
            <a:off x="5805512" y="3846320"/>
            <a:ext cx="441960" cy="438912"/>
          </a:xfrm>
          <a:prstGeom prst="rect">
            <a:avLst/>
          </a:prstGeom>
          <a:noFill/>
          <a:ln>
            <a:noFill/>
          </a:ln>
        </p:spPr>
      </p:pic>
      <p:grpSp>
        <p:nvGrpSpPr>
          <p:cNvPr id="19" name="Google Shape;130;p4"/>
          <p:cNvGrpSpPr/>
          <p:nvPr/>
        </p:nvGrpSpPr>
        <p:grpSpPr>
          <a:xfrm>
            <a:off x="375767" y="5210503"/>
            <a:ext cx="5650725" cy="669457"/>
            <a:chOff x="442650" y="4079977"/>
            <a:chExt cx="5650725" cy="1155550"/>
          </a:xfrm>
        </p:grpSpPr>
        <p:sp>
          <p:nvSpPr>
            <p:cNvPr id="20" name="Google Shape;131;p4"/>
            <p:cNvSpPr txBox="1"/>
            <p:nvPr/>
          </p:nvSpPr>
          <p:spPr>
            <a:xfrm>
              <a:off x="747531" y="4416252"/>
              <a:ext cx="5214881" cy="482999"/>
            </a:xfrm>
            <a:prstGeom prst="rect">
              <a:avLst/>
            </a:prstGeom>
            <a:noFill/>
            <a:ln>
              <a:noFill/>
            </a:ln>
          </p:spPr>
          <p:txBody>
            <a:bodyPr spcFirstLastPara="1" wrap="square" lIns="91425" tIns="91425" rIns="91425" bIns="91425" anchor="ctr" anchorCtr="0">
              <a:noAutofit/>
            </a:bodyPr>
            <a:lstStyle/>
            <a:p>
              <a:pPr lvl="0">
                <a:lnSpc>
                  <a:spcPct val="115000"/>
                </a:lnSpc>
                <a:buSzPts val="1800"/>
              </a:pPr>
              <a:r>
                <a:rPr lang="es-ES_tradnl" sz="1800" dirty="0" smtClean="0">
                  <a:latin typeface="Calibri"/>
                  <a:ea typeface="Calibri"/>
                  <a:cs typeface="Calibri"/>
                  <a:sym typeface="Calibri"/>
                </a:rPr>
                <a:t>¿Has tenido experiencia previa realizando el cambio de esta correa?</a:t>
              </a:r>
              <a:endParaRPr lang="es-ES_tradnl" sz="1800" dirty="0">
                <a:latin typeface="Calibri"/>
                <a:ea typeface="Calibri"/>
                <a:cs typeface="Calibri"/>
                <a:sym typeface="Calibri"/>
              </a:endParaRPr>
            </a:p>
          </p:txBody>
        </p:sp>
        <p:sp>
          <p:nvSpPr>
            <p:cNvPr id="21" name="Google Shape;132;p4"/>
            <p:cNvSpPr/>
            <p:nvPr/>
          </p:nvSpPr>
          <p:spPr>
            <a:xfrm>
              <a:off x="442650" y="4079977"/>
              <a:ext cx="5650725" cy="115555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pic>
        <p:nvPicPr>
          <p:cNvPr id="22" name="Google Shape;138;p4"/>
          <p:cNvPicPr preferRelativeResize="0"/>
          <p:nvPr/>
        </p:nvPicPr>
        <p:blipFill rotWithShape="1">
          <a:blip r:embed="rId3">
            <a:alphaModFix/>
          </a:blip>
          <a:srcRect/>
          <a:stretch/>
        </p:blipFill>
        <p:spPr>
          <a:xfrm>
            <a:off x="5805512" y="4908203"/>
            <a:ext cx="441960" cy="43891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3" name="Google Shape;153;p5"/>
          <p:cNvSpPr/>
          <p:nvPr/>
        </p:nvSpPr>
        <p:spPr>
          <a:xfrm>
            <a:off x="4063481" y="3088868"/>
            <a:ext cx="5095870" cy="3272518"/>
          </a:xfrm>
          <a:prstGeom prst="roundRect">
            <a:avLst>
              <a:gd name="adj" fmla="val 5168"/>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54" name="Google Shape;154;p5"/>
          <p:cNvSpPr txBox="1"/>
          <p:nvPr/>
        </p:nvSpPr>
        <p:spPr>
          <a:xfrm>
            <a:off x="4507367" y="3460414"/>
            <a:ext cx="4446723" cy="2308284"/>
          </a:xfrm>
          <a:prstGeom prst="rect">
            <a:avLst/>
          </a:prstGeom>
          <a:noFill/>
          <a:ln>
            <a:noFill/>
          </a:ln>
        </p:spPr>
        <p:txBody>
          <a:bodyPr spcFirstLastPara="1" wrap="square" lIns="91425" tIns="45700" rIns="91425" bIns="45700" anchor="t" anchorCtr="0">
            <a:spAutoFit/>
          </a:bodyPr>
          <a:lstStyle/>
          <a:p>
            <a:r>
              <a:rPr lang="es-ES" sz="1800" dirty="0">
                <a:latin typeface="Calibri" charset="0"/>
                <a:ea typeface="Calibri" charset="0"/>
                <a:cs typeface="Calibri" charset="0"/>
              </a:rPr>
              <a:t>Identificarás el mantenimiento preventivo de </a:t>
            </a:r>
            <a:r>
              <a:rPr lang="es-ES" sz="1800" dirty="0" smtClean="0">
                <a:latin typeface="Calibri" charset="0"/>
                <a:ea typeface="Calibri" charset="0"/>
                <a:cs typeface="Calibri" charset="0"/>
              </a:rPr>
              <a:t>la correa de distribución, </a:t>
            </a:r>
            <a:r>
              <a:rPr lang="es-ES" sz="1800" dirty="0">
                <a:latin typeface="Calibri" charset="0"/>
                <a:ea typeface="Calibri" charset="0"/>
                <a:cs typeface="Calibri" charset="0"/>
              </a:rPr>
              <a:t>de acuerdo a lo propuesto en el manual del fabricante.</a:t>
            </a:r>
          </a:p>
          <a:p>
            <a:endParaRPr lang="es-ES" sz="1800" dirty="0" smtClean="0">
              <a:latin typeface="Calibri"/>
              <a:cs typeface="Calibri"/>
            </a:endParaRPr>
          </a:p>
          <a:p>
            <a:r>
              <a:rPr lang="es-ES" sz="1800" dirty="0">
                <a:latin typeface="Calibri" charset="0"/>
                <a:ea typeface="Calibri" charset="0"/>
                <a:cs typeface="Calibri" charset="0"/>
              </a:rPr>
              <a:t>Aplicarás el mantenimiento preventivo a un automóvil, considerando el cambio de </a:t>
            </a:r>
            <a:r>
              <a:rPr lang="es-ES" sz="1800" dirty="0" smtClean="0">
                <a:latin typeface="Calibri" charset="0"/>
                <a:ea typeface="Calibri" charset="0"/>
                <a:cs typeface="Calibri" charset="0"/>
              </a:rPr>
              <a:t>la correa de distribución, </a:t>
            </a:r>
            <a:r>
              <a:rPr lang="es-ES" sz="1800" dirty="0">
                <a:latin typeface="Calibri" charset="0"/>
                <a:ea typeface="Calibri" charset="0"/>
                <a:cs typeface="Calibri" charset="0"/>
              </a:rPr>
              <a:t>según lo propuesto en el manual de servicio.</a:t>
            </a:r>
          </a:p>
        </p:txBody>
      </p:sp>
      <p:grpSp>
        <p:nvGrpSpPr>
          <p:cNvPr id="3" name="Grupo 2"/>
          <p:cNvGrpSpPr/>
          <p:nvPr/>
        </p:nvGrpSpPr>
        <p:grpSpPr>
          <a:xfrm>
            <a:off x="3880053" y="3480436"/>
            <a:ext cx="376200" cy="385800"/>
            <a:chOff x="8933845" y="3480600"/>
            <a:chExt cx="376200" cy="385800"/>
          </a:xfrm>
        </p:grpSpPr>
        <p:sp>
          <p:nvSpPr>
            <p:cNvPr id="160" name="Google Shape;160;p5"/>
            <p:cNvSpPr/>
            <p:nvPr/>
          </p:nvSpPr>
          <p:spPr>
            <a:xfrm>
              <a:off x="8933845" y="3480600"/>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5"/>
            <p:cNvSpPr txBox="1"/>
            <p:nvPr/>
          </p:nvSpPr>
          <p:spPr>
            <a:xfrm>
              <a:off x="8943370" y="3480600"/>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FFFFF"/>
                  </a:solidFill>
                  <a:latin typeface="Calibri"/>
                  <a:ea typeface="Calibri"/>
                  <a:cs typeface="Calibri"/>
                  <a:sym typeface="Calibri"/>
                </a:rPr>
                <a:t>1</a:t>
              </a:r>
              <a:endParaRPr sz="2800" b="1" i="0" u="none" strike="noStrike" cap="none" dirty="0">
                <a:solidFill>
                  <a:srgbClr val="FFFFFF"/>
                </a:solidFill>
                <a:latin typeface="Calibri"/>
                <a:ea typeface="Calibri"/>
                <a:cs typeface="Calibri"/>
                <a:sym typeface="Calibri"/>
              </a:endParaRPr>
            </a:p>
          </p:txBody>
        </p:sp>
      </p:grpSp>
      <p:grpSp>
        <p:nvGrpSpPr>
          <p:cNvPr id="4" name="Grupo 3"/>
          <p:cNvGrpSpPr/>
          <p:nvPr/>
        </p:nvGrpSpPr>
        <p:grpSpPr>
          <a:xfrm>
            <a:off x="3880053" y="4614556"/>
            <a:ext cx="376200" cy="385800"/>
            <a:chOff x="8933845" y="4794482"/>
            <a:chExt cx="376200" cy="385800"/>
          </a:xfrm>
        </p:grpSpPr>
        <p:sp>
          <p:nvSpPr>
            <p:cNvPr id="162" name="Google Shape;162;p5"/>
            <p:cNvSpPr/>
            <p:nvPr/>
          </p:nvSpPr>
          <p:spPr>
            <a:xfrm>
              <a:off x="8933845" y="4794482"/>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5"/>
            <p:cNvSpPr txBox="1"/>
            <p:nvPr/>
          </p:nvSpPr>
          <p:spPr>
            <a:xfrm>
              <a:off x="8943370" y="4794482"/>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FFFFF"/>
                  </a:solidFill>
                  <a:latin typeface="Calibri"/>
                  <a:ea typeface="Calibri"/>
                  <a:cs typeface="Calibri"/>
                  <a:sym typeface="Calibri"/>
                </a:rPr>
                <a:t>2</a:t>
              </a:r>
              <a:endParaRPr sz="2800" b="1" i="0" u="none" strike="noStrike" cap="none" dirty="0">
                <a:solidFill>
                  <a:srgbClr val="FFFFFF"/>
                </a:solidFill>
                <a:latin typeface="Calibri"/>
                <a:ea typeface="Calibri"/>
                <a:cs typeface="Calibri"/>
                <a:sym typeface="Calibri"/>
              </a:endParaRPr>
            </a:p>
          </p:txBody>
        </p:sp>
      </p:grpSp>
      <p:pic>
        <p:nvPicPr>
          <p:cNvPr id="25" name="Imagen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221" y="2367775"/>
            <a:ext cx="2965718" cy="4328991"/>
          </a:xfrm>
          <a:prstGeom prst="rect">
            <a:avLst/>
          </a:prstGeom>
        </p:spPr>
      </p:pic>
      <p:sp>
        <p:nvSpPr>
          <p:cNvPr id="26" name="Google Shape;154;p5"/>
          <p:cNvSpPr txBox="1"/>
          <p:nvPr/>
        </p:nvSpPr>
        <p:spPr>
          <a:xfrm>
            <a:off x="4063852" y="2576445"/>
            <a:ext cx="4932406" cy="338514"/>
          </a:xfrm>
          <a:prstGeom prst="rect">
            <a:avLst/>
          </a:prstGeom>
          <a:noFill/>
          <a:ln>
            <a:noFill/>
          </a:ln>
        </p:spPr>
        <p:txBody>
          <a:bodyPr spcFirstLastPara="1" wrap="square" lIns="91425" tIns="45700" rIns="91425" bIns="45700" anchor="t" anchorCtr="0">
            <a:spAutoFit/>
          </a:bodyPr>
          <a:lstStyle/>
          <a:p>
            <a:pPr lvl="0"/>
            <a:r>
              <a:rPr lang="es-CL" sz="1600" b="1" dirty="0">
                <a:solidFill>
                  <a:schemeClr val="tx1"/>
                </a:solidFill>
                <a:latin typeface="Calibri" panose="020F0502020204030204" pitchFamily="34" charset="0"/>
                <a:cs typeface="Calibri" panose="020F0502020204030204" pitchFamily="34" charset="0"/>
              </a:rPr>
              <a:t>Al término de la actividad estarás </a:t>
            </a:r>
            <a:r>
              <a:rPr lang="es-CL" sz="1600" b="1" dirty="0" smtClean="0">
                <a:solidFill>
                  <a:schemeClr val="tx1"/>
                </a:solidFill>
                <a:latin typeface="Calibri" panose="020F0502020204030204" pitchFamily="34" charset="0"/>
                <a:cs typeface="Calibri" panose="020F0502020204030204" pitchFamily="34" charset="0"/>
              </a:rPr>
              <a:t>en condiciones </a:t>
            </a:r>
            <a:r>
              <a:rPr lang="es-CL" sz="1600" b="1" dirty="0">
                <a:solidFill>
                  <a:schemeClr val="tx1"/>
                </a:solidFill>
                <a:latin typeface="Calibri" panose="020F0502020204030204" pitchFamily="34" charset="0"/>
                <a:cs typeface="Calibri" panose="020F0502020204030204" pitchFamily="34" charset="0"/>
              </a:rPr>
              <a:t>de:</a:t>
            </a:r>
            <a:endParaRPr b="1" dirty="0">
              <a:solidFill>
                <a:schemeClr val="tx1"/>
              </a:solidFill>
              <a:latin typeface="Calibri" panose="020F0502020204030204" pitchFamily="34" charset="0"/>
              <a:cs typeface="Calibri" panose="020F0502020204030204" pitchFamily="34" charset="0"/>
            </a:endParaRPr>
          </a:p>
        </p:txBody>
      </p:sp>
      <p:sp>
        <p:nvSpPr>
          <p:cNvPr id="27" name="Google Shape;167;p5"/>
          <p:cNvSpPr txBox="1"/>
          <p:nvPr/>
        </p:nvSpPr>
        <p:spPr>
          <a:xfrm>
            <a:off x="375975" y="1771953"/>
            <a:ext cx="4997500" cy="4095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dirty="0" smtClean="0">
                <a:solidFill>
                  <a:srgbClr val="FF0000"/>
                </a:solidFill>
                <a:latin typeface="Calibri"/>
                <a:ea typeface="Calibri"/>
                <a:cs typeface="Calibri"/>
                <a:sym typeface="Calibri"/>
              </a:rPr>
              <a:t>CAMBIO DE </a:t>
            </a:r>
            <a:r>
              <a:rPr lang="en-US" sz="2000" b="1" dirty="0" smtClean="0">
                <a:solidFill>
                  <a:srgbClr val="741B47"/>
                </a:solidFill>
                <a:latin typeface="Calibri"/>
                <a:ea typeface="Calibri"/>
                <a:cs typeface="Calibri"/>
                <a:sym typeface="Calibri"/>
              </a:rPr>
              <a:t>CORREA DE DISTRIBUCIÓN</a:t>
            </a:r>
            <a:endParaRPr sz="2000" b="1" i="0" u="none" strike="noStrike" cap="none" dirty="0">
              <a:solidFill>
                <a:srgbClr val="741B47"/>
              </a:solidFill>
              <a:latin typeface="Calibri"/>
              <a:ea typeface="Calibri"/>
              <a:cs typeface="Calibri"/>
              <a:sym typeface="Calibri"/>
            </a:endParaRPr>
          </a:p>
        </p:txBody>
      </p:sp>
      <p:sp>
        <p:nvSpPr>
          <p:cNvPr id="28" name="Google Shape;168;p5"/>
          <p:cNvSpPr txBox="1"/>
          <p:nvPr/>
        </p:nvSpPr>
        <p:spPr>
          <a:xfrm>
            <a:off x="4030974" y="1221167"/>
            <a:ext cx="466492" cy="521098"/>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6000"/>
              <a:buFont typeface="Arial"/>
              <a:buNone/>
            </a:pPr>
            <a:r>
              <a:rPr lang="en-US" sz="5000" dirty="0" smtClean="0">
                <a:solidFill>
                  <a:srgbClr val="BA9BA5"/>
                </a:solidFill>
                <a:latin typeface="Calibri"/>
                <a:ea typeface="Calibri"/>
                <a:cs typeface="Calibri"/>
                <a:sym typeface="Calibri"/>
              </a:rPr>
              <a:t>5</a:t>
            </a:r>
            <a:endParaRPr sz="5000" b="0" i="0" u="none" strike="noStrike" cap="none" dirty="0">
              <a:solidFill>
                <a:srgbClr val="BA9BA5"/>
              </a:solidFill>
              <a:latin typeface="Calibri"/>
              <a:ea typeface="Calibri"/>
              <a:cs typeface="Calibri"/>
              <a:sym typeface="Calibri"/>
            </a:endParaRPr>
          </a:p>
        </p:txBody>
      </p:sp>
      <p:sp>
        <p:nvSpPr>
          <p:cNvPr id="29" name="Google Shape;95;p3"/>
          <p:cNvSpPr txBox="1"/>
          <p:nvPr/>
        </p:nvSpPr>
        <p:spPr>
          <a:xfrm>
            <a:off x="375975" y="1373700"/>
            <a:ext cx="4107535" cy="319500"/>
          </a:xfrm>
          <a:prstGeom prst="rect">
            <a:avLst/>
          </a:prstGeom>
          <a:noFill/>
          <a:ln>
            <a:noFill/>
          </a:ln>
        </p:spPr>
        <p:txBody>
          <a:bodyPr spcFirstLastPara="1" wrap="square" lIns="91425" tIns="91425" rIns="91425" bIns="91425" anchor="ctr" anchorCtr="0">
            <a:noAutofit/>
          </a:bodyPr>
          <a:lstStyle/>
          <a:p>
            <a:pPr lvl="0">
              <a:lnSpc>
                <a:spcPct val="80000"/>
              </a:lnSpc>
              <a:buSzPts val="2800"/>
            </a:pPr>
            <a:r>
              <a:rPr lang="en-US" sz="2800" b="1" dirty="0">
                <a:solidFill>
                  <a:srgbClr val="741B47"/>
                </a:solidFill>
                <a:latin typeface="Calibri"/>
                <a:ea typeface="Calibri"/>
                <a:cs typeface="Calibri"/>
                <a:sym typeface="Calibri"/>
              </a:rPr>
              <a:t>MENÚ DE LA ACTIVIDAD</a:t>
            </a:r>
            <a:endParaRPr lang="en-US" sz="3100" b="1" dirty="0">
              <a:solidFill>
                <a:srgbClr val="741B47"/>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5" name="Google Shape;173;p6"/>
          <p:cNvSpPr/>
          <p:nvPr/>
        </p:nvSpPr>
        <p:spPr>
          <a:xfrm>
            <a:off x="261597" y="2257005"/>
            <a:ext cx="9054790" cy="1236472"/>
          </a:xfrm>
          <a:prstGeom prst="roundRect">
            <a:avLst>
              <a:gd name="adj" fmla="val 11735"/>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smtClean="0">
                <a:solidFill>
                  <a:srgbClr val="FF0000"/>
                </a:solidFill>
                <a:latin typeface="Calibri"/>
                <a:ea typeface="Calibri"/>
                <a:cs typeface="Calibri"/>
                <a:sym typeface="Calibri"/>
              </a:rPr>
              <a:t>INTRODUCCIÓN</a:t>
            </a:r>
            <a:endParaRPr lang="de-DE" sz="2800" b="1" dirty="0">
              <a:solidFill>
                <a:srgbClr val="77374D"/>
              </a:solidFill>
              <a:latin typeface="Calibri"/>
              <a:ea typeface="Calibri"/>
              <a:cs typeface="Calibri"/>
              <a:sym typeface="Calibri"/>
            </a:endParaRPr>
          </a:p>
        </p:txBody>
      </p:sp>
      <p:sp>
        <p:nvSpPr>
          <p:cNvPr id="14" name="Google Shape;174;p6"/>
          <p:cNvSpPr txBox="1"/>
          <p:nvPr/>
        </p:nvSpPr>
        <p:spPr>
          <a:xfrm>
            <a:off x="550992" y="2313101"/>
            <a:ext cx="8335463" cy="1118214"/>
          </a:xfrm>
          <a:prstGeom prst="rect">
            <a:avLst/>
          </a:prstGeom>
          <a:noFill/>
          <a:ln>
            <a:noFill/>
          </a:ln>
        </p:spPr>
        <p:txBody>
          <a:bodyPr spcFirstLastPara="1" wrap="square" lIns="91425" tIns="45700" rIns="91425" bIns="45700" anchor="t" anchorCtr="0">
            <a:spAutoFit/>
          </a:bodyPr>
          <a:lstStyle/>
          <a:p>
            <a:pPr algn="just">
              <a:lnSpc>
                <a:spcPts val="1960"/>
              </a:lnSpc>
            </a:pPr>
            <a:r>
              <a:rPr lang="es-CL" sz="1600" dirty="0">
                <a:solidFill>
                  <a:schemeClr val="bg2">
                    <a:lumMod val="50000"/>
                  </a:schemeClr>
                </a:solidFill>
                <a:latin typeface="Calibri" charset="0"/>
                <a:ea typeface="Calibri" charset="0"/>
                <a:cs typeface="Calibri" charset="0"/>
              </a:rPr>
              <a:t>Los mandos de Distribución son de suma importancia en los motores, ya que transfieren el movimiento del Cigüeñal hasta los Árboles de Levas del motor, para sincronizar la apetura y cierre de válvulas de Admisión y Escape con respecto al desplazamiento del pistón para realizar el Ciclo de 4 tiempos.</a:t>
            </a:r>
          </a:p>
        </p:txBody>
      </p:sp>
      <p:grpSp>
        <p:nvGrpSpPr>
          <p:cNvPr id="2" name="Agrupar 1"/>
          <p:cNvGrpSpPr/>
          <p:nvPr/>
        </p:nvGrpSpPr>
        <p:grpSpPr>
          <a:xfrm>
            <a:off x="261597" y="3661183"/>
            <a:ext cx="5904741" cy="2813177"/>
            <a:chOff x="261597" y="4951857"/>
            <a:chExt cx="5641279" cy="1576600"/>
          </a:xfrm>
        </p:grpSpPr>
        <p:sp>
          <p:nvSpPr>
            <p:cNvPr id="17" name="Google Shape;173;p6"/>
            <p:cNvSpPr/>
            <p:nvPr/>
          </p:nvSpPr>
          <p:spPr>
            <a:xfrm>
              <a:off x="261597" y="5479096"/>
              <a:ext cx="5641279" cy="1049361"/>
            </a:xfrm>
            <a:prstGeom prst="roundRect">
              <a:avLst>
                <a:gd name="adj" fmla="val 6664"/>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3" name="Google Shape;173;p6"/>
            <p:cNvSpPr/>
            <p:nvPr/>
          </p:nvSpPr>
          <p:spPr>
            <a:xfrm>
              <a:off x="261597" y="4951857"/>
              <a:ext cx="5641279" cy="1049361"/>
            </a:xfrm>
            <a:prstGeom prst="roundRect">
              <a:avLst>
                <a:gd name="adj" fmla="val 7362"/>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sp>
        <p:nvSpPr>
          <p:cNvPr id="16" name="Google Shape;174;p6"/>
          <p:cNvSpPr txBox="1"/>
          <p:nvPr/>
        </p:nvSpPr>
        <p:spPr>
          <a:xfrm>
            <a:off x="550992" y="3790519"/>
            <a:ext cx="5217361" cy="2554505"/>
          </a:xfrm>
          <a:prstGeom prst="rect">
            <a:avLst/>
          </a:prstGeom>
          <a:noFill/>
          <a:ln>
            <a:noFill/>
          </a:ln>
        </p:spPr>
        <p:txBody>
          <a:bodyPr spcFirstLastPara="1" wrap="square" lIns="91425" tIns="45700" rIns="91425" bIns="45700" anchor="t" anchorCtr="0">
            <a:spAutoFit/>
          </a:bodyPr>
          <a:lstStyle/>
          <a:p>
            <a:pPr algn="just"/>
            <a:r>
              <a:rPr lang="es-CL" sz="1600" dirty="0">
                <a:solidFill>
                  <a:schemeClr val="bg2">
                    <a:lumMod val="50000"/>
                  </a:schemeClr>
                </a:solidFill>
                <a:latin typeface="Calibri" charset="0"/>
                <a:ea typeface="Calibri" charset="0"/>
                <a:cs typeface="Calibri" charset="0"/>
              </a:rPr>
              <a:t>Se realiza Mantención Preventiva al Sistema de Distribución, solo al Mando de Distribución para realizar el reemplazo de la Correa de Distribución y componentes accesorios</a:t>
            </a:r>
            <a:r>
              <a:rPr lang="es-CL" sz="1600" dirty="0" smtClean="0">
                <a:solidFill>
                  <a:schemeClr val="bg2">
                    <a:lumMod val="50000"/>
                  </a:schemeClr>
                </a:solidFill>
                <a:latin typeface="Calibri" charset="0"/>
                <a:ea typeface="Calibri" charset="0"/>
                <a:cs typeface="Calibri" charset="0"/>
              </a:rPr>
              <a:t>.</a:t>
            </a:r>
          </a:p>
          <a:p>
            <a:pPr algn="just"/>
            <a:endParaRPr lang="es-CL" sz="1600" dirty="0">
              <a:solidFill>
                <a:schemeClr val="bg2">
                  <a:lumMod val="50000"/>
                </a:schemeClr>
              </a:solidFill>
              <a:latin typeface="Calibri" charset="0"/>
              <a:ea typeface="Calibri" charset="0"/>
              <a:cs typeface="Calibri" charset="0"/>
            </a:endParaRPr>
          </a:p>
          <a:p>
            <a:pPr algn="just"/>
            <a:r>
              <a:rPr lang="es-CL" sz="1600" dirty="0">
                <a:solidFill>
                  <a:schemeClr val="bg2">
                    <a:lumMod val="50000"/>
                  </a:schemeClr>
                </a:solidFill>
                <a:latin typeface="Calibri" charset="0"/>
                <a:ea typeface="Calibri" charset="0"/>
                <a:cs typeface="Calibri" charset="0"/>
              </a:rPr>
              <a:t>De no realizar mantenimiento preventivo al Mando del Sistema de Distribución, se puede romper la correa de distribución, generando daños importantes en el motor al chocar posiblemente los pistones con las válvulas del motor</a:t>
            </a:r>
            <a:r>
              <a:rPr lang="es-CL" sz="1600" dirty="0" smtClean="0">
                <a:solidFill>
                  <a:schemeClr val="bg2">
                    <a:lumMod val="50000"/>
                  </a:schemeClr>
                </a:solidFill>
                <a:latin typeface="Calibri" charset="0"/>
                <a:ea typeface="Calibri" charset="0"/>
                <a:cs typeface="Calibri" charset="0"/>
              </a:rPr>
              <a:t>.</a:t>
            </a:r>
          </a:p>
          <a:p>
            <a:pPr algn="just"/>
            <a:endParaRPr lang="es-CL" sz="1600" dirty="0" smtClean="0">
              <a:solidFill>
                <a:srgbClr val="77374D"/>
              </a:solidFill>
              <a:latin typeface="Calibri" charset="0"/>
              <a:ea typeface="Calibri" charset="0"/>
              <a:cs typeface="Calibri" charset="0"/>
            </a:endParaRPr>
          </a:p>
          <a:p>
            <a:pPr algn="just"/>
            <a:r>
              <a:rPr lang="es-CL" sz="1600" b="1" dirty="0">
                <a:solidFill>
                  <a:srgbClr val="77374D"/>
                </a:solidFill>
                <a:latin typeface="Calibri" charset="0"/>
                <a:ea typeface="Calibri" charset="0"/>
                <a:cs typeface="Calibri" charset="0"/>
              </a:rPr>
              <a:t>Es una  reparación de ALTO COSTO</a:t>
            </a:r>
            <a:r>
              <a:rPr lang="es-CL" sz="1600" b="1" dirty="0" smtClean="0">
                <a:solidFill>
                  <a:srgbClr val="77374D"/>
                </a:solidFill>
                <a:latin typeface="Calibri" charset="0"/>
                <a:ea typeface="Calibri" charset="0"/>
                <a:cs typeface="Calibri" charset="0"/>
              </a:rPr>
              <a:t>.</a:t>
            </a:r>
            <a:endParaRPr lang="es-CL" sz="1600" b="1" dirty="0">
              <a:solidFill>
                <a:srgbClr val="77374D"/>
              </a:solidFill>
              <a:latin typeface="Calibri" charset="0"/>
              <a:ea typeface="Calibri" charset="0"/>
              <a:cs typeface="Calibri" charset="0"/>
            </a:endParaRPr>
          </a:p>
        </p:txBody>
      </p:sp>
      <p:pic>
        <p:nvPicPr>
          <p:cNvPr id="10" name="Imagen 9">
            <a:extLst>
              <a:ext uri="{FF2B5EF4-FFF2-40B4-BE49-F238E27FC236}">
                <a16:creationId xmlns="" xmlns:a16="http://schemas.microsoft.com/office/drawing/2014/main" id="{C32DEC34-ECCB-A747-B5D0-CA5C8F6422CC}"/>
              </a:ext>
            </a:extLst>
          </p:cNvPr>
          <p:cNvPicPr>
            <a:picLocks noChangeAspect="1"/>
          </p:cNvPicPr>
          <p:nvPr/>
        </p:nvPicPr>
        <p:blipFill>
          <a:blip r:embed="rId3"/>
          <a:stretch>
            <a:fillRect/>
          </a:stretch>
        </p:blipFill>
        <p:spPr>
          <a:xfrm>
            <a:off x="6392696" y="3723703"/>
            <a:ext cx="2923691" cy="2728195"/>
          </a:xfrm>
          <a:prstGeom prst="roundRect">
            <a:avLst/>
          </a:prstGeom>
          <a:ln w="63500">
            <a:solidFill>
              <a:srgbClr val="E9E1E4"/>
            </a:solidFill>
          </a:ln>
        </p:spPr>
      </p:pic>
    </p:spTree>
    <p:extLst>
      <p:ext uri="{BB962C8B-B14F-4D97-AF65-F5344CB8AC3E}">
        <p14:creationId xmlns:p14="http://schemas.microsoft.com/office/powerpoint/2010/main" val="814369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5" name="Google Shape;173;p6"/>
          <p:cNvSpPr/>
          <p:nvPr/>
        </p:nvSpPr>
        <p:spPr>
          <a:xfrm>
            <a:off x="261597" y="2257005"/>
            <a:ext cx="9054790" cy="720657"/>
          </a:xfrm>
          <a:prstGeom prst="roundRect">
            <a:avLst>
              <a:gd name="adj" fmla="val 11735"/>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smtClean="0">
                <a:solidFill>
                  <a:srgbClr val="FF0000"/>
                </a:solidFill>
                <a:latin typeface="Calibri"/>
                <a:ea typeface="Calibri"/>
                <a:cs typeface="Calibri"/>
                <a:sym typeface="Calibri"/>
              </a:rPr>
              <a:t>INTRODUCCIÓN</a:t>
            </a:r>
            <a:endParaRPr lang="de-DE" sz="2800" b="1" dirty="0">
              <a:solidFill>
                <a:srgbClr val="77374D"/>
              </a:solidFill>
              <a:latin typeface="Calibri"/>
              <a:ea typeface="Calibri"/>
              <a:cs typeface="Calibri"/>
              <a:sym typeface="Calibri"/>
            </a:endParaRPr>
          </a:p>
        </p:txBody>
      </p:sp>
      <p:sp>
        <p:nvSpPr>
          <p:cNvPr id="14" name="Google Shape;174;p6"/>
          <p:cNvSpPr txBox="1"/>
          <p:nvPr/>
        </p:nvSpPr>
        <p:spPr>
          <a:xfrm>
            <a:off x="550992" y="2313101"/>
            <a:ext cx="8335463" cy="605254"/>
          </a:xfrm>
          <a:prstGeom prst="rect">
            <a:avLst/>
          </a:prstGeom>
          <a:noFill/>
          <a:ln>
            <a:noFill/>
          </a:ln>
        </p:spPr>
        <p:txBody>
          <a:bodyPr spcFirstLastPara="1" wrap="square" lIns="91425" tIns="45700" rIns="91425" bIns="45700" anchor="t" anchorCtr="0">
            <a:spAutoFit/>
          </a:bodyPr>
          <a:lstStyle/>
          <a:p>
            <a:pPr algn="just">
              <a:lnSpc>
                <a:spcPts val="1960"/>
              </a:lnSpc>
            </a:pPr>
            <a:r>
              <a:rPr lang="es-CL" sz="1600" dirty="0">
                <a:solidFill>
                  <a:schemeClr val="bg2">
                    <a:lumMod val="50000"/>
                  </a:schemeClr>
                </a:solidFill>
                <a:latin typeface="Calibri" charset="0"/>
                <a:ea typeface="Calibri" charset="0"/>
                <a:cs typeface="Calibri" charset="0"/>
              </a:rPr>
              <a:t>En los motores equipados con Mando de Distribución por Cadena, no es necesario realizar Mantención Preventiva, solo se realiza Mantención Correctiva. </a:t>
            </a:r>
          </a:p>
        </p:txBody>
      </p:sp>
      <p:grpSp>
        <p:nvGrpSpPr>
          <p:cNvPr id="2" name="Agrupar 1"/>
          <p:cNvGrpSpPr/>
          <p:nvPr/>
        </p:nvGrpSpPr>
        <p:grpSpPr>
          <a:xfrm>
            <a:off x="261597" y="3192261"/>
            <a:ext cx="5904741" cy="1074940"/>
            <a:chOff x="261597" y="4951857"/>
            <a:chExt cx="5641279" cy="1576600"/>
          </a:xfrm>
        </p:grpSpPr>
        <p:sp>
          <p:nvSpPr>
            <p:cNvPr id="17" name="Google Shape;173;p6"/>
            <p:cNvSpPr/>
            <p:nvPr/>
          </p:nvSpPr>
          <p:spPr>
            <a:xfrm>
              <a:off x="261597" y="5479096"/>
              <a:ext cx="5641279" cy="1049361"/>
            </a:xfrm>
            <a:prstGeom prst="roundRect">
              <a:avLst>
                <a:gd name="adj" fmla="val 23049"/>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3" name="Google Shape;173;p6"/>
            <p:cNvSpPr/>
            <p:nvPr/>
          </p:nvSpPr>
          <p:spPr>
            <a:xfrm>
              <a:off x="261597" y="4951857"/>
              <a:ext cx="5641279" cy="1049361"/>
            </a:xfrm>
            <a:prstGeom prst="roundRect">
              <a:avLst>
                <a:gd name="adj" fmla="val 17193"/>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sp>
        <p:nvSpPr>
          <p:cNvPr id="16" name="Google Shape;174;p6"/>
          <p:cNvSpPr txBox="1"/>
          <p:nvPr/>
        </p:nvSpPr>
        <p:spPr>
          <a:xfrm>
            <a:off x="550992" y="3321596"/>
            <a:ext cx="5217361" cy="830956"/>
          </a:xfrm>
          <a:prstGeom prst="rect">
            <a:avLst/>
          </a:prstGeom>
          <a:noFill/>
          <a:ln>
            <a:noFill/>
          </a:ln>
        </p:spPr>
        <p:txBody>
          <a:bodyPr spcFirstLastPara="1" wrap="square" lIns="91425" tIns="45700" rIns="91425" bIns="45700" anchor="t" anchorCtr="0">
            <a:spAutoFit/>
          </a:bodyPr>
          <a:lstStyle/>
          <a:p>
            <a:pPr algn="just"/>
            <a:r>
              <a:rPr lang="es-CL" sz="1600" dirty="0">
                <a:solidFill>
                  <a:schemeClr val="bg2">
                    <a:lumMod val="50000"/>
                  </a:schemeClr>
                </a:solidFill>
                <a:latin typeface="Calibri" charset="0"/>
                <a:ea typeface="Calibri" charset="0"/>
                <a:cs typeface="Calibri" charset="0"/>
              </a:rPr>
              <a:t>Esto es debido a que el Mando de la Distribución es muy bien lubricado y la cadena al ser metálica tiene mayor duración</a:t>
            </a:r>
            <a:r>
              <a:rPr lang="es-CL" sz="1600" dirty="0" smtClean="0">
                <a:solidFill>
                  <a:schemeClr val="bg2">
                    <a:lumMod val="50000"/>
                  </a:schemeClr>
                </a:solidFill>
                <a:latin typeface="Calibri" charset="0"/>
                <a:ea typeface="Calibri" charset="0"/>
                <a:cs typeface="Calibri" charset="0"/>
              </a:rPr>
              <a:t>.</a:t>
            </a:r>
          </a:p>
        </p:txBody>
      </p:sp>
      <p:pic>
        <p:nvPicPr>
          <p:cNvPr id="18" name="Imagen 17">
            <a:extLst>
              <a:ext uri="{FF2B5EF4-FFF2-40B4-BE49-F238E27FC236}">
                <a16:creationId xmlns="" xmlns:a16="http://schemas.microsoft.com/office/drawing/2014/main" id="{1E9225A9-4A16-2E4F-A346-EDE5D5C1209F}"/>
              </a:ext>
            </a:extLst>
          </p:cNvPr>
          <p:cNvPicPr>
            <a:picLocks noChangeAspect="1"/>
          </p:cNvPicPr>
          <p:nvPr/>
        </p:nvPicPr>
        <p:blipFill>
          <a:blip r:embed="rId3"/>
          <a:stretch>
            <a:fillRect/>
          </a:stretch>
        </p:blipFill>
        <p:spPr>
          <a:xfrm>
            <a:off x="6405168" y="3253833"/>
            <a:ext cx="2911219" cy="2669282"/>
          </a:xfrm>
          <a:prstGeom prst="roundRect">
            <a:avLst/>
          </a:prstGeom>
          <a:ln w="63500">
            <a:solidFill>
              <a:srgbClr val="E9E1E4"/>
            </a:solidFill>
          </a:ln>
        </p:spPr>
      </p:pic>
      <p:sp>
        <p:nvSpPr>
          <p:cNvPr id="19" name="Google Shape;173;p6"/>
          <p:cNvSpPr/>
          <p:nvPr/>
        </p:nvSpPr>
        <p:spPr>
          <a:xfrm>
            <a:off x="261597" y="4453200"/>
            <a:ext cx="5904741" cy="1252031"/>
          </a:xfrm>
          <a:prstGeom prst="roundRect">
            <a:avLst>
              <a:gd name="adj" fmla="val 11735"/>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0" name="Google Shape;174;p6"/>
          <p:cNvSpPr txBox="1"/>
          <p:nvPr/>
        </p:nvSpPr>
        <p:spPr>
          <a:xfrm>
            <a:off x="550992" y="4509296"/>
            <a:ext cx="5217361" cy="1077178"/>
          </a:xfrm>
          <a:prstGeom prst="rect">
            <a:avLst/>
          </a:prstGeom>
          <a:noFill/>
          <a:ln>
            <a:noFill/>
          </a:ln>
        </p:spPr>
        <p:txBody>
          <a:bodyPr spcFirstLastPara="1" wrap="square" lIns="91425" tIns="45700" rIns="91425" bIns="45700" anchor="t" anchorCtr="0">
            <a:spAutoFit/>
          </a:bodyPr>
          <a:lstStyle/>
          <a:p>
            <a:pPr algn="just"/>
            <a:r>
              <a:rPr lang="es-CL" sz="1600">
                <a:solidFill>
                  <a:schemeClr val="bg2">
                    <a:lumMod val="50000"/>
                  </a:schemeClr>
                </a:solidFill>
                <a:latin typeface="Calibri" charset="0"/>
                <a:ea typeface="Calibri" charset="0"/>
                <a:cs typeface="Calibri" charset="0"/>
              </a:rPr>
              <a:t>En el caso del Mando de Distribución Directo, o de Piñón a Piñón, no es necesario realizar mantenimiento preventivo, debido a que al igual que el Mando por Cadena, también es muy bien lubricado.</a:t>
            </a:r>
            <a:endParaRPr lang="es-CL" sz="1600" dirty="0">
              <a:solidFill>
                <a:schemeClr val="bg2">
                  <a:lumMod val="50000"/>
                </a:schemeClr>
              </a:solidFill>
              <a:latin typeface="Calibri" charset="0"/>
              <a:ea typeface="Calibri" charset="0"/>
              <a:cs typeface="Calibri" charset="0"/>
            </a:endParaRPr>
          </a:p>
        </p:txBody>
      </p:sp>
    </p:spTree>
    <p:extLst>
      <p:ext uri="{BB962C8B-B14F-4D97-AF65-F5344CB8AC3E}">
        <p14:creationId xmlns:p14="http://schemas.microsoft.com/office/powerpoint/2010/main" val="172923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2" name="Rectángulo redondeado"/>
          <p:cNvSpPr/>
          <p:nvPr/>
        </p:nvSpPr>
        <p:spPr>
          <a:xfrm>
            <a:off x="452175" y="2336241"/>
            <a:ext cx="5879799" cy="4153336"/>
          </a:xfrm>
          <a:prstGeom prst="roundRect">
            <a:avLst>
              <a:gd name="adj" fmla="val 6181"/>
            </a:avLst>
          </a:prstGeom>
          <a:solidFill>
            <a:srgbClr val="EEEEEE"/>
          </a:solidFill>
          <a:ln w="12700">
            <a:miter lim="400000"/>
          </a:ln>
        </p:spPr>
        <p:txBody>
          <a:bodyPr lIns="0" tIns="0" rIns="0" bIns="0" anchor="ctr"/>
          <a:lstStyle/>
          <a:p>
            <a:pPr>
              <a:defRPr>
                <a:latin typeface="+mn-lt"/>
                <a:ea typeface="+mn-ea"/>
                <a:cs typeface="+mn-cs"/>
                <a:sym typeface="Arial"/>
              </a:defRPr>
            </a:pPr>
            <a:endParaRPr sz="1401"/>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a:solidFill>
                  <a:srgbClr val="FF0000"/>
                </a:solidFill>
                <a:latin typeface="Calibri"/>
                <a:ea typeface="Calibri"/>
                <a:cs typeface="Calibri"/>
                <a:sym typeface="Calibri"/>
              </a:rPr>
              <a:t>CAMBIO DE </a:t>
            </a:r>
            <a:r>
              <a:rPr lang="de-DE" sz="2800" b="1" dirty="0">
                <a:solidFill>
                  <a:srgbClr val="741B47"/>
                </a:solidFill>
                <a:latin typeface="Calibri"/>
                <a:ea typeface="Calibri"/>
                <a:cs typeface="Calibri"/>
                <a:sym typeface="Calibri"/>
              </a:rPr>
              <a:t>CORREA DE DISTRIBUCIÓN Y PUESTA A </a:t>
            </a:r>
          </a:p>
          <a:p>
            <a:pPr lvl="0">
              <a:lnSpc>
                <a:spcPct val="80000"/>
              </a:lnSpc>
            </a:pPr>
            <a:r>
              <a:rPr lang="de-DE" sz="2800" b="1" dirty="0">
                <a:solidFill>
                  <a:srgbClr val="741B47"/>
                </a:solidFill>
                <a:latin typeface="Calibri"/>
                <a:ea typeface="Calibri"/>
                <a:cs typeface="Calibri"/>
                <a:sym typeface="Calibri"/>
              </a:rPr>
              <a:t>PUNTO DE DISTRIBUCIÓN</a:t>
            </a:r>
            <a:endParaRPr lang="de-DE" sz="2800" dirty="0">
              <a:solidFill>
                <a:srgbClr val="FF0000"/>
              </a:solidFill>
              <a:latin typeface="Calibri"/>
              <a:ea typeface="Calibri"/>
              <a:cs typeface="Calibri"/>
              <a:sym typeface="Calibri"/>
            </a:endParaRPr>
          </a:p>
        </p:txBody>
      </p:sp>
      <p:sp>
        <p:nvSpPr>
          <p:cNvPr id="8" name="CuadroTexto 8"/>
          <p:cNvSpPr txBox="1"/>
          <p:nvPr/>
        </p:nvSpPr>
        <p:spPr>
          <a:xfrm>
            <a:off x="816160" y="2505071"/>
            <a:ext cx="5063530" cy="3785652"/>
          </a:xfrm>
          <a:prstGeom prst="rect">
            <a:avLst/>
          </a:prstGeom>
          <a:ln w="12700">
            <a:miter lim="400000"/>
          </a:ln>
          <a:extLst>
            <a:ext uri="{C572A759-6A51-4108-AA02-DFA0A04FC94B}">
              <ma14:wrappingTextBoxFlag xmlns:ma14="http://schemas.microsoft.com/office/mac/drawingml/2011/main" xmlns="" val="1"/>
            </a:ext>
          </a:extLst>
        </p:spPr>
        <p:txBody>
          <a:bodyPr wrap="square" lIns="45738" rIns="45738">
            <a:spAutoFit/>
          </a:bodyPr>
          <a:lstStyle/>
          <a:p>
            <a:pPr algn="just"/>
            <a:r>
              <a:rPr lang="es-ES_tradnl" sz="1800" b="1" dirty="0" smtClean="0">
                <a:solidFill>
                  <a:srgbClr val="77374D"/>
                </a:solidFill>
                <a:latin typeface="Calibri" charset="0"/>
                <a:ea typeface="Calibri" charset="0"/>
                <a:cs typeface="Calibri" charset="0"/>
              </a:rPr>
              <a:t>Procedimiento</a:t>
            </a:r>
          </a:p>
          <a:p>
            <a:pPr algn="just"/>
            <a:endParaRPr lang="es-ES_tradnl" sz="1600" b="1" dirty="0" smtClean="0">
              <a:solidFill>
                <a:srgbClr val="77374D"/>
              </a:solidFill>
              <a:latin typeface="Calibri" charset="0"/>
              <a:ea typeface="Calibri" charset="0"/>
              <a:cs typeface="Calibri" charset="0"/>
            </a:endParaRPr>
          </a:p>
          <a:p>
            <a:pPr marL="454025" indent="-454025" algn="just">
              <a:buFont typeface="+mj-lt"/>
              <a:buAutoNum type="arabicPeriod"/>
            </a:pPr>
            <a:r>
              <a:rPr lang="es-ES_tradnl" sz="1600" dirty="0" smtClean="0">
                <a:solidFill>
                  <a:schemeClr val="bg2">
                    <a:lumMod val="50000"/>
                  </a:schemeClr>
                </a:solidFill>
                <a:latin typeface="Calibri" charset="0"/>
                <a:ea typeface="Calibri" charset="0"/>
                <a:cs typeface="Calibri" charset="0"/>
              </a:rPr>
              <a:t>Desmontar </a:t>
            </a:r>
            <a:r>
              <a:rPr lang="es-ES_tradnl" sz="1600" dirty="0">
                <a:solidFill>
                  <a:schemeClr val="bg2">
                    <a:lumMod val="50000"/>
                  </a:schemeClr>
                </a:solidFill>
                <a:latin typeface="Calibri" charset="0"/>
                <a:ea typeface="Calibri" charset="0"/>
                <a:cs typeface="Calibri" charset="0"/>
              </a:rPr>
              <a:t>la correa de accesorios que mueve el alternador, Aire acondicionado, etc. </a:t>
            </a:r>
            <a:endParaRPr lang="es-ES_tradnl" sz="1600" dirty="0" smtClean="0">
              <a:solidFill>
                <a:schemeClr val="bg2">
                  <a:lumMod val="50000"/>
                </a:schemeClr>
              </a:solidFill>
              <a:latin typeface="Calibri" charset="0"/>
              <a:ea typeface="Calibri" charset="0"/>
              <a:cs typeface="Calibri" charset="0"/>
            </a:endParaRPr>
          </a:p>
          <a:p>
            <a:pPr marL="454025" indent="-454025" algn="just">
              <a:buFont typeface="+mj-lt"/>
              <a:buAutoNum type="arabicPeriod"/>
            </a:pPr>
            <a:endParaRPr lang="es-ES_tradnl" sz="1600" dirty="0" smtClean="0">
              <a:solidFill>
                <a:schemeClr val="bg2">
                  <a:lumMod val="50000"/>
                </a:schemeClr>
              </a:solidFill>
              <a:latin typeface="Calibri" charset="0"/>
              <a:ea typeface="Calibri" charset="0"/>
              <a:cs typeface="Calibri" charset="0"/>
            </a:endParaRPr>
          </a:p>
          <a:p>
            <a:pPr marL="454025" indent="-454025" algn="just">
              <a:buFont typeface="+mj-lt"/>
              <a:buAutoNum type="arabicPeriod"/>
            </a:pPr>
            <a:r>
              <a:rPr lang="es-ES_tradnl" sz="1600" dirty="0">
                <a:solidFill>
                  <a:schemeClr val="bg2">
                    <a:lumMod val="50000"/>
                  </a:schemeClr>
                </a:solidFill>
                <a:latin typeface="Calibri" charset="0"/>
                <a:ea typeface="Calibri" charset="0"/>
                <a:cs typeface="Calibri" charset="0"/>
              </a:rPr>
              <a:t>Desmontar la Polea de Cigüeñal, para lo cual se debe trabar el cigüeñal para soltar el perno o tuerca que sujeta la polea al cigüeñal</a:t>
            </a:r>
            <a:r>
              <a:rPr lang="es-ES_tradnl" sz="1600" dirty="0" smtClean="0">
                <a:solidFill>
                  <a:schemeClr val="bg2">
                    <a:lumMod val="50000"/>
                  </a:schemeClr>
                </a:solidFill>
                <a:latin typeface="Calibri" charset="0"/>
                <a:ea typeface="Calibri" charset="0"/>
                <a:cs typeface="Calibri" charset="0"/>
              </a:rPr>
              <a:t>.</a:t>
            </a:r>
          </a:p>
          <a:p>
            <a:pPr marL="454025" indent="-454025" algn="just">
              <a:buFont typeface="+mj-lt"/>
              <a:buAutoNum type="arabicPeriod"/>
            </a:pPr>
            <a:endParaRPr lang="es-CL" sz="1600" dirty="0">
              <a:solidFill>
                <a:schemeClr val="bg2">
                  <a:lumMod val="50000"/>
                </a:schemeClr>
              </a:solidFill>
              <a:latin typeface="Calibri" charset="0"/>
              <a:ea typeface="Calibri" charset="0"/>
              <a:cs typeface="Calibri" charset="0"/>
            </a:endParaRPr>
          </a:p>
          <a:p>
            <a:pPr marL="454025" indent="-454025" algn="just">
              <a:buFont typeface="+mj-lt"/>
              <a:buAutoNum type="arabicPeriod"/>
            </a:pPr>
            <a:r>
              <a:rPr lang="es-ES_tradnl" sz="1600" dirty="0">
                <a:solidFill>
                  <a:schemeClr val="bg2">
                    <a:lumMod val="50000"/>
                  </a:schemeClr>
                </a:solidFill>
                <a:latin typeface="Calibri" charset="0"/>
                <a:ea typeface="Calibri" charset="0"/>
                <a:cs typeface="Calibri" charset="0"/>
              </a:rPr>
              <a:t>Desmontar la tapa delantera de la distribución</a:t>
            </a:r>
            <a:r>
              <a:rPr lang="es-ES_tradnl" sz="1600" dirty="0" smtClean="0">
                <a:solidFill>
                  <a:schemeClr val="bg2">
                    <a:lumMod val="50000"/>
                  </a:schemeClr>
                </a:solidFill>
                <a:latin typeface="Calibri" charset="0"/>
                <a:ea typeface="Calibri" charset="0"/>
                <a:cs typeface="Calibri" charset="0"/>
              </a:rPr>
              <a:t>.</a:t>
            </a:r>
          </a:p>
          <a:p>
            <a:pPr marL="454025" indent="-454025" algn="just">
              <a:buFont typeface="+mj-lt"/>
              <a:buAutoNum type="arabicPeriod"/>
            </a:pPr>
            <a:endParaRPr lang="es-CL" sz="1600" dirty="0">
              <a:solidFill>
                <a:schemeClr val="bg2">
                  <a:lumMod val="50000"/>
                </a:schemeClr>
              </a:solidFill>
              <a:latin typeface="Calibri" charset="0"/>
              <a:ea typeface="Calibri" charset="0"/>
              <a:cs typeface="Calibri" charset="0"/>
            </a:endParaRPr>
          </a:p>
          <a:p>
            <a:pPr marL="454025" indent="-454025" algn="just">
              <a:buFont typeface="+mj-lt"/>
              <a:buAutoNum type="arabicPeriod"/>
            </a:pPr>
            <a:r>
              <a:rPr lang="es-ES_tradnl" sz="1600" dirty="0">
                <a:solidFill>
                  <a:schemeClr val="bg2">
                    <a:lumMod val="50000"/>
                  </a:schemeClr>
                </a:solidFill>
                <a:latin typeface="Calibri" charset="0"/>
                <a:ea typeface="Calibri" charset="0"/>
                <a:cs typeface="Calibri" charset="0"/>
              </a:rPr>
              <a:t>Girar el motor en sentido horario antes de desmontar la correa de distribución, hasta enfrentar las marcas de puesta a punto de los piñones de levas y del piñón de Cigüeñal</a:t>
            </a:r>
            <a:r>
              <a:rPr lang="es-ES_tradnl"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p:txBody>
      </p:sp>
      <p:pic>
        <p:nvPicPr>
          <p:cNvPr id="9" name="Imagen 8">
            <a:extLst>
              <a:ext uri="{FF2B5EF4-FFF2-40B4-BE49-F238E27FC236}">
                <a16:creationId xmlns="" xmlns:a16="http://schemas.microsoft.com/office/drawing/2014/main" id="{9FFE147F-DBAF-8A41-86A1-4A2428E31969}"/>
              </a:ext>
            </a:extLst>
          </p:cNvPr>
          <p:cNvPicPr>
            <a:picLocks noChangeAspect="1"/>
          </p:cNvPicPr>
          <p:nvPr/>
        </p:nvPicPr>
        <p:blipFill>
          <a:blip r:embed="rId3"/>
          <a:stretch>
            <a:fillRect/>
          </a:stretch>
        </p:blipFill>
        <p:spPr>
          <a:xfrm>
            <a:off x="6530950" y="2505071"/>
            <a:ext cx="2970749" cy="2815137"/>
          </a:xfrm>
          <a:prstGeom prst="roundRect">
            <a:avLst/>
          </a:prstGeom>
        </p:spPr>
      </p:pic>
      <p:sp>
        <p:nvSpPr>
          <p:cNvPr id="14" name="Marco 13">
            <a:extLst>
              <a:ext uri="{FF2B5EF4-FFF2-40B4-BE49-F238E27FC236}">
                <a16:creationId xmlns="" xmlns:a16="http://schemas.microsoft.com/office/drawing/2014/main" id="{D11A7306-7BC5-6044-9A53-FADA5C2EB8C6}"/>
              </a:ext>
            </a:extLst>
          </p:cNvPr>
          <p:cNvSpPr/>
          <p:nvPr/>
        </p:nvSpPr>
        <p:spPr>
          <a:xfrm>
            <a:off x="7216999" y="2667449"/>
            <a:ext cx="273059" cy="40488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16" name="Marco 15">
            <a:extLst>
              <a:ext uri="{FF2B5EF4-FFF2-40B4-BE49-F238E27FC236}">
                <a16:creationId xmlns="" xmlns:a16="http://schemas.microsoft.com/office/drawing/2014/main" id="{D11A7306-7BC5-6044-9A53-FADA5C2EB8C6}"/>
              </a:ext>
            </a:extLst>
          </p:cNvPr>
          <p:cNvSpPr/>
          <p:nvPr/>
        </p:nvSpPr>
        <p:spPr>
          <a:xfrm>
            <a:off x="8669011" y="2566359"/>
            <a:ext cx="273059" cy="40488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Tree>
    <p:extLst>
      <p:ext uri="{BB962C8B-B14F-4D97-AF65-F5344CB8AC3E}">
        <p14:creationId xmlns:p14="http://schemas.microsoft.com/office/powerpoint/2010/main" val="815619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2145</TotalTime>
  <Words>2224</Words>
  <Application>Microsoft Office PowerPoint</Application>
  <PresentationFormat>Personalizado</PresentationFormat>
  <Paragraphs>237</Paragraphs>
  <Slides>28</Slides>
  <Notes>24</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28</vt:i4>
      </vt:variant>
    </vt:vector>
  </HeadingPairs>
  <TitlesOfParts>
    <vt:vector size="32" baseType="lpstr">
      <vt:lpstr>Arial</vt:lpstr>
      <vt:lpstr>Calibri</vt:lpstr>
      <vt:lpstr>Roboto</vt:lpstr>
      <vt:lpstr>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Toledo</dc:creator>
  <cp:lastModifiedBy>Toledo</cp:lastModifiedBy>
  <cp:revision>137</cp:revision>
  <cp:lastPrinted>2021-01-27T14:44:16Z</cp:lastPrinted>
  <dcterms:modified xsi:type="dcterms:W3CDTF">2021-01-29T06:03:28Z</dcterms:modified>
</cp:coreProperties>
</file>