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7556500" cx="9715500"/>
  <p:notesSz cx="6858000" cy="9144000"/>
  <p:embeddedFontLst>
    <p:embeddedFont>
      <p:font typeface="Helvetica Neue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3" roundtripDataSignature="AMtx7mg2si042EpTcWLGNDyvnkNv+OLB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55D0B56-25E7-47FC-BC11-7B80C730F5FE}">
  <a:tblStyle styleId="{F55D0B56-25E7-47FC-BC11-7B80C730F5F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E2CD"/>
          </a:solidFill>
        </a:fill>
      </a:tcStyle>
    </a:wholeTbl>
    <a:band1H>
      <a:tcTxStyle/>
    </a:band1H>
    <a:band2H>
      <a:tcTxStyle b="off" i="off"/>
      <a:tcStyle>
        <a:fill>
          <a:solidFill>
            <a:srgbClr val="FFF1E8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.fntdata"/><Relationship Id="rId20" Type="http://schemas.openxmlformats.org/officeDocument/2006/relationships/slide" Target="slides/slide15.xml"/><Relationship Id="rId42" Type="http://schemas.openxmlformats.org/officeDocument/2006/relationships/font" Target="fonts/HelveticaNeue-boldItalic.fntdata"/><Relationship Id="rId41" Type="http://schemas.openxmlformats.org/officeDocument/2006/relationships/font" Target="fonts/HelveticaNeue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HelveticaNeue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ne column text" showMasterSp="0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24" id="16" name="Google Shape;1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3440" y="418596"/>
            <a:ext cx="2897435" cy="68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35"/>
          <p:cNvGrpSpPr/>
          <p:nvPr/>
        </p:nvGrpSpPr>
        <p:grpSpPr>
          <a:xfrm>
            <a:off x="242850" y="1756545"/>
            <a:ext cx="9346509" cy="5675931"/>
            <a:chOff x="-2" y="-1"/>
            <a:chExt cx="9346508" cy="5675930"/>
          </a:xfrm>
        </p:grpSpPr>
        <p:sp>
          <p:nvSpPr>
            <p:cNvPr id="18" name="Google Shape;18;p35"/>
            <p:cNvSpPr/>
            <p:nvPr/>
          </p:nvSpPr>
          <p:spPr>
            <a:xfrm>
              <a:off x="-2" y="-1"/>
              <a:ext cx="9346508" cy="567593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19587" y="0"/>
                  </a:lnTo>
                  <a:cubicBezTo>
                    <a:pt x="20699" y="0"/>
                    <a:pt x="21600" y="1484"/>
                    <a:pt x="21600" y="331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E3D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35"/>
            <p:cNvSpPr txBox="1"/>
            <p:nvPr/>
          </p:nvSpPr>
          <p:spPr>
            <a:xfrm>
              <a:off x="-1" y="2647844"/>
              <a:ext cx="9091325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pic>
        <p:nvPicPr>
          <p:cNvPr descr="Google Shape;12;p23" id="20" name="Google Shape;2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1706" y="6387272"/>
            <a:ext cx="830663" cy="75600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5"/>
          <p:cNvSpPr/>
          <p:nvPr/>
        </p:nvSpPr>
        <p:spPr>
          <a:xfrm>
            <a:off x="436350" y="6464001"/>
            <a:ext cx="7891862" cy="680478"/>
          </a:xfrm>
          <a:prstGeom prst="roundRect">
            <a:avLst>
              <a:gd fmla="val 19335" name="adj"/>
            </a:avLst>
          </a:prstGeom>
          <a:solidFill>
            <a:srgbClr val="FFB37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17" id="22" name="Google Shape;2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440" y="6462795"/>
            <a:ext cx="690486" cy="680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1" id="23" name="Google Shape;23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72364" y="1222172"/>
            <a:ext cx="1080004" cy="241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2" id="24" name="Google Shape;24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72364" y="418596"/>
            <a:ext cx="1080004" cy="66477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5"/>
          <p:cNvSpPr txBox="1"/>
          <p:nvPr>
            <p:ph idx="12" type="sldNum"/>
          </p:nvPr>
        </p:nvSpPr>
        <p:spPr>
          <a:xfrm>
            <a:off x="6689124" y="6871631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6"/>
          <p:cNvSpPr txBox="1"/>
          <p:nvPr>
            <p:ph idx="12" type="sldNum"/>
          </p:nvPr>
        </p:nvSpPr>
        <p:spPr>
          <a:xfrm>
            <a:off x="6689124" y="6871631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showMasterSp="0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7"/>
          <p:cNvSpPr/>
          <p:nvPr/>
        </p:nvSpPr>
        <p:spPr>
          <a:xfrm>
            <a:off x="180896" y="180897"/>
            <a:ext cx="7911006" cy="651006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oogle Shape;30;p37"/>
          <p:cNvGrpSpPr/>
          <p:nvPr/>
        </p:nvGrpSpPr>
        <p:grpSpPr>
          <a:xfrm>
            <a:off x="8091896" y="451665"/>
            <a:ext cx="662111" cy="380240"/>
            <a:chOff x="-1" y="0"/>
            <a:chExt cx="662109" cy="380239"/>
          </a:xfrm>
        </p:grpSpPr>
        <p:sp>
          <p:nvSpPr>
            <p:cNvPr id="31" name="Google Shape;31;p37"/>
            <p:cNvSpPr/>
            <p:nvPr/>
          </p:nvSpPr>
          <p:spPr>
            <a:xfrm>
              <a:off x="-1" y="327735"/>
              <a:ext cx="662109" cy="52504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7"/>
            <p:cNvSpPr txBox="1"/>
            <p:nvPr/>
          </p:nvSpPr>
          <p:spPr>
            <a:xfrm>
              <a:off x="-1" y="0"/>
              <a:ext cx="662109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33" name="Google Shape;33;p37"/>
          <p:cNvGrpSpPr/>
          <p:nvPr/>
        </p:nvGrpSpPr>
        <p:grpSpPr>
          <a:xfrm>
            <a:off x="8753994" y="451665"/>
            <a:ext cx="785407" cy="380240"/>
            <a:chOff x="-2" y="0"/>
            <a:chExt cx="785406" cy="380239"/>
          </a:xfrm>
        </p:grpSpPr>
        <p:sp>
          <p:nvSpPr>
            <p:cNvPr id="34" name="Google Shape;34;p37"/>
            <p:cNvSpPr/>
            <p:nvPr/>
          </p:nvSpPr>
          <p:spPr>
            <a:xfrm>
              <a:off x="-2" y="327735"/>
              <a:ext cx="785406" cy="52504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7"/>
            <p:cNvSpPr txBox="1"/>
            <p:nvPr/>
          </p:nvSpPr>
          <p:spPr>
            <a:xfrm>
              <a:off x="-2" y="0"/>
              <a:ext cx="785406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36" name="Google Shape;36;p37"/>
          <p:cNvSpPr txBox="1"/>
          <p:nvPr/>
        </p:nvSpPr>
        <p:spPr>
          <a:xfrm>
            <a:off x="375975" y="6881800"/>
            <a:ext cx="6786599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n-U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RECURSOS HUMANOS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  <p:sp>
        <p:nvSpPr>
          <p:cNvPr id="37" name="Google Shape;37;p37"/>
          <p:cNvSpPr txBox="1"/>
          <p:nvPr/>
        </p:nvSpPr>
        <p:spPr>
          <a:xfrm>
            <a:off x="442650" y="350322"/>
            <a:ext cx="7441801" cy="3722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Desarrollo y Bienestar del Personal</a:t>
            </a:r>
            <a:endParaRPr/>
          </a:p>
        </p:txBody>
      </p:sp>
      <p:sp>
        <p:nvSpPr>
          <p:cNvPr id="38" name="Google Shape;38;p37"/>
          <p:cNvSpPr txBox="1"/>
          <p:nvPr/>
        </p:nvSpPr>
        <p:spPr>
          <a:xfrm>
            <a:off x="8443617" y="271141"/>
            <a:ext cx="1166704" cy="3919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6|</a:t>
            </a:r>
            <a:r>
              <a:rPr b="0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9" name="Google Shape;39;p37"/>
          <p:cNvSpPr txBox="1"/>
          <p:nvPr>
            <p:ph idx="12" type="sldNum"/>
          </p:nvPr>
        </p:nvSpPr>
        <p:spPr>
          <a:xfrm>
            <a:off x="371694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showMasterSp="0">
  <p:cSld name="TITLE_AND_BODY 2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/>
          <p:nvPr/>
        </p:nvSpPr>
        <p:spPr>
          <a:xfrm flipH="1" rot="10800000">
            <a:off x="180974" y="832249"/>
            <a:ext cx="9358202" cy="1236901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0173" y="0"/>
                </a:lnTo>
                <a:cubicBezTo>
                  <a:pt x="20961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8"/>
          <p:cNvSpPr/>
          <p:nvPr/>
        </p:nvSpPr>
        <p:spPr>
          <a:xfrm>
            <a:off x="180896" y="180897"/>
            <a:ext cx="7911006" cy="651006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" name="Google Shape;43;p38"/>
          <p:cNvGrpSpPr/>
          <p:nvPr/>
        </p:nvGrpSpPr>
        <p:grpSpPr>
          <a:xfrm>
            <a:off x="8091896" y="451665"/>
            <a:ext cx="662111" cy="380240"/>
            <a:chOff x="-1" y="0"/>
            <a:chExt cx="662109" cy="380239"/>
          </a:xfrm>
        </p:grpSpPr>
        <p:sp>
          <p:nvSpPr>
            <p:cNvPr id="44" name="Google Shape;44;p38"/>
            <p:cNvSpPr/>
            <p:nvPr/>
          </p:nvSpPr>
          <p:spPr>
            <a:xfrm>
              <a:off x="-1" y="327735"/>
              <a:ext cx="662109" cy="52504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8"/>
            <p:cNvSpPr txBox="1"/>
            <p:nvPr/>
          </p:nvSpPr>
          <p:spPr>
            <a:xfrm>
              <a:off x="-1" y="0"/>
              <a:ext cx="662109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46" name="Google Shape;46;p38"/>
          <p:cNvGrpSpPr/>
          <p:nvPr/>
        </p:nvGrpSpPr>
        <p:grpSpPr>
          <a:xfrm>
            <a:off x="8753994" y="451665"/>
            <a:ext cx="785407" cy="380240"/>
            <a:chOff x="-2" y="0"/>
            <a:chExt cx="785406" cy="380239"/>
          </a:xfrm>
        </p:grpSpPr>
        <p:sp>
          <p:nvSpPr>
            <p:cNvPr id="47" name="Google Shape;47;p38"/>
            <p:cNvSpPr/>
            <p:nvPr/>
          </p:nvSpPr>
          <p:spPr>
            <a:xfrm>
              <a:off x="-2" y="327735"/>
              <a:ext cx="785406" cy="52504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38"/>
            <p:cNvSpPr txBox="1"/>
            <p:nvPr/>
          </p:nvSpPr>
          <p:spPr>
            <a:xfrm>
              <a:off x="-2" y="0"/>
              <a:ext cx="785406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49" name="Google Shape;49;p38"/>
          <p:cNvSpPr txBox="1"/>
          <p:nvPr/>
        </p:nvSpPr>
        <p:spPr>
          <a:xfrm>
            <a:off x="375975" y="6881800"/>
            <a:ext cx="6786599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n-U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RECURSOS HUMANOS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  <p:sp>
        <p:nvSpPr>
          <p:cNvPr id="50" name="Google Shape;50;p38"/>
          <p:cNvSpPr txBox="1"/>
          <p:nvPr/>
        </p:nvSpPr>
        <p:spPr>
          <a:xfrm>
            <a:off x="442650" y="350325"/>
            <a:ext cx="7441801" cy="3722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Desarrollo y Bienestar del Personal</a:t>
            </a:r>
            <a:endParaRPr/>
          </a:p>
        </p:txBody>
      </p:sp>
      <p:sp>
        <p:nvSpPr>
          <p:cNvPr id="51" name="Google Shape;51;p38"/>
          <p:cNvSpPr txBox="1"/>
          <p:nvPr/>
        </p:nvSpPr>
        <p:spPr>
          <a:xfrm>
            <a:off x="8443617" y="271141"/>
            <a:ext cx="1166704" cy="3919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6|</a:t>
            </a:r>
            <a:r>
              <a:rPr b="0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52" name="Google Shape;52;p38"/>
          <p:cNvSpPr txBox="1"/>
          <p:nvPr>
            <p:ph idx="12" type="sldNum"/>
          </p:nvPr>
        </p:nvSpPr>
        <p:spPr>
          <a:xfrm>
            <a:off x="371694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showMasterSp="0" type="twoColTx">
  <p:cSld name="TITLE_AND_TWO_COLUMN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/>
          <p:nvPr/>
        </p:nvSpPr>
        <p:spPr>
          <a:xfrm flipH="1" rot="10800000">
            <a:off x="181647" y="822025"/>
            <a:ext cx="9356705" cy="65313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E3D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9"/>
          <p:cNvSpPr/>
          <p:nvPr/>
        </p:nvSpPr>
        <p:spPr>
          <a:xfrm>
            <a:off x="180896" y="180897"/>
            <a:ext cx="7911006" cy="651006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39"/>
          <p:cNvGrpSpPr/>
          <p:nvPr/>
        </p:nvGrpSpPr>
        <p:grpSpPr>
          <a:xfrm>
            <a:off x="8091896" y="451665"/>
            <a:ext cx="662111" cy="380240"/>
            <a:chOff x="-1" y="0"/>
            <a:chExt cx="662109" cy="380239"/>
          </a:xfrm>
        </p:grpSpPr>
        <p:sp>
          <p:nvSpPr>
            <p:cNvPr id="57" name="Google Shape;57;p39"/>
            <p:cNvSpPr/>
            <p:nvPr/>
          </p:nvSpPr>
          <p:spPr>
            <a:xfrm>
              <a:off x="-1" y="327735"/>
              <a:ext cx="662109" cy="52504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39"/>
            <p:cNvSpPr txBox="1"/>
            <p:nvPr/>
          </p:nvSpPr>
          <p:spPr>
            <a:xfrm>
              <a:off x="-1" y="0"/>
              <a:ext cx="662109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59" name="Google Shape;59;p39"/>
          <p:cNvGrpSpPr/>
          <p:nvPr/>
        </p:nvGrpSpPr>
        <p:grpSpPr>
          <a:xfrm>
            <a:off x="8753994" y="451665"/>
            <a:ext cx="785407" cy="380240"/>
            <a:chOff x="-2" y="0"/>
            <a:chExt cx="785406" cy="380239"/>
          </a:xfrm>
        </p:grpSpPr>
        <p:sp>
          <p:nvSpPr>
            <p:cNvPr id="60" name="Google Shape;60;p39"/>
            <p:cNvSpPr/>
            <p:nvPr/>
          </p:nvSpPr>
          <p:spPr>
            <a:xfrm>
              <a:off x="-2" y="327735"/>
              <a:ext cx="785406" cy="52504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39"/>
            <p:cNvSpPr txBox="1"/>
            <p:nvPr/>
          </p:nvSpPr>
          <p:spPr>
            <a:xfrm>
              <a:off x="-2" y="0"/>
              <a:ext cx="785406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62" name="Google Shape;62;p39"/>
          <p:cNvSpPr txBox="1"/>
          <p:nvPr/>
        </p:nvSpPr>
        <p:spPr>
          <a:xfrm>
            <a:off x="375975" y="6881800"/>
            <a:ext cx="6786599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n-U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RECURSOS HUMANOS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  <p:sp>
        <p:nvSpPr>
          <p:cNvPr id="63" name="Google Shape;63;p39"/>
          <p:cNvSpPr txBox="1"/>
          <p:nvPr/>
        </p:nvSpPr>
        <p:spPr>
          <a:xfrm>
            <a:off x="442650" y="350325"/>
            <a:ext cx="7441801" cy="3722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Desarrollo y Bienestar del Personal</a:t>
            </a:r>
            <a:endParaRPr/>
          </a:p>
        </p:txBody>
      </p:sp>
      <p:sp>
        <p:nvSpPr>
          <p:cNvPr id="64" name="Google Shape;64;p39"/>
          <p:cNvSpPr txBox="1"/>
          <p:nvPr/>
        </p:nvSpPr>
        <p:spPr>
          <a:xfrm>
            <a:off x="8443617" y="271141"/>
            <a:ext cx="1166704" cy="3919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6|</a:t>
            </a:r>
            <a:r>
              <a:rPr b="0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65" name="Google Shape;65;p39"/>
          <p:cNvSpPr txBox="1"/>
          <p:nvPr>
            <p:ph idx="12" type="sldNum"/>
          </p:nvPr>
        </p:nvSpPr>
        <p:spPr>
          <a:xfrm>
            <a:off x="371694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showMasterSp="0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0"/>
          <p:cNvSpPr/>
          <p:nvPr/>
        </p:nvSpPr>
        <p:spPr>
          <a:xfrm flipH="1" rot="10800000">
            <a:off x="181647" y="822025"/>
            <a:ext cx="9356705" cy="65313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0"/>
          <p:cNvSpPr/>
          <p:nvPr/>
        </p:nvSpPr>
        <p:spPr>
          <a:xfrm>
            <a:off x="180896" y="180897"/>
            <a:ext cx="7911006" cy="651006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" name="Google Shape;69;p40"/>
          <p:cNvGrpSpPr/>
          <p:nvPr/>
        </p:nvGrpSpPr>
        <p:grpSpPr>
          <a:xfrm>
            <a:off x="8091896" y="451665"/>
            <a:ext cx="662111" cy="380240"/>
            <a:chOff x="-1" y="0"/>
            <a:chExt cx="662109" cy="380239"/>
          </a:xfrm>
        </p:grpSpPr>
        <p:sp>
          <p:nvSpPr>
            <p:cNvPr id="70" name="Google Shape;70;p40"/>
            <p:cNvSpPr/>
            <p:nvPr/>
          </p:nvSpPr>
          <p:spPr>
            <a:xfrm>
              <a:off x="-1" y="327735"/>
              <a:ext cx="662109" cy="52504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40"/>
            <p:cNvSpPr txBox="1"/>
            <p:nvPr/>
          </p:nvSpPr>
          <p:spPr>
            <a:xfrm>
              <a:off x="-1" y="0"/>
              <a:ext cx="662109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72" name="Google Shape;72;p40"/>
          <p:cNvGrpSpPr/>
          <p:nvPr/>
        </p:nvGrpSpPr>
        <p:grpSpPr>
          <a:xfrm>
            <a:off x="8753994" y="451665"/>
            <a:ext cx="785407" cy="380240"/>
            <a:chOff x="-2" y="0"/>
            <a:chExt cx="785406" cy="380239"/>
          </a:xfrm>
        </p:grpSpPr>
        <p:sp>
          <p:nvSpPr>
            <p:cNvPr id="73" name="Google Shape;73;p40"/>
            <p:cNvSpPr/>
            <p:nvPr/>
          </p:nvSpPr>
          <p:spPr>
            <a:xfrm>
              <a:off x="-2" y="327735"/>
              <a:ext cx="785406" cy="52504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0"/>
            <p:cNvSpPr txBox="1"/>
            <p:nvPr/>
          </p:nvSpPr>
          <p:spPr>
            <a:xfrm>
              <a:off x="-2" y="0"/>
              <a:ext cx="785406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75" name="Google Shape;75;p40"/>
          <p:cNvSpPr txBox="1"/>
          <p:nvPr/>
        </p:nvSpPr>
        <p:spPr>
          <a:xfrm>
            <a:off x="375975" y="6881800"/>
            <a:ext cx="6786599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n-U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RECURSOS HUMANOS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  <p:sp>
        <p:nvSpPr>
          <p:cNvPr id="76" name="Google Shape;76;p40"/>
          <p:cNvSpPr txBox="1"/>
          <p:nvPr/>
        </p:nvSpPr>
        <p:spPr>
          <a:xfrm>
            <a:off x="442650" y="350325"/>
            <a:ext cx="7441801" cy="3722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Desarrollo y Bienestar del Personal</a:t>
            </a:r>
            <a:endParaRPr/>
          </a:p>
        </p:txBody>
      </p:sp>
      <p:sp>
        <p:nvSpPr>
          <p:cNvPr id="77" name="Google Shape;77;p40"/>
          <p:cNvSpPr txBox="1"/>
          <p:nvPr/>
        </p:nvSpPr>
        <p:spPr>
          <a:xfrm>
            <a:off x="8443617" y="271141"/>
            <a:ext cx="1166704" cy="3919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6|</a:t>
            </a:r>
            <a:r>
              <a:rPr b="0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78" name="Google Shape;78;p40"/>
          <p:cNvSpPr txBox="1"/>
          <p:nvPr>
            <p:ph idx="12" type="sldNum"/>
          </p:nvPr>
        </p:nvSpPr>
        <p:spPr>
          <a:xfrm>
            <a:off x="371694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ne column text 2" showMasterSp="0">
  <p:cSld name="1_One column text 2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1"/>
          <p:cNvSpPr/>
          <p:nvPr/>
        </p:nvSpPr>
        <p:spPr>
          <a:xfrm flipH="1" rot="10800000">
            <a:off x="181647" y="822023"/>
            <a:ext cx="9356707" cy="6531303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" name="Google Shape;81;p41"/>
          <p:cNvGrpSpPr/>
          <p:nvPr/>
        </p:nvGrpSpPr>
        <p:grpSpPr>
          <a:xfrm>
            <a:off x="8091894" y="451665"/>
            <a:ext cx="662113" cy="380241"/>
            <a:chOff x="-1" y="0"/>
            <a:chExt cx="662111" cy="380240"/>
          </a:xfrm>
        </p:grpSpPr>
        <p:sp>
          <p:nvSpPr>
            <p:cNvPr id="82" name="Google Shape;82;p41"/>
            <p:cNvSpPr/>
            <p:nvPr/>
          </p:nvSpPr>
          <p:spPr>
            <a:xfrm>
              <a:off x="-1" y="327735"/>
              <a:ext cx="662111" cy="52505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41"/>
            <p:cNvSpPr txBox="1"/>
            <p:nvPr/>
          </p:nvSpPr>
          <p:spPr>
            <a:xfrm>
              <a:off x="-1" y="0"/>
              <a:ext cx="662111" cy="380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84" name="Google Shape;84;p41"/>
          <p:cNvGrpSpPr/>
          <p:nvPr/>
        </p:nvGrpSpPr>
        <p:grpSpPr>
          <a:xfrm>
            <a:off x="8753993" y="451665"/>
            <a:ext cx="785409" cy="380241"/>
            <a:chOff x="-2" y="0"/>
            <a:chExt cx="785408" cy="380240"/>
          </a:xfrm>
        </p:grpSpPr>
        <p:sp>
          <p:nvSpPr>
            <p:cNvPr id="85" name="Google Shape;85;p41"/>
            <p:cNvSpPr/>
            <p:nvPr/>
          </p:nvSpPr>
          <p:spPr>
            <a:xfrm>
              <a:off x="-2" y="327735"/>
              <a:ext cx="785408" cy="52505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1"/>
            <p:cNvSpPr txBox="1"/>
            <p:nvPr/>
          </p:nvSpPr>
          <p:spPr>
            <a:xfrm>
              <a:off x="-2" y="0"/>
              <a:ext cx="785408" cy="380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87" name="Google Shape;87;p41"/>
          <p:cNvSpPr/>
          <p:nvPr/>
        </p:nvSpPr>
        <p:spPr>
          <a:xfrm>
            <a:off x="181649" y="180896"/>
            <a:ext cx="7909206" cy="651007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1"/>
          <p:cNvSpPr txBox="1"/>
          <p:nvPr/>
        </p:nvSpPr>
        <p:spPr>
          <a:xfrm>
            <a:off x="8170650" y="288449"/>
            <a:ext cx="1166705" cy="372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/>
          </a:p>
        </p:txBody>
      </p:sp>
      <p:sp>
        <p:nvSpPr>
          <p:cNvPr id="89" name="Google Shape;89;p41"/>
          <p:cNvSpPr txBox="1"/>
          <p:nvPr/>
        </p:nvSpPr>
        <p:spPr>
          <a:xfrm>
            <a:off x="375975" y="6881800"/>
            <a:ext cx="6786599" cy="3171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n-U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RECURSOS HUMANOS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  <p:sp>
        <p:nvSpPr>
          <p:cNvPr id="90" name="Google Shape;90;p41"/>
          <p:cNvSpPr txBox="1"/>
          <p:nvPr>
            <p:ph idx="12" type="sldNum"/>
          </p:nvPr>
        </p:nvSpPr>
        <p:spPr>
          <a:xfrm>
            <a:off x="371696" y="6881800"/>
            <a:ext cx="337153" cy="3171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ne column text 2" showMasterSp="0">
  <p:cSld name="1_One column text 2 2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2"/>
          <p:cNvSpPr/>
          <p:nvPr/>
        </p:nvSpPr>
        <p:spPr>
          <a:xfrm flipH="1" rot="10800000">
            <a:off x="181647" y="822025"/>
            <a:ext cx="9356705" cy="65313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" name="Google Shape;93;p42"/>
          <p:cNvGrpSpPr/>
          <p:nvPr/>
        </p:nvGrpSpPr>
        <p:grpSpPr>
          <a:xfrm>
            <a:off x="8091896" y="451665"/>
            <a:ext cx="662111" cy="380240"/>
            <a:chOff x="-1" y="0"/>
            <a:chExt cx="662109" cy="380239"/>
          </a:xfrm>
        </p:grpSpPr>
        <p:sp>
          <p:nvSpPr>
            <p:cNvPr id="94" name="Google Shape;94;p42"/>
            <p:cNvSpPr/>
            <p:nvPr/>
          </p:nvSpPr>
          <p:spPr>
            <a:xfrm>
              <a:off x="-1" y="327735"/>
              <a:ext cx="662109" cy="52504"/>
            </a:xfrm>
            <a:prstGeom prst="rect">
              <a:avLst/>
            </a:prstGeom>
            <a:solidFill>
              <a:srgbClr val="0F69B4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42"/>
            <p:cNvSpPr txBox="1"/>
            <p:nvPr/>
          </p:nvSpPr>
          <p:spPr>
            <a:xfrm>
              <a:off x="-1" y="0"/>
              <a:ext cx="662109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grpSp>
        <p:nvGrpSpPr>
          <p:cNvPr id="96" name="Google Shape;96;p42"/>
          <p:cNvGrpSpPr/>
          <p:nvPr/>
        </p:nvGrpSpPr>
        <p:grpSpPr>
          <a:xfrm>
            <a:off x="8753994" y="451665"/>
            <a:ext cx="785407" cy="380240"/>
            <a:chOff x="-2" y="0"/>
            <a:chExt cx="785406" cy="380239"/>
          </a:xfrm>
        </p:grpSpPr>
        <p:sp>
          <p:nvSpPr>
            <p:cNvPr id="97" name="Google Shape;97;p42"/>
            <p:cNvSpPr/>
            <p:nvPr/>
          </p:nvSpPr>
          <p:spPr>
            <a:xfrm>
              <a:off x="-2" y="327735"/>
              <a:ext cx="785406" cy="52504"/>
            </a:xfrm>
            <a:prstGeom prst="rect">
              <a:avLst/>
            </a:prstGeom>
            <a:solidFill>
              <a:srgbClr val="EB3C46"/>
            </a:solidFill>
            <a:ln>
              <a:noFill/>
            </a:ln>
          </p:spPr>
          <p:txBody>
            <a:bodyPr anchorCtr="0" anchor="b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42"/>
            <p:cNvSpPr txBox="1"/>
            <p:nvPr/>
          </p:nvSpPr>
          <p:spPr>
            <a:xfrm>
              <a:off x="-2" y="0"/>
              <a:ext cx="785406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99" name="Google Shape;99;p42"/>
          <p:cNvSpPr/>
          <p:nvPr/>
        </p:nvSpPr>
        <p:spPr>
          <a:xfrm>
            <a:off x="181649" y="180897"/>
            <a:ext cx="7909206" cy="651006"/>
          </a:xfrm>
          <a:custGeom>
            <a:rect b="b" l="l" r="r" t="t"/>
            <a:pathLst>
              <a:path extrusionOk="0" h="21600" w="2160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2"/>
          <p:cNvSpPr txBox="1"/>
          <p:nvPr/>
        </p:nvSpPr>
        <p:spPr>
          <a:xfrm>
            <a:off x="8170650" y="288449"/>
            <a:ext cx="1166704" cy="3722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/>
          </a:p>
        </p:txBody>
      </p:sp>
      <p:sp>
        <p:nvSpPr>
          <p:cNvPr id="101" name="Google Shape;101;p42"/>
          <p:cNvSpPr txBox="1"/>
          <p:nvPr/>
        </p:nvSpPr>
        <p:spPr>
          <a:xfrm>
            <a:off x="375975" y="6881800"/>
            <a:ext cx="6786599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0" i="0" lang="en-US" sz="1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RECURSOS HUMANOS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Medio | Presentación</a:t>
            </a:r>
            <a:endParaRPr/>
          </a:p>
        </p:txBody>
      </p:sp>
      <p:sp>
        <p:nvSpPr>
          <p:cNvPr id="102" name="Google Shape;102;p42"/>
          <p:cNvSpPr txBox="1"/>
          <p:nvPr>
            <p:ph idx="12" type="sldNum"/>
          </p:nvPr>
        </p:nvSpPr>
        <p:spPr>
          <a:xfrm>
            <a:off x="371694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34"/>
          <p:cNvGrpSpPr/>
          <p:nvPr/>
        </p:nvGrpSpPr>
        <p:grpSpPr>
          <a:xfrm>
            <a:off x="242850" y="1756545"/>
            <a:ext cx="9346509" cy="5675931"/>
            <a:chOff x="-2" y="-1"/>
            <a:chExt cx="9346508" cy="5675930"/>
          </a:xfrm>
        </p:grpSpPr>
        <p:sp>
          <p:nvSpPr>
            <p:cNvPr id="7" name="Google Shape;7;p34"/>
            <p:cNvSpPr/>
            <p:nvPr/>
          </p:nvSpPr>
          <p:spPr>
            <a:xfrm>
              <a:off x="-2" y="-1"/>
              <a:ext cx="9346508" cy="567593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19587" y="0"/>
                  </a:lnTo>
                  <a:cubicBezTo>
                    <a:pt x="20699" y="0"/>
                    <a:pt x="21600" y="1484"/>
                    <a:pt x="21600" y="331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34"/>
            <p:cNvSpPr txBox="1"/>
            <p:nvPr/>
          </p:nvSpPr>
          <p:spPr>
            <a:xfrm>
              <a:off x="-1" y="2647844"/>
              <a:ext cx="9091325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pic>
        <p:nvPicPr>
          <p:cNvPr descr="Imagen 9" id="9" name="Google Shape;9;p3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33440" y="418596"/>
            <a:ext cx="2897435" cy="68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4" id="10" name="Google Shape;1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72364" y="1222172"/>
            <a:ext cx="1080004" cy="241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5" id="11" name="Google Shape;1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2364" y="418596"/>
            <a:ext cx="1080004" cy="6647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4"/>
          <p:cNvSpPr txBox="1"/>
          <p:nvPr>
            <p:ph type="title"/>
          </p:nvPr>
        </p:nvSpPr>
        <p:spPr>
          <a:xfrm>
            <a:off x="1455638" y="848357"/>
            <a:ext cx="7772401" cy="1838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4"/>
          <p:cNvSpPr txBox="1"/>
          <p:nvPr>
            <p:ph idx="1" type="body"/>
          </p:nvPr>
        </p:nvSpPr>
        <p:spPr>
          <a:xfrm>
            <a:off x="5422800" y="2686755"/>
            <a:ext cx="3805239" cy="4869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4"/>
          <p:cNvSpPr txBox="1"/>
          <p:nvPr>
            <p:ph idx="12" type="sldNum"/>
          </p:nvPr>
        </p:nvSpPr>
        <p:spPr>
          <a:xfrm>
            <a:off x="6689124" y="6871631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Relationship Id="rId5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hyperlink" Target="https://www.sence.gob.cl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3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6.png"/><Relationship Id="rId6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Relationship Id="rId5" Type="http://schemas.openxmlformats.org/officeDocument/2006/relationships/image" Target="../media/image37.png"/><Relationship Id="rId6" Type="http://schemas.openxmlformats.org/officeDocument/2006/relationships/image" Target="../media/image41.png"/><Relationship Id="rId7" Type="http://schemas.openxmlformats.org/officeDocument/2006/relationships/image" Target="../media/image36.png"/><Relationship Id="rId8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hyperlink" Target="http://drive.google.com/file/d/1qaxvnoICnDLWhE2LMrf4Hj8AcVPplLFY/view" TargetMode="External"/><Relationship Id="rId5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"/>
          <p:cNvSpPr txBox="1"/>
          <p:nvPr/>
        </p:nvSpPr>
        <p:spPr>
          <a:xfrm>
            <a:off x="1176618" y="6563127"/>
            <a:ext cx="7012135" cy="482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/>
          </a:p>
        </p:txBody>
      </p:sp>
      <p:sp>
        <p:nvSpPr>
          <p:cNvPr id="108" name="Google Shape;108;p1"/>
          <p:cNvSpPr txBox="1"/>
          <p:nvPr/>
        </p:nvSpPr>
        <p:spPr>
          <a:xfrm>
            <a:off x="374946" y="2049135"/>
            <a:ext cx="1444332" cy="369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3</a:t>
            </a:r>
            <a:endParaRPr/>
          </a:p>
        </p:txBody>
      </p:sp>
      <p:sp>
        <p:nvSpPr>
          <p:cNvPr id="109" name="Google Shape;109;p1"/>
          <p:cNvSpPr txBox="1"/>
          <p:nvPr/>
        </p:nvSpPr>
        <p:spPr>
          <a:xfrm>
            <a:off x="1139097" y="834800"/>
            <a:ext cx="4156807" cy="3397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RECURSOS HUMANOS </a:t>
            </a:r>
            <a:r>
              <a:rPr b="0" i="0" lang="en-US" sz="12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| NIVEL 4° MEDIO</a:t>
            </a:r>
            <a:endParaRPr/>
          </a:p>
        </p:txBody>
      </p:sp>
      <p:sp>
        <p:nvSpPr>
          <p:cNvPr id="110" name="Google Shape;110;p1"/>
          <p:cNvSpPr txBox="1"/>
          <p:nvPr/>
        </p:nvSpPr>
        <p:spPr>
          <a:xfrm>
            <a:off x="391329" y="2346114"/>
            <a:ext cx="4118092" cy="1666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DESARROLLO Y BIENESTAR DEL PERSONAL</a:t>
            </a:r>
            <a:endParaRPr/>
          </a:p>
        </p:txBody>
      </p:sp>
      <p:pic>
        <p:nvPicPr>
          <p:cNvPr descr="Image" id="111" name="Google Shape;11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2804" y="2271817"/>
            <a:ext cx="4283676" cy="4078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"/>
          <p:cNvSpPr txBox="1"/>
          <p:nvPr>
            <p:ph idx="4294967295" type="sldNum"/>
          </p:nvPr>
        </p:nvSpPr>
        <p:spPr>
          <a:xfrm>
            <a:off x="442488" y="6881800"/>
            <a:ext cx="266349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5" name="Google Shape;255;p10"/>
          <p:cNvGrpSpPr/>
          <p:nvPr/>
        </p:nvGrpSpPr>
        <p:grpSpPr>
          <a:xfrm>
            <a:off x="466021" y="2144727"/>
            <a:ext cx="6056866" cy="4361588"/>
            <a:chOff x="-1" y="-1"/>
            <a:chExt cx="6056865" cy="4361586"/>
          </a:xfrm>
        </p:grpSpPr>
        <p:sp>
          <p:nvSpPr>
            <p:cNvPr id="256" name="Google Shape;256;p10"/>
            <p:cNvSpPr/>
            <p:nvPr/>
          </p:nvSpPr>
          <p:spPr>
            <a:xfrm>
              <a:off x="-1" y="-1"/>
              <a:ext cx="6056865" cy="4361586"/>
            </a:xfrm>
            <a:prstGeom prst="roundRect">
              <a:avLst>
                <a:gd fmla="val 6511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 txBox="1"/>
            <p:nvPr/>
          </p:nvSpPr>
          <p:spPr>
            <a:xfrm>
              <a:off x="83175" y="1990671"/>
              <a:ext cx="5890514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258" name="Google Shape;258;p10"/>
          <p:cNvSpPr txBox="1"/>
          <p:nvPr/>
        </p:nvSpPr>
        <p:spPr>
          <a:xfrm>
            <a:off x="648738" y="2403205"/>
            <a:ext cx="6056865" cy="38309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Mejora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rendimiento de las y los colaboradores.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Reduce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los tiempos y la supervisión de tareas.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soluciones de problemas con diferente visión.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equipos de trabajo de alto desempeño.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Mejora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seguridad y autoestima en los colaboradores.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Contribuye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desarrollo personal y profesional de los colaboradores.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Aumenta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productividad.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Optimiza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los procesos.</a:t>
            </a:r>
            <a:endParaRPr/>
          </a:p>
        </p:txBody>
      </p:sp>
      <p:sp>
        <p:nvSpPr>
          <p:cNvPr id="259" name="Google Shape;259;p10"/>
          <p:cNvSpPr txBox="1"/>
          <p:nvPr/>
        </p:nvSpPr>
        <p:spPr>
          <a:xfrm>
            <a:off x="452171" y="1269909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IMPORTANCIA DE LA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CAPACITACIÓN</a:t>
            </a:r>
            <a:endParaRPr/>
          </a:p>
        </p:txBody>
      </p:sp>
      <p:sp>
        <p:nvSpPr>
          <p:cNvPr id="260" name="Google Shape;260;p10"/>
          <p:cNvSpPr/>
          <p:nvPr/>
        </p:nvSpPr>
        <p:spPr>
          <a:xfrm>
            <a:off x="5680447" y="1644471"/>
            <a:ext cx="3275987" cy="327598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4" id="261" name="Google Shape;26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9120" y="1606693"/>
            <a:ext cx="4093553" cy="3345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7" name="Google Shape;267;p11"/>
          <p:cNvGrpSpPr/>
          <p:nvPr/>
        </p:nvGrpSpPr>
        <p:grpSpPr>
          <a:xfrm>
            <a:off x="402523" y="1954226"/>
            <a:ext cx="8605504" cy="4267803"/>
            <a:chOff x="0" y="-2"/>
            <a:chExt cx="8605503" cy="4267801"/>
          </a:xfrm>
        </p:grpSpPr>
        <p:sp>
          <p:nvSpPr>
            <p:cNvPr id="268" name="Google Shape;268;p11"/>
            <p:cNvSpPr/>
            <p:nvPr/>
          </p:nvSpPr>
          <p:spPr>
            <a:xfrm>
              <a:off x="0" y="-2"/>
              <a:ext cx="8605503" cy="4267801"/>
            </a:xfrm>
            <a:prstGeom prst="roundRect">
              <a:avLst>
                <a:gd fmla="val 6511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1"/>
            <p:cNvSpPr txBox="1"/>
            <p:nvPr/>
          </p:nvSpPr>
          <p:spPr>
            <a:xfrm>
              <a:off x="81386" y="1943779"/>
              <a:ext cx="8442730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270" name="Google Shape;270;p11"/>
          <p:cNvSpPr txBox="1"/>
          <p:nvPr/>
        </p:nvSpPr>
        <p:spPr>
          <a:xfrm>
            <a:off x="585240" y="2289439"/>
            <a:ext cx="8225629" cy="35837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 empresas capacitan dependiendo del foco donde se genere la necesidad: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Inducción laboral: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el proceso a través del cual los nuevos empleados adquieren los conocimientos y habilidades necesarias para convertirse en miembros efectivos de la organización.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Protocolos: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conjunto de reglas sociales y formales que deben cumplirse en el seno de una empresa.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Implementación o actualización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nuevas en términos de tecnología.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Implementación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un nuevo puesto de trabajo.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Corregir brechas detectadas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la evaluación de desempeño.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Prevención de accidentes de trabajo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de trayecto y enfermedades profesionales.</a:t>
            </a:r>
            <a:endParaRPr/>
          </a:p>
        </p:txBody>
      </p:sp>
      <p:sp>
        <p:nvSpPr>
          <p:cNvPr id="271" name="Google Shape;271;p11"/>
          <p:cNvSpPr txBox="1"/>
          <p:nvPr/>
        </p:nvSpPr>
        <p:spPr>
          <a:xfrm>
            <a:off x="452171" y="1269909"/>
            <a:ext cx="4032184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FOCOS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 CAPACITACIÓN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7" name="Google Shape;277;p12"/>
          <p:cNvGrpSpPr/>
          <p:nvPr/>
        </p:nvGrpSpPr>
        <p:grpSpPr>
          <a:xfrm>
            <a:off x="466022" y="2144728"/>
            <a:ext cx="3801185" cy="2074670"/>
            <a:chOff x="-1" y="0"/>
            <a:chExt cx="3801184" cy="2074669"/>
          </a:xfrm>
        </p:grpSpPr>
        <p:sp>
          <p:nvSpPr>
            <p:cNvPr id="278" name="Google Shape;278;p12"/>
            <p:cNvSpPr/>
            <p:nvPr/>
          </p:nvSpPr>
          <p:spPr>
            <a:xfrm>
              <a:off x="-1" y="0"/>
              <a:ext cx="3801184" cy="2074669"/>
            </a:xfrm>
            <a:prstGeom prst="roundRect">
              <a:avLst>
                <a:gd fmla="val 9888" name="adj"/>
              </a:avLst>
            </a:prstGeom>
            <a:solidFill>
              <a:srgbClr val="F7E3D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2"/>
            <p:cNvSpPr txBox="1"/>
            <p:nvPr/>
          </p:nvSpPr>
          <p:spPr>
            <a:xfrm>
              <a:off x="60082" y="847213"/>
              <a:ext cx="3681015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280" name="Google Shape;280;p12"/>
          <p:cNvSpPr txBox="1"/>
          <p:nvPr/>
        </p:nvSpPr>
        <p:spPr>
          <a:xfrm>
            <a:off x="648739" y="2373857"/>
            <a:ext cx="3618464" cy="1605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Detección de necesidades de capacitación (DNC).</a:t>
            </a:r>
            <a:endParaRPr/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Diseño del Programa de capacitación. </a:t>
            </a:r>
            <a:endParaRPr/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Ejecución de la capacitación. </a:t>
            </a:r>
            <a:endParaRPr/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Evaluación y seguimiento al programa de capacitación. </a:t>
            </a:r>
            <a:endParaRPr/>
          </a:p>
        </p:txBody>
      </p:sp>
      <p:sp>
        <p:nvSpPr>
          <p:cNvPr id="281" name="Google Shape;281;p12"/>
          <p:cNvSpPr txBox="1"/>
          <p:nvPr/>
        </p:nvSpPr>
        <p:spPr>
          <a:xfrm>
            <a:off x="452171" y="1269909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PROCESO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 CAPACITACIÓN</a:t>
            </a:r>
            <a:endParaRPr/>
          </a:p>
        </p:txBody>
      </p:sp>
      <p:sp>
        <p:nvSpPr>
          <p:cNvPr id="282" name="Google Shape;282;p12"/>
          <p:cNvSpPr/>
          <p:nvPr/>
        </p:nvSpPr>
        <p:spPr>
          <a:xfrm>
            <a:off x="4751227" y="3328475"/>
            <a:ext cx="3618463" cy="3338027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2"/>
          <p:cNvSpPr txBox="1"/>
          <p:nvPr/>
        </p:nvSpPr>
        <p:spPr>
          <a:xfrm>
            <a:off x="4714888" y="4661870"/>
            <a:ext cx="3656563" cy="625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Ciclo de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Capacitación</a:t>
            </a:r>
            <a:endParaRPr/>
          </a:p>
        </p:txBody>
      </p:sp>
      <p:grpSp>
        <p:nvGrpSpPr>
          <p:cNvPr id="284" name="Google Shape;284;p12"/>
          <p:cNvGrpSpPr/>
          <p:nvPr/>
        </p:nvGrpSpPr>
        <p:grpSpPr>
          <a:xfrm>
            <a:off x="7366573" y="4504755"/>
            <a:ext cx="2124646" cy="1096684"/>
            <a:chOff x="-1" y="-2"/>
            <a:chExt cx="2124644" cy="1096682"/>
          </a:xfrm>
        </p:grpSpPr>
        <p:sp>
          <p:nvSpPr>
            <p:cNvPr id="285" name="Google Shape;285;p12"/>
            <p:cNvSpPr/>
            <p:nvPr/>
          </p:nvSpPr>
          <p:spPr>
            <a:xfrm>
              <a:off x="-1" y="-2"/>
              <a:ext cx="2124644" cy="1096682"/>
            </a:xfrm>
            <a:prstGeom prst="roundRect">
              <a:avLst>
                <a:gd fmla="val 16667" name="adj"/>
              </a:avLst>
            </a:prstGeom>
            <a:solidFill>
              <a:srgbClr val="ED6B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2"/>
            <p:cNvSpPr txBox="1"/>
            <p:nvPr/>
          </p:nvSpPr>
          <p:spPr>
            <a:xfrm>
              <a:off x="99254" y="295038"/>
              <a:ext cx="1926131" cy="506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b="1" i="0" lang="en-US" sz="15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Preparar</a:t>
              </a:r>
              <a:r>
                <a:rPr b="0" i="0" lang="en-US" sz="15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el programa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 capacitación</a:t>
              </a:r>
              <a:endParaRPr/>
            </a:p>
          </p:txBody>
        </p:sp>
      </p:grpSp>
      <p:grpSp>
        <p:nvGrpSpPr>
          <p:cNvPr id="287" name="Google Shape;287;p12"/>
          <p:cNvGrpSpPr/>
          <p:nvPr/>
        </p:nvGrpSpPr>
        <p:grpSpPr>
          <a:xfrm>
            <a:off x="5378997" y="6183081"/>
            <a:ext cx="2386000" cy="834456"/>
            <a:chOff x="-2" y="0"/>
            <a:chExt cx="2385999" cy="834455"/>
          </a:xfrm>
        </p:grpSpPr>
        <p:sp>
          <p:nvSpPr>
            <p:cNvPr id="288" name="Google Shape;288;p12"/>
            <p:cNvSpPr/>
            <p:nvPr/>
          </p:nvSpPr>
          <p:spPr>
            <a:xfrm>
              <a:off x="-2" y="0"/>
              <a:ext cx="2385999" cy="834455"/>
            </a:xfrm>
            <a:prstGeom prst="roundRect">
              <a:avLst>
                <a:gd fmla="val 16667" name="adj"/>
              </a:avLst>
            </a:prstGeom>
            <a:solidFill>
              <a:srgbClr val="ED6B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2"/>
            <p:cNvSpPr txBox="1"/>
            <p:nvPr/>
          </p:nvSpPr>
          <p:spPr>
            <a:xfrm>
              <a:off x="86453" y="278225"/>
              <a:ext cx="2213089" cy="2779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b="1" i="0" lang="en-US" sz="15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Ejecutar</a:t>
              </a:r>
              <a:r>
                <a:rPr b="0" i="0" lang="en-US" sz="15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la capacitación</a:t>
              </a:r>
              <a:endParaRPr/>
            </a:p>
          </p:txBody>
        </p:sp>
      </p:grpSp>
      <p:grpSp>
        <p:nvGrpSpPr>
          <p:cNvPr id="290" name="Google Shape;290;p12"/>
          <p:cNvGrpSpPr/>
          <p:nvPr/>
        </p:nvGrpSpPr>
        <p:grpSpPr>
          <a:xfrm>
            <a:off x="3612022" y="4469584"/>
            <a:ext cx="2124646" cy="1096683"/>
            <a:chOff x="-1" y="-2"/>
            <a:chExt cx="2124644" cy="1096682"/>
          </a:xfrm>
        </p:grpSpPr>
        <p:sp>
          <p:nvSpPr>
            <p:cNvPr id="291" name="Google Shape;291;p12"/>
            <p:cNvSpPr/>
            <p:nvPr/>
          </p:nvSpPr>
          <p:spPr>
            <a:xfrm>
              <a:off x="-1" y="-2"/>
              <a:ext cx="2124644" cy="1096682"/>
            </a:xfrm>
            <a:prstGeom prst="roundRect">
              <a:avLst>
                <a:gd fmla="val 16667" name="adj"/>
              </a:avLst>
            </a:prstGeom>
            <a:solidFill>
              <a:srgbClr val="ED6B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2"/>
            <p:cNvSpPr txBox="1"/>
            <p:nvPr/>
          </p:nvSpPr>
          <p:spPr>
            <a:xfrm>
              <a:off x="99254" y="180738"/>
              <a:ext cx="1926132" cy="7351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b="1" i="0" lang="en-US" sz="15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Evaluar</a:t>
              </a:r>
              <a:r>
                <a:rPr b="0" i="0" lang="en-US" sz="15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y dar seguimiento al programa</a:t>
              </a:r>
              <a:endParaRPr/>
            </a:p>
          </p:txBody>
        </p:sp>
      </p:grpSp>
      <p:grpSp>
        <p:nvGrpSpPr>
          <p:cNvPr id="293" name="Google Shape;293;p12"/>
          <p:cNvGrpSpPr/>
          <p:nvPr/>
        </p:nvGrpSpPr>
        <p:grpSpPr>
          <a:xfrm>
            <a:off x="5378997" y="2884499"/>
            <a:ext cx="2386000" cy="1096683"/>
            <a:chOff x="-2" y="-1"/>
            <a:chExt cx="2385999" cy="1096681"/>
          </a:xfrm>
        </p:grpSpPr>
        <p:sp>
          <p:nvSpPr>
            <p:cNvPr id="294" name="Google Shape;294;p12"/>
            <p:cNvSpPr/>
            <p:nvPr/>
          </p:nvSpPr>
          <p:spPr>
            <a:xfrm>
              <a:off x="-2" y="-1"/>
              <a:ext cx="2385999" cy="1096681"/>
            </a:xfrm>
            <a:prstGeom prst="roundRect">
              <a:avLst>
                <a:gd fmla="val 16667" name="adj"/>
              </a:avLst>
            </a:prstGeom>
            <a:solidFill>
              <a:srgbClr val="ED6B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2"/>
            <p:cNvSpPr txBox="1"/>
            <p:nvPr/>
          </p:nvSpPr>
          <p:spPr>
            <a:xfrm>
              <a:off x="99253" y="295038"/>
              <a:ext cx="2187488" cy="506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b="1" i="0" lang="en-US" sz="15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Detectar</a:t>
              </a:r>
              <a:r>
                <a:rPr b="0" i="0" lang="en-US" sz="15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las necesidades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 capacitación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3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1" name="Google Shape;301;p13"/>
          <p:cNvGrpSpPr/>
          <p:nvPr/>
        </p:nvGrpSpPr>
        <p:grpSpPr>
          <a:xfrm>
            <a:off x="466018" y="2144732"/>
            <a:ext cx="8605510" cy="2591399"/>
            <a:chOff x="-2" y="0"/>
            <a:chExt cx="8605508" cy="2591398"/>
          </a:xfrm>
        </p:grpSpPr>
        <p:sp>
          <p:nvSpPr>
            <p:cNvPr id="302" name="Google Shape;302;p13"/>
            <p:cNvSpPr/>
            <p:nvPr/>
          </p:nvSpPr>
          <p:spPr>
            <a:xfrm>
              <a:off x="-2" y="0"/>
              <a:ext cx="8605508" cy="2591398"/>
            </a:xfrm>
            <a:prstGeom prst="roundRect">
              <a:avLst>
                <a:gd fmla="val 6511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 txBox="1"/>
            <p:nvPr/>
          </p:nvSpPr>
          <p:spPr>
            <a:xfrm>
              <a:off x="49416" y="1105579"/>
              <a:ext cx="8506672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304" name="Google Shape;304;p13"/>
          <p:cNvSpPr txBox="1"/>
          <p:nvPr/>
        </p:nvSpPr>
        <p:spPr>
          <a:xfrm>
            <a:off x="648740" y="2356399"/>
            <a:ext cx="8225629" cy="210019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 etapa busca identificar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 carencias de conocimientos, habilidades y actitudes reflejadas en el desempeño del colaborador, que afectan la eficiencia de la empresa y que pueden resolverse a través de la capacitación.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Consiste en encontrar las diferencias que existen entre lo que debería hacerse en un puesto y lo que realmente está haciendo.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DNC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constituye el comienzo en la gestión de la capacitación </a:t>
            </a:r>
            <a:endParaRPr/>
          </a:p>
        </p:txBody>
      </p:sp>
      <p:sp>
        <p:nvSpPr>
          <p:cNvPr id="305" name="Google Shape;305;p13"/>
          <p:cNvSpPr txBox="1"/>
          <p:nvPr/>
        </p:nvSpPr>
        <p:spPr>
          <a:xfrm>
            <a:off x="452171" y="1269909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DETECCIÓN DE NECESIDADES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 CAPACITACIÓN (DN</a:t>
            </a:r>
            <a:r>
              <a:rPr b="1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grpSp>
        <p:nvGrpSpPr>
          <p:cNvPr id="306" name="Google Shape;306;p13"/>
          <p:cNvGrpSpPr/>
          <p:nvPr/>
        </p:nvGrpSpPr>
        <p:grpSpPr>
          <a:xfrm>
            <a:off x="3118740" y="5018199"/>
            <a:ext cx="3842557" cy="1379827"/>
            <a:chOff x="-1" y="-1"/>
            <a:chExt cx="3842556" cy="1379826"/>
          </a:xfrm>
        </p:grpSpPr>
        <p:grpSp>
          <p:nvGrpSpPr>
            <p:cNvPr id="307" name="Google Shape;307;p13"/>
            <p:cNvGrpSpPr/>
            <p:nvPr/>
          </p:nvGrpSpPr>
          <p:grpSpPr>
            <a:xfrm>
              <a:off x="-1" y="-1"/>
              <a:ext cx="3207901" cy="1379826"/>
              <a:chOff x="-1" y="-2"/>
              <a:chExt cx="3207900" cy="1379825"/>
            </a:xfrm>
          </p:grpSpPr>
          <p:sp>
            <p:nvSpPr>
              <p:cNvPr id="308" name="Google Shape;308;p13"/>
              <p:cNvSpPr/>
              <p:nvPr/>
            </p:nvSpPr>
            <p:spPr>
              <a:xfrm flipH="1">
                <a:off x="-1" y="-2"/>
                <a:ext cx="3207900" cy="1379825"/>
              </a:xfrm>
              <a:prstGeom prst="roundRect">
                <a:avLst>
                  <a:gd fmla="val 16667" name="adj"/>
                </a:avLst>
              </a:prstGeom>
              <a:solidFill>
                <a:srgbClr val="F7E3D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13"/>
              <p:cNvSpPr txBox="1"/>
              <p:nvPr/>
            </p:nvSpPr>
            <p:spPr>
              <a:xfrm>
                <a:off x="67356" y="499790"/>
                <a:ext cx="3073186" cy="3802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</a:t>
                </a:r>
                <a:endParaRPr/>
              </a:p>
            </p:txBody>
          </p:sp>
        </p:grpSp>
        <p:sp>
          <p:nvSpPr>
            <p:cNvPr id="310" name="Google Shape;310;p13"/>
            <p:cNvSpPr/>
            <p:nvPr/>
          </p:nvSpPr>
          <p:spPr>
            <a:xfrm flipH="1" rot="4447046">
              <a:off x="3211376" y="-50044"/>
              <a:ext cx="394989" cy="789410"/>
            </a:xfrm>
            <a:prstGeom prst="triangle">
              <a:avLst>
                <a:gd fmla="val 50000" name="adj"/>
              </a:avLst>
            </a:prstGeom>
            <a:solidFill>
              <a:srgbClr val="F7E3D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Gráfico 12" id="311" name="Google Shape;31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1517" y="4410138"/>
            <a:ext cx="2894312" cy="316126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3"/>
          <p:cNvSpPr txBox="1"/>
          <p:nvPr/>
        </p:nvSpPr>
        <p:spPr>
          <a:xfrm>
            <a:off x="3143961" y="5193338"/>
            <a:ext cx="3068873" cy="10234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ello se pueden utilizar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técnicas como: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Encuesta, entrevista, observación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y evaluación de desempeño. 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4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4"/>
          <p:cNvSpPr txBox="1"/>
          <p:nvPr/>
        </p:nvSpPr>
        <p:spPr>
          <a:xfrm>
            <a:off x="382496" y="1452559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ANALISEMOS</a:t>
            </a:r>
            <a:endParaRPr/>
          </a:p>
        </p:txBody>
      </p:sp>
      <p:sp>
        <p:nvSpPr>
          <p:cNvPr id="319" name="Google Shape;319;p14"/>
          <p:cNvSpPr txBox="1"/>
          <p:nvPr/>
        </p:nvSpPr>
        <p:spPr>
          <a:xfrm>
            <a:off x="442650" y="1174294"/>
            <a:ext cx="4700400" cy="372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endParaRPr/>
          </a:p>
        </p:txBody>
      </p:sp>
      <p:pic>
        <p:nvPicPr>
          <p:cNvPr descr="Imagen 3" id="320" name="Google Shape;32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4191" y="1567118"/>
            <a:ext cx="2957397" cy="5248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14"/>
          <p:cNvGrpSpPr/>
          <p:nvPr/>
        </p:nvGrpSpPr>
        <p:grpSpPr>
          <a:xfrm>
            <a:off x="371782" y="2259132"/>
            <a:ext cx="5146730" cy="2194176"/>
            <a:chOff x="0" y="-1"/>
            <a:chExt cx="5146729" cy="2194175"/>
          </a:xfrm>
        </p:grpSpPr>
        <p:sp>
          <p:nvSpPr>
            <p:cNvPr id="322" name="Google Shape;322;p14"/>
            <p:cNvSpPr/>
            <p:nvPr/>
          </p:nvSpPr>
          <p:spPr>
            <a:xfrm>
              <a:off x="0" y="-1"/>
              <a:ext cx="5146729" cy="2194175"/>
            </a:xfrm>
            <a:prstGeom prst="roundRect">
              <a:avLst>
                <a:gd fmla="val 9635" name="adj"/>
              </a:avLst>
            </a:prstGeom>
            <a:solidFill>
              <a:srgbClr val="FFFFFF"/>
            </a:solidFill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4"/>
            <p:cNvSpPr txBox="1"/>
            <p:nvPr/>
          </p:nvSpPr>
          <p:spPr>
            <a:xfrm>
              <a:off x="66679" y="906966"/>
              <a:ext cx="5013368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pic>
        <p:nvPicPr>
          <p:cNvPr descr="Imagen 10" id="324" name="Google Shape;32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6344" y="2056308"/>
            <a:ext cx="482545" cy="48254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4"/>
          <p:cNvSpPr txBox="1"/>
          <p:nvPr/>
        </p:nvSpPr>
        <p:spPr>
          <a:xfrm>
            <a:off x="447334" y="4840089"/>
            <a:ext cx="3142459" cy="1114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0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¡Investiga en </a:t>
            </a:r>
            <a:r>
              <a:rPr b="0" i="0" lang="en-US" sz="21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0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ocupando tu celular!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1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¡Comparte tus respuestas!</a:t>
            </a:r>
            <a:endParaRPr/>
          </a:p>
        </p:txBody>
      </p:sp>
      <p:pic>
        <p:nvPicPr>
          <p:cNvPr descr="Imagen 14" id="326" name="Google Shape;32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9995" y="4134439"/>
            <a:ext cx="3817421" cy="357040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4"/>
          <p:cNvSpPr txBox="1"/>
          <p:nvPr/>
        </p:nvSpPr>
        <p:spPr>
          <a:xfrm>
            <a:off x="529093" y="2186882"/>
            <a:ext cx="4829528" cy="20128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Reunirse en grupos de a cuatro integrantes y con el celular buscar las definiciones de: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encuesta, entrevista, observación y evaluación de desempeño.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Realizar un cuadro comparativo con las diferencias de cada una de las técnica de detección de necesidades.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representante del equipo expone las diferencias.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5"/>
          <p:cNvSpPr txBox="1"/>
          <p:nvPr/>
        </p:nvSpPr>
        <p:spPr>
          <a:xfrm>
            <a:off x="506728" y="6075083"/>
            <a:ext cx="5146720" cy="454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100"/>
              <a:buFont typeface="Calibri"/>
              <a:buNone/>
            </a:pPr>
            <a:r>
              <a:rPr b="1" i="0" lang="en-US" sz="21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¡Muy bien!</a:t>
            </a:r>
            <a:endParaRPr/>
          </a:p>
        </p:txBody>
      </p:sp>
      <p:grpSp>
        <p:nvGrpSpPr>
          <p:cNvPr id="334" name="Google Shape;334;p15"/>
          <p:cNvGrpSpPr/>
          <p:nvPr/>
        </p:nvGrpSpPr>
        <p:grpSpPr>
          <a:xfrm>
            <a:off x="371782" y="2259132"/>
            <a:ext cx="5146730" cy="2761702"/>
            <a:chOff x="0" y="-1"/>
            <a:chExt cx="5146729" cy="2761700"/>
          </a:xfrm>
        </p:grpSpPr>
        <p:sp>
          <p:nvSpPr>
            <p:cNvPr id="335" name="Google Shape;335;p15"/>
            <p:cNvSpPr/>
            <p:nvPr/>
          </p:nvSpPr>
          <p:spPr>
            <a:xfrm>
              <a:off x="0" y="-1"/>
              <a:ext cx="5146729" cy="2761700"/>
            </a:xfrm>
            <a:prstGeom prst="roundRect">
              <a:avLst>
                <a:gd fmla="val 9635" name="adj"/>
              </a:avLst>
            </a:prstGeom>
            <a:solidFill>
              <a:srgbClr val="FFFFFF"/>
            </a:solidFill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5"/>
            <p:cNvSpPr txBox="1"/>
            <p:nvPr/>
          </p:nvSpPr>
          <p:spPr>
            <a:xfrm>
              <a:off x="82696" y="1190728"/>
              <a:ext cx="4981335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pic>
        <p:nvPicPr>
          <p:cNvPr descr="Imagen 10" id="337" name="Google Shape;33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6344" y="2056308"/>
            <a:ext cx="482545" cy="48254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5"/>
          <p:cNvSpPr txBox="1"/>
          <p:nvPr/>
        </p:nvSpPr>
        <p:spPr>
          <a:xfrm>
            <a:off x="669757" y="2470075"/>
            <a:ext cx="4618524" cy="229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o la docente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retroalimenta sobre la actividad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enfatiza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 que la evaluación de desempeño 360°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la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DNC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más completa al momento de identificar las carencias en conocimientos, habilidades y actitudes en el desempeño del colaborador, ya que considera de manera global la retroalimentación de todas las  áreas de la empresa y si el colaborar aporta o no al cumplimiento de objetivos de la organización. </a:t>
            </a:r>
            <a:endParaRPr/>
          </a:p>
        </p:txBody>
      </p:sp>
      <p:pic>
        <p:nvPicPr>
          <p:cNvPr descr="Imagen 20" id="339" name="Google Shape;33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5252" y="1315762"/>
            <a:ext cx="2617382" cy="5675377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5"/>
          <p:cNvSpPr txBox="1"/>
          <p:nvPr/>
        </p:nvSpPr>
        <p:spPr>
          <a:xfrm>
            <a:off x="509496" y="1382905"/>
            <a:ext cx="2339463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ANALISEMOS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6"/>
          <p:cNvSpPr txBox="1"/>
          <p:nvPr/>
        </p:nvSpPr>
        <p:spPr>
          <a:xfrm>
            <a:off x="452171" y="1012001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EJEMPLO DE FORMATO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 CAPACITACIÓN (DNC)</a:t>
            </a:r>
            <a:endParaRPr/>
          </a:p>
        </p:txBody>
      </p:sp>
      <p:graphicFrame>
        <p:nvGraphicFramePr>
          <p:cNvPr id="347" name="Google Shape;347;p16"/>
          <p:cNvGraphicFramePr/>
          <p:nvPr/>
        </p:nvGraphicFramePr>
        <p:xfrm>
          <a:off x="130748" y="1550432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{F55D0B56-25E7-47FC-BC11-7B80C730F5FE}</a:tableStyleId>
              </a:tblPr>
              <a:tblGrid>
                <a:gridCol w="4499100"/>
                <a:gridCol w="818000"/>
                <a:gridCol w="715175"/>
                <a:gridCol w="1561325"/>
                <a:gridCol w="103300"/>
                <a:gridCol w="786350"/>
                <a:gridCol w="975525"/>
              </a:tblGrid>
              <a:tr h="173050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b="1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FORMATO DE EVALUACI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Ó</a:t>
                      </a:r>
                      <a:r>
                        <a:rPr b="1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 DEL DESEMPEÑO LABORAL DEL PERSONAL</a:t>
                      </a: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T="35725" marB="35725" marR="35725" marL="357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35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UNIDAD/DEPTO: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ÁREA/SERVICIO:</a:t>
                      </a:r>
                      <a:endParaRPr/>
                    </a:p>
                  </a:txBody>
                  <a:tcPr marT="35725" marB="35725" marR="35725" marL="357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EVALUADO: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CARGO: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FECHA DE INGRESO: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EVALUADOR: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FECHA DE EVALUACIÓN: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48" name="Google Shape;348;p16"/>
          <p:cNvGraphicFramePr/>
          <p:nvPr/>
        </p:nvGraphicFramePr>
        <p:xfrm>
          <a:off x="128366" y="2452740"/>
          <a:ext cx="3000000" cy="3000000"/>
        </p:xfrm>
        <a:graphic>
          <a:graphicData uri="http://schemas.openxmlformats.org/drawingml/2006/table">
            <a:tbl>
              <a:tblPr firstCol="1">
                <a:noFill/>
                <a:tableStyleId>{F55D0B56-25E7-47FC-BC11-7B80C730F5FE}</a:tableStyleId>
              </a:tblPr>
              <a:tblGrid>
                <a:gridCol w="4580950"/>
                <a:gridCol w="838200"/>
                <a:gridCol w="813775"/>
                <a:gridCol w="863075"/>
                <a:gridCol w="826925"/>
                <a:gridCol w="804175"/>
                <a:gridCol w="731650"/>
              </a:tblGrid>
              <a:tr h="2310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b="0"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ÁREA DEL DESEMPEÑO</a:t>
                      </a:r>
                      <a:endParaRPr/>
                    </a:p>
                  </a:txBody>
                  <a:tcPr marT="35725" marB="35725" marR="35725" marL="35725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Muy bajo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Bajo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Moderado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Alto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Muy alto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Puntaje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</a:tr>
              <a:tr h="1724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</a:tr>
              <a:tr h="328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Utilización de recursos</a:t>
                      </a:r>
                      <a:r>
                        <a:rPr b="0" lang="en-US" sz="900" u="none" cap="none" strike="noStrike"/>
                        <a:t>: Informa cómo emplea los equipos y elementos dispuestos para el desempeño de sus funciones.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Calidad</a:t>
                      </a:r>
                      <a:r>
                        <a:rPr b="0" lang="en-US" sz="900" u="none" cap="none" strike="noStrike"/>
                        <a:t>: Realiza sus trabajos de acuerdo con los requerimientos en términos de contenido, exactitud, presentación y atención.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5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Oportunidad</a:t>
                      </a:r>
                      <a:r>
                        <a:rPr b="0" lang="en-US" sz="900" u="none" cap="none" strike="noStrike"/>
                        <a:t>: Entrega los trabajos de acuerdo con la programación previamente establecida.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Responsabilidad</a:t>
                      </a:r>
                      <a:r>
                        <a:rPr b="0" lang="en-US" sz="900" u="none" cap="none" strike="noStrike"/>
                        <a:t>: Realiza las funciones y deberes propios del cargo sin que requiera supervisión y control permanente asumiendo las consecuencias que derivan de su cargo.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Cantidad</a:t>
                      </a:r>
                      <a:r>
                        <a:rPr b="0" lang="en-US" sz="900" u="none" cap="none" strike="noStrike"/>
                        <a:t>: Relación cuantitativa entre las tareas, actividades y trabajos realizados y los asignados.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Conocimiento del trabajo</a:t>
                      </a:r>
                      <a:r>
                        <a:rPr b="0" lang="en-US" sz="900" u="none" cap="none" strike="noStrike"/>
                        <a:t>: Aplica las destrezas y los conocimientos necesarios para el cumplimiento de las actividades y funciones del empleo.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Compromiso Organizacional</a:t>
                      </a:r>
                      <a:r>
                        <a:rPr b="0" lang="en-US" sz="900" u="none" cap="none" strike="noStrike"/>
                        <a:t>: Asume y transmite el conjunto de valores organizacionales. En su comportamiento y actitudes demuestra sentido de pertenencia con la empresa.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Relaciones Interpersonale</a:t>
                      </a:r>
                      <a:r>
                        <a:rPr b="0" lang="en-US" sz="900" u="none" cap="none" strike="noStrike"/>
                        <a:t>s: Establece y mantiene comunicación con usuarios, superiores, compañeros y colaboradores propiciando un ambiente laboral de cordialidad y respeto.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5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Iniciativa</a:t>
                      </a:r>
                      <a:r>
                        <a:rPr b="0" lang="en-US" sz="900" u="none" cap="none" strike="noStrike"/>
                        <a:t>: Resuelve los imprevistos de su trabajo y mejora los procedimientos.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Confiabilidad</a:t>
                      </a:r>
                      <a:r>
                        <a:rPr b="0" lang="en-US" sz="900" u="none" cap="none" strike="noStrike"/>
                        <a:t>: Genera credibilidad y confianza frente al manejo de la información y en la ejecución de actividades.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Colaboración</a:t>
                      </a:r>
                      <a:r>
                        <a:rPr b="0" lang="en-US" sz="900" u="none" cap="none" strike="noStrike"/>
                        <a:t>: Coopera con los compañeros en las labores de su área/departamento y de la organización.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5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Atención al usuario</a:t>
                      </a:r>
                      <a:r>
                        <a:rPr b="0" lang="en-US" sz="900" u="none" cap="none" strike="noStrike"/>
                        <a:t>: Demuestra efectividad ante la demanda de un servicio o producto.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5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b="1"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PUNTAJE TOTAL: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</a:tr>
              <a:tr h="155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b="1" lang="en-US" sz="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Comentarios:</a:t>
                      </a:r>
                      <a:endParaRPr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7450" marB="7450" marR="7450" marL="74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7"/>
          <p:cNvSpPr txBox="1"/>
          <p:nvPr/>
        </p:nvSpPr>
        <p:spPr>
          <a:xfrm>
            <a:off x="382499" y="1252135"/>
            <a:ext cx="6504114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DISEÑO DEL PROGRAMA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 CAPACITACIÓN</a:t>
            </a:r>
            <a:endParaRPr/>
          </a:p>
        </p:txBody>
      </p:sp>
      <p:grpSp>
        <p:nvGrpSpPr>
          <p:cNvPr id="355" name="Google Shape;355;p17"/>
          <p:cNvGrpSpPr/>
          <p:nvPr/>
        </p:nvGrpSpPr>
        <p:grpSpPr>
          <a:xfrm>
            <a:off x="466022" y="2144727"/>
            <a:ext cx="8033213" cy="3345278"/>
            <a:chOff x="-1" y="-1"/>
            <a:chExt cx="8033212" cy="3345277"/>
          </a:xfrm>
        </p:grpSpPr>
        <p:sp>
          <p:nvSpPr>
            <p:cNvPr id="356" name="Google Shape;356;p17"/>
            <p:cNvSpPr/>
            <p:nvPr/>
          </p:nvSpPr>
          <p:spPr>
            <a:xfrm>
              <a:off x="-1" y="-1"/>
              <a:ext cx="8033212" cy="3345277"/>
            </a:xfrm>
            <a:prstGeom prst="roundRect">
              <a:avLst>
                <a:gd fmla="val 6511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7"/>
            <p:cNvSpPr txBox="1"/>
            <p:nvPr/>
          </p:nvSpPr>
          <p:spPr>
            <a:xfrm>
              <a:off x="63793" y="1482518"/>
              <a:ext cx="7905623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358" name="Google Shape;358;p17"/>
          <p:cNvSpPr txBox="1"/>
          <p:nvPr/>
        </p:nvSpPr>
        <p:spPr>
          <a:xfrm>
            <a:off x="648740" y="2377294"/>
            <a:ext cx="8225629" cy="284195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 vez detectadas las necesidades de capacitación de la organización y sus colaboradores,               se elabora </a:t>
            </a:r>
            <a:r>
              <a:rPr b="1" i="0" lang="en-US" sz="15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el contenido del plan, actividades, cursos y/o talleres. 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Para ello es fundamental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considerar la correcta definición de los objetivos de la capacitación,  objetivos finales, objetivos específicos y el interés                                                                    y motivación de los colaboradores.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definición de los objetivos del plan de capacitación debe                                                                          sustentarse en las necesidades detectadas y, para que                                                                                  puedan ser correctamente evaluados, deben ser:                                                                                       </a:t>
            </a:r>
            <a:r>
              <a:rPr b="1" i="0" lang="en-US" sz="15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medibles, alcanzables y concretos.</a:t>
            </a:r>
            <a:endParaRPr/>
          </a:p>
        </p:txBody>
      </p:sp>
      <p:sp>
        <p:nvSpPr>
          <p:cNvPr id="359" name="Google Shape;359;p17"/>
          <p:cNvSpPr/>
          <p:nvPr/>
        </p:nvSpPr>
        <p:spPr>
          <a:xfrm>
            <a:off x="5645282" y="3499851"/>
            <a:ext cx="3275987" cy="327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5" id="360" name="Google Shape;36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3954" y="3496193"/>
            <a:ext cx="4008767" cy="3275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8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66" name="Google Shape;366;p18"/>
          <p:cNvGraphicFramePr/>
          <p:nvPr/>
        </p:nvGraphicFramePr>
        <p:xfrm>
          <a:off x="452172" y="18825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{F55D0B56-25E7-47FC-BC11-7B80C730F5FE}</a:tableStyleId>
              </a:tblPr>
              <a:tblGrid>
                <a:gridCol w="1564875"/>
                <a:gridCol w="1968400"/>
                <a:gridCol w="1336700"/>
                <a:gridCol w="1342950"/>
                <a:gridCol w="1508050"/>
                <a:gridCol w="1051550"/>
              </a:tblGrid>
              <a:tr h="157425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FORMATO DE DNC PARA CAPACITACIÓN</a:t>
                      </a:r>
                      <a:endParaRPr/>
                    </a:p>
                  </a:txBody>
                  <a:tcPr marT="58450" marB="58450" marR="58450" marL="58450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Día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Mes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Año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</a:tr>
              <a:tr h="24557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Área:</a:t>
                      </a:r>
                      <a:endParaRPr/>
                    </a:p>
                  </a:txBody>
                  <a:tcPr marT="58450" marB="58450" marR="58450" marL="58450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Departamento:</a:t>
                      </a:r>
                      <a:endParaRPr/>
                    </a:p>
                  </a:txBody>
                  <a:tcPr marT="58450" marB="58450" marR="58450" marL="58450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58450" marB="58450" marR="58450" marL="58450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Responsable:</a:t>
                      </a:r>
                      <a:endParaRPr/>
                    </a:p>
                  </a:txBody>
                  <a:tcPr marT="58450" marB="58450" marR="58450" marL="58450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58450" marB="58450" marR="58450" marL="58450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6B00"/>
                    </a:solidFill>
                  </a:tcPr>
                </a:tc>
              </a:tr>
              <a:tr h="385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N°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trabajador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Cargo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Necesidad(es) detectadas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Fecha de la aplicación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Lugar de la aplicación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E3D1"/>
                    </a:solidFill>
                  </a:tcPr>
                </a:tc>
              </a:tr>
              <a:tr h="300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30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¿Qué otros aspectos importantes habrá de considerarse en la programación de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los cursos?</a:t>
                      </a:r>
                      <a:endParaRPr/>
                    </a:p>
                  </a:txBody>
                  <a:tcPr marT="58450" marB="58450" marR="58450" marL="58450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58450" marB="58450" marR="58450" marL="58450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58450" marB="58450" marR="58450" marL="58450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58450" marB="58450" marR="58450" marL="58450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58450" marB="58450" marR="58450" marL="58450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12175" marB="12175" marR="12175" marL="12175" anchor="b">
                    <a:lnL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7" name="Google Shape;367;p18"/>
          <p:cNvSpPr txBox="1"/>
          <p:nvPr/>
        </p:nvSpPr>
        <p:spPr>
          <a:xfrm>
            <a:off x="417707" y="907796"/>
            <a:ext cx="8880086" cy="897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FORMATO PARA ELABORAR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ACTIVIDADES DE  CAPACITACIÓN</a:t>
            </a:r>
            <a:endParaRPr/>
          </a:p>
        </p:txBody>
      </p:sp>
      <p:grpSp>
        <p:nvGrpSpPr>
          <p:cNvPr id="368" name="Google Shape;368;p18"/>
          <p:cNvGrpSpPr/>
          <p:nvPr/>
        </p:nvGrpSpPr>
        <p:grpSpPr>
          <a:xfrm>
            <a:off x="5109877" y="4660760"/>
            <a:ext cx="2821769" cy="884083"/>
            <a:chOff x="-1" y="0"/>
            <a:chExt cx="2821767" cy="884081"/>
          </a:xfrm>
        </p:grpSpPr>
        <p:grpSp>
          <p:nvGrpSpPr>
            <p:cNvPr id="369" name="Google Shape;369;p18"/>
            <p:cNvGrpSpPr/>
            <p:nvPr/>
          </p:nvGrpSpPr>
          <p:grpSpPr>
            <a:xfrm>
              <a:off x="-1" y="0"/>
              <a:ext cx="2359995" cy="884081"/>
              <a:chOff x="-1" y="0"/>
              <a:chExt cx="2359994" cy="884080"/>
            </a:xfrm>
          </p:grpSpPr>
          <p:sp>
            <p:nvSpPr>
              <p:cNvPr id="370" name="Google Shape;370;p18"/>
              <p:cNvSpPr/>
              <p:nvPr/>
            </p:nvSpPr>
            <p:spPr>
              <a:xfrm flipH="1">
                <a:off x="-1" y="0"/>
                <a:ext cx="2359994" cy="884080"/>
              </a:xfrm>
              <a:prstGeom prst="roundRect">
                <a:avLst>
                  <a:gd fmla="val 16667" name="adj"/>
                </a:avLst>
              </a:prstGeom>
              <a:solidFill>
                <a:srgbClr val="F7E3D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18"/>
              <p:cNvSpPr txBox="1"/>
              <p:nvPr/>
            </p:nvSpPr>
            <p:spPr>
              <a:xfrm>
                <a:off x="43157" y="251918"/>
                <a:ext cx="2273678" cy="3802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</a:t>
                </a:r>
                <a:endParaRPr/>
              </a:p>
            </p:txBody>
          </p:sp>
        </p:grpSp>
        <p:sp>
          <p:nvSpPr>
            <p:cNvPr id="372" name="Google Shape;372;p18"/>
            <p:cNvSpPr/>
            <p:nvPr/>
          </p:nvSpPr>
          <p:spPr>
            <a:xfrm flipH="1" rot="4447046">
              <a:off x="2381304" y="-69548"/>
              <a:ext cx="253080" cy="580756"/>
            </a:xfrm>
            <a:prstGeom prst="triangle">
              <a:avLst>
                <a:gd fmla="val 50000" name="adj"/>
              </a:avLst>
            </a:prstGeom>
            <a:solidFill>
              <a:srgbClr val="F7E3D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3" name="Google Shape;373;p18"/>
          <p:cNvSpPr txBox="1"/>
          <p:nvPr/>
        </p:nvSpPr>
        <p:spPr>
          <a:xfrm>
            <a:off x="5155600" y="4799222"/>
            <a:ext cx="2268549" cy="528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Actividades, cursos,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talleres, entre otros.</a:t>
            </a:r>
            <a:endParaRPr/>
          </a:p>
        </p:txBody>
      </p:sp>
      <p:pic>
        <p:nvPicPr>
          <p:cNvPr descr="Gráfico 12" id="374" name="Google Shape;37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9755" y="4414289"/>
            <a:ext cx="2894312" cy="3161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0" name="Google Shape;380;p19"/>
          <p:cNvGrpSpPr/>
          <p:nvPr/>
        </p:nvGrpSpPr>
        <p:grpSpPr>
          <a:xfrm>
            <a:off x="483937" y="2130067"/>
            <a:ext cx="2797149" cy="3094853"/>
            <a:chOff x="-1" y="-1"/>
            <a:chExt cx="2797148" cy="3094852"/>
          </a:xfrm>
        </p:grpSpPr>
        <p:sp>
          <p:nvSpPr>
            <p:cNvPr id="381" name="Google Shape;381;p19"/>
            <p:cNvSpPr/>
            <p:nvPr/>
          </p:nvSpPr>
          <p:spPr>
            <a:xfrm>
              <a:off x="-1" y="-1"/>
              <a:ext cx="2797148" cy="3094852"/>
            </a:xfrm>
            <a:prstGeom prst="roundRect">
              <a:avLst>
                <a:gd fmla="val 9492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9"/>
            <p:cNvSpPr txBox="1"/>
            <p:nvPr/>
          </p:nvSpPr>
          <p:spPr>
            <a:xfrm>
              <a:off x="77763" y="1357304"/>
              <a:ext cx="2641620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383" name="Google Shape;383;p19"/>
          <p:cNvSpPr txBox="1"/>
          <p:nvPr/>
        </p:nvSpPr>
        <p:spPr>
          <a:xfrm>
            <a:off x="648741" y="2325227"/>
            <a:ext cx="2501303" cy="23474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la puesta en marcha del plan, previa comunicación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las y los colaboradores. Implica la coordinación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intereses, esfuerzos y tiempos del personal involucrado en la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realización de las actividades de capacitación.</a:t>
            </a:r>
            <a:endParaRPr/>
          </a:p>
        </p:txBody>
      </p:sp>
      <p:sp>
        <p:nvSpPr>
          <p:cNvPr id="384" name="Google Shape;384;p19"/>
          <p:cNvSpPr txBox="1"/>
          <p:nvPr/>
        </p:nvSpPr>
        <p:spPr>
          <a:xfrm>
            <a:off x="452171" y="1269909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EJECUCIÓN DE LA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CAPACITACIÓN</a:t>
            </a:r>
            <a:endParaRPr/>
          </a:p>
        </p:txBody>
      </p:sp>
      <p:pic>
        <p:nvPicPr>
          <p:cNvPr descr="Imagen 2" id="385" name="Google Shape;38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3050" y="1231619"/>
            <a:ext cx="6104792" cy="4988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/>
          <p:nvPr/>
        </p:nvSpPr>
        <p:spPr>
          <a:xfrm>
            <a:off x="365421" y="2049135"/>
            <a:ext cx="1444332" cy="369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6</a:t>
            </a:r>
            <a:endParaRPr/>
          </a:p>
        </p:txBody>
      </p:sp>
      <p:sp>
        <p:nvSpPr>
          <p:cNvPr id="117" name="Google Shape;117;p2"/>
          <p:cNvSpPr txBox="1"/>
          <p:nvPr/>
        </p:nvSpPr>
        <p:spPr>
          <a:xfrm>
            <a:off x="1139097" y="834800"/>
            <a:ext cx="4156807" cy="3397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MÓDULO 3 </a:t>
            </a:r>
            <a:r>
              <a:rPr b="0" i="0" lang="en-US" sz="12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| DESARROLLO Y BIENESTAR DEL PERSONAL</a:t>
            </a:r>
            <a:endParaRPr/>
          </a:p>
        </p:txBody>
      </p:sp>
      <p:sp>
        <p:nvSpPr>
          <p:cNvPr id="118" name="Google Shape;118;p2"/>
          <p:cNvSpPr txBox="1"/>
          <p:nvPr/>
        </p:nvSpPr>
        <p:spPr>
          <a:xfrm>
            <a:off x="301670" y="2333593"/>
            <a:ext cx="3160975" cy="1153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CAPACITACIÓN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LABORAL</a:t>
            </a:r>
            <a:endParaRPr/>
          </a:p>
        </p:txBody>
      </p:sp>
      <p:pic>
        <p:nvPicPr>
          <p:cNvPr descr="Imagen 4" id="119" name="Google Shape;1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1219" y="1846490"/>
            <a:ext cx="7463143" cy="576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0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1" name="Google Shape;391;p20"/>
          <p:cNvGrpSpPr/>
          <p:nvPr/>
        </p:nvGrpSpPr>
        <p:grpSpPr>
          <a:xfrm>
            <a:off x="466021" y="2144728"/>
            <a:ext cx="8408350" cy="3731642"/>
            <a:chOff x="-1" y="-1"/>
            <a:chExt cx="8408349" cy="3731641"/>
          </a:xfrm>
        </p:grpSpPr>
        <p:sp>
          <p:nvSpPr>
            <p:cNvPr id="392" name="Google Shape;392;p20"/>
            <p:cNvSpPr/>
            <p:nvPr/>
          </p:nvSpPr>
          <p:spPr>
            <a:xfrm>
              <a:off x="-1" y="-1"/>
              <a:ext cx="8408349" cy="3731641"/>
            </a:xfrm>
            <a:prstGeom prst="roundRect">
              <a:avLst>
                <a:gd fmla="val 6511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 txBox="1"/>
            <p:nvPr/>
          </p:nvSpPr>
          <p:spPr>
            <a:xfrm>
              <a:off x="71160" y="1675699"/>
              <a:ext cx="8266026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394" name="Google Shape;394;p20"/>
          <p:cNvSpPr txBox="1"/>
          <p:nvPr/>
        </p:nvSpPr>
        <p:spPr>
          <a:xfrm>
            <a:off x="648740" y="2427787"/>
            <a:ext cx="8225629" cy="3089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esta etapa se evalúan los resultados considerando la relación causa-efecto entre las acciones impartidas y la mejora del rendimiento, seguridad y satisfacción laboral en la organización.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500"/>
              <a:buFont typeface="Calibri"/>
              <a:buNone/>
            </a:pPr>
            <a:r>
              <a:rPr b="1" i="0" lang="en-US" sz="15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Evaluación: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 encarga de calificar los resultados en base al nivel de aprendizaje, de determinar en qué medida se han logrado los objetivos y de detectar errores en el desarrollo del programa.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500"/>
              <a:buFont typeface="Calibri"/>
              <a:buNone/>
            </a:pPr>
            <a:r>
              <a:rPr b="1" i="0" lang="en-US" sz="15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Seguimiento: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 conoce el impacto generado en la organización, lo que permite determinar la efectividad del programa de capacitación implementado.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 vez finalizada la evaluación del plan impartido, se realiza un informe describiendo los resultados obtenidos y en base a ellos,  una serie de acciones preventivas de mejora. En caso de detectar alguna desviación importante se debe proponer una acción correctiva.</a:t>
            </a:r>
            <a:endParaRPr/>
          </a:p>
        </p:txBody>
      </p:sp>
      <p:sp>
        <p:nvSpPr>
          <p:cNvPr id="395" name="Google Shape;395;p20"/>
          <p:cNvSpPr txBox="1"/>
          <p:nvPr/>
        </p:nvSpPr>
        <p:spPr>
          <a:xfrm>
            <a:off x="452171" y="1269909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EVALUACIÓN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Y SEGUIMIENTO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1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1"/>
          <p:cNvSpPr txBox="1"/>
          <p:nvPr/>
        </p:nvSpPr>
        <p:spPr>
          <a:xfrm>
            <a:off x="382496" y="1408872"/>
            <a:ext cx="8950508" cy="536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REFLEXIONEMOS</a:t>
            </a:r>
            <a:endParaRPr/>
          </a:p>
        </p:txBody>
      </p:sp>
      <p:sp>
        <p:nvSpPr>
          <p:cNvPr id="402" name="Google Shape;402;p21"/>
          <p:cNvSpPr txBox="1"/>
          <p:nvPr/>
        </p:nvSpPr>
        <p:spPr>
          <a:xfrm>
            <a:off x="366450" y="1110794"/>
            <a:ext cx="4700400" cy="37220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HAGAMOS UNA PAUSA</a:t>
            </a:r>
            <a:endParaRPr/>
          </a:p>
        </p:txBody>
      </p:sp>
      <p:pic>
        <p:nvPicPr>
          <p:cNvPr descr="Imagen 3" id="403" name="Google Shape;40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4191" y="1567118"/>
            <a:ext cx="2957397" cy="5248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4" name="Google Shape;404;p21"/>
          <p:cNvGrpSpPr/>
          <p:nvPr/>
        </p:nvGrpSpPr>
        <p:grpSpPr>
          <a:xfrm>
            <a:off x="371782" y="2259134"/>
            <a:ext cx="5146730" cy="2595258"/>
            <a:chOff x="0" y="0"/>
            <a:chExt cx="5146729" cy="2595257"/>
          </a:xfrm>
        </p:grpSpPr>
        <p:sp>
          <p:nvSpPr>
            <p:cNvPr id="405" name="Google Shape;405;p21"/>
            <p:cNvSpPr/>
            <p:nvPr/>
          </p:nvSpPr>
          <p:spPr>
            <a:xfrm>
              <a:off x="0" y="0"/>
              <a:ext cx="5146729" cy="2595257"/>
            </a:xfrm>
            <a:prstGeom prst="roundRect">
              <a:avLst>
                <a:gd fmla="val 9635" name="adj"/>
              </a:avLst>
            </a:prstGeom>
            <a:solidFill>
              <a:srgbClr val="FFFFFF"/>
            </a:solidFill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1"/>
            <p:cNvSpPr txBox="1"/>
            <p:nvPr/>
          </p:nvSpPr>
          <p:spPr>
            <a:xfrm>
              <a:off x="77999" y="1107508"/>
              <a:ext cx="4990729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pic>
        <p:nvPicPr>
          <p:cNvPr descr="Imagen 10" id="407" name="Google Shape;40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6344" y="2056308"/>
            <a:ext cx="482545" cy="48254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1"/>
          <p:cNvSpPr txBox="1"/>
          <p:nvPr/>
        </p:nvSpPr>
        <p:spPr>
          <a:xfrm>
            <a:off x="447335" y="5168486"/>
            <a:ext cx="4995615" cy="1114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0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Te invito a </a:t>
            </a:r>
            <a:r>
              <a:rPr b="1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compartir tus reflexiones </a:t>
            </a:r>
            <a:r>
              <a:rPr b="0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 través de un plenario con los demás grupos.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100"/>
              <a:buFont typeface="Calibri"/>
              <a:buNone/>
            </a:pPr>
            <a:r>
              <a:rPr b="1" i="0" lang="en-US" sz="21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¡Muy bien!</a:t>
            </a:r>
            <a:endParaRPr/>
          </a:p>
        </p:txBody>
      </p:sp>
      <p:sp>
        <p:nvSpPr>
          <p:cNvPr id="409" name="Google Shape;409;p21"/>
          <p:cNvSpPr txBox="1"/>
          <p:nvPr/>
        </p:nvSpPr>
        <p:spPr>
          <a:xfrm>
            <a:off x="538998" y="2556930"/>
            <a:ext cx="49041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invito a leer la siguiente frase y luego 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comentar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grupos de cuatro integrantes.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1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“Solo hay algo peor que formar a tus empleados y que se vayan. No formarlos para que se queden”.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Henry Ford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¿A qué crees que se refiere al autor con esta frase?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2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2"/>
          <p:cNvSpPr txBox="1"/>
          <p:nvPr/>
        </p:nvSpPr>
        <p:spPr>
          <a:xfrm>
            <a:off x="502971" y="1433122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REFLEXIÓN</a:t>
            </a:r>
            <a:endParaRPr/>
          </a:p>
        </p:txBody>
      </p:sp>
      <p:grpSp>
        <p:nvGrpSpPr>
          <p:cNvPr id="416" name="Google Shape;416;p22"/>
          <p:cNvGrpSpPr/>
          <p:nvPr/>
        </p:nvGrpSpPr>
        <p:grpSpPr>
          <a:xfrm>
            <a:off x="371782" y="2259134"/>
            <a:ext cx="5146730" cy="2635601"/>
            <a:chOff x="0" y="0"/>
            <a:chExt cx="5146729" cy="2635600"/>
          </a:xfrm>
        </p:grpSpPr>
        <p:sp>
          <p:nvSpPr>
            <p:cNvPr id="417" name="Google Shape;417;p22"/>
            <p:cNvSpPr/>
            <p:nvPr/>
          </p:nvSpPr>
          <p:spPr>
            <a:xfrm>
              <a:off x="0" y="0"/>
              <a:ext cx="5146729" cy="2635600"/>
            </a:xfrm>
            <a:prstGeom prst="roundRect">
              <a:avLst>
                <a:gd fmla="val 9635" name="adj"/>
              </a:avLst>
            </a:prstGeom>
            <a:solidFill>
              <a:srgbClr val="FFFFFF"/>
            </a:solidFill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2"/>
            <p:cNvSpPr txBox="1"/>
            <p:nvPr/>
          </p:nvSpPr>
          <p:spPr>
            <a:xfrm>
              <a:off x="79137" y="1127680"/>
              <a:ext cx="4988452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pic>
        <p:nvPicPr>
          <p:cNvPr descr="Imagen 10" id="419" name="Google Shape;41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6344" y="2056308"/>
            <a:ext cx="482545" cy="48254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2"/>
          <p:cNvSpPr txBox="1"/>
          <p:nvPr/>
        </p:nvSpPr>
        <p:spPr>
          <a:xfrm>
            <a:off x="635879" y="2570515"/>
            <a:ext cx="4618528" cy="20128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concluir, se menciona la siguiente reflexión: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autor con la frase quiere decir….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1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 Que la capacitación es fundamental para el desarrollo profesional de las y los colaboradores, independiente del camino que tomen, si es quedarse en la empresa o buscar otras alternativas laborales.</a:t>
            </a:r>
            <a:endParaRPr/>
          </a:p>
        </p:txBody>
      </p:sp>
      <p:sp>
        <p:nvSpPr>
          <p:cNvPr id="421" name="Google Shape;421;p22"/>
          <p:cNvSpPr txBox="1"/>
          <p:nvPr/>
        </p:nvSpPr>
        <p:spPr>
          <a:xfrm>
            <a:off x="336084" y="5181901"/>
            <a:ext cx="4995621" cy="1114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1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¡Muy bien!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0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Ahora te invitamos a seguir profundizando a  través de </a:t>
            </a:r>
            <a:r>
              <a:rPr b="0" i="0" lang="en-US" sz="21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la siguiente presentación</a:t>
            </a:r>
            <a:endParaRPr/>
          </a:p>
        </p:txBody>
      </p:sp>
      <p:pic>
        <p:nvPicPr>
          <p:cNvPr descr="Imagen 20" id="422" name="Google Shape;42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5252" y="1315762"/>
            <a:ext cx="2617382" cy="5675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3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8" name="Google Shape;428;p23"/>
          <p:cNvGrpSpPr/>
          <p:nvPr/>
        </p:nvGrpSpPr>
        <p:grpSpPr>
          <a:xfrm>
            <a:off x="466024" y="2144726"/>
            <a:ext cx="5033830" cy="3516491"/>
            <a:chOff x="0" y="-1"/>
            <a:chExt cx="5033829" cy="3516490"/>
          </a:xfrm>
        </p:grpSpPr>
        <p:sp>
          <p:nvSpPr>
            <p:cNvPr id="429" name="Google Shape;429;p23"/>
            <p:cNvSpPr/>
            <p:nvPr/>
          </p:nvSpPr>
          <p:spPr>
            <a:xfrm>
              <a:off x="0" y="-1"/>
              <a:ext cx="5033829" cy="3516490"/>
            </a:xfrm>
            <a:prstGeom prst="roundRect">
              <a:avLst>
                <a:gd fmla="val 6511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3"/>
            <p:cNvSpPr txBox="1"/>
            <p:nvPr/>
          </p:nvSpPr>
          <p:spPr>
            <a:xfrm>
              <a:off x="67058" y="1568123"/>
              <a:ext cx="4899711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431" name="Google Shape;431;p23"/>
          <p:cNvSpPr txBox="1"/>
          <p:nvPr/>
        </p:nvSpPr>
        <p:spPr>
          <a:xfrm>
            <a:off x="648739" y="2466723"/>
            <a:ext cx="4851112" cy="284195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Todos participan en el proceso:</a:t>
            </a:r>
            <a:endParaRPr/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Empresa privadas. </a:t>
            </a:r>
            <a:endParaRPr/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Recursos humanos.</a:t>
            </a:r>
            <a:endParaRPr/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Colaboradores.</a:t>
            </a:r>
            <a:endParaRPr/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Comité bipartito de capacitación.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Estado </a:t>
            </a:r>
            <a:endParaRPr/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Servicio Nacional de Capacitación y empleo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(SENCE).</a:t>
            </a:r>
            <a:endParaRPr/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Empresas privadas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acreditadas por el estado.</a:t>
            </a:r>
            <a:endParaRPr/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Organismo Técnico de Capacitación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(OTEC).</a:t>
            </a:r>
            <a:endParaRPr/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Organismo Intermedio de Capacitación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(OTIC).</a:t>
            </a:r>
            <a:endParaRPr/>
          </a:p>
        </p:txBody>
      </p:sp>
      <p:sp>
        <p:nvSpPr>
          <p:cNvPr id="432" name="Google Shape;432;p23"/>
          <p:cNvSpPr txBox="1"/>
          <p:nvPr/>
        </p:nvSpPr>
        <p:spPr>
          <a:xfrm>
            <a:off x="452171" y="1269909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ACTORES DEL PROCESO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 CAPACITACIÓN</a:t>
            </a:r>
            <a:endParaRPr/>
          </a:p>
        </p:txBody>
      </p:sp>
      <p:pic>
        <p:nvPicPr>
          <p:cNvPr descr="Imagen 2" id="433" name="Google Shape;43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9846" y="1985620"/>
            <a:ext cx="4122981" cy="3369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4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9" name="Google Shape;439;p24"/>
          <p:cNvGrpSpPr/>
          <p:nvPr/>
        </p:nvGrpSpPr>
        <p:grpSpPr>
          <a:xfrm>
            <a:off x="466019" y="2144726"/>
            <a:ext cx="5275881" cy="3516491"/>
            <a:chOff x="-1" y="-1"/>
            <a:chExt cx="5275879" cy="3516490"/>
          </a:xfrm>
        </p:grpSpPr>
        <p:sp>
          <p:nvSpPr>
            <p:cNvPr id="440" name="Google Shape;440;p24"/>
            <p:cNvSpPr/>
            <p:nvPr/>
          </p:nvSpPr>
          <p:spPr>
            <a:xfrm>
              <a:off x="-1" y="-1"/>
              <a:ext cx="5275879" cy="3516490"/>
            </a:xfrm>
            <a:prstGeom prst="roundRect">
              <a:avLst>
                <a:gd fmla="val 6511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 txBox="1"/>
            <p:nvPr/>
          </p:nvSpPr>
          <p:spPr>
            <a:xfrm>
              <a:off x="67058" y="1568123"/>
              <a:ext cx="5141759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442" name="Google Shape;442;p24"/>
          <p:cNvSpPr txBox="1"/>
          <p:nvPr/>
        </p:nvSpPr>
        <p:spPr>
          <a:xfrm>
            <a:off x="648739" y="2343092"/>
            <a:ext cx="4851112" cy="3089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Empresa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Colaboradores: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Previamente evaluados son quienes reciben la capacitación.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Recursos humanos: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través de esta área de la empresa se gestiona el proceso de la capacitación. 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Comité Bipartito de Capacitación: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Organismo conformado en partes iguales por representantes del empleador y de los trabajadores cuyo objetivo es promover el desarrollo de las competencias laborales.</a:t>
            </a:r>
            <a:endParaRPr/>
          </a:p>
        </p:txBody>
      </p:sp>
      <p:sp>
        <p:nvSpPr>
          <p:cNvPr id="443" name="Google Shape;443;p24"/>
          <p:cNvSpPr txBox="1"/>
          <p:nvPr/>
        </p:nvSpPr>
        <p:spPr>
          <a:xfrm>
            <a:off x="452171" y="1269909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ACTORES DEL PROCESO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 CAPACITACIÓN</a:t>
            </a:r>
            <a:endParaRPr/>
          </a:p>
        </p:txBody>
      </p:sp>
      <p:pic>
        <p:nvPicPr>
          <p:cNvPr descr="Imagen 3" id="444" name="Google Shape;44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9043" y="1963266"/>
            <a:ext cx="4722572" cy="3859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5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5"/>
          <p:cNvSpPr txBox="1"/>
          <p:nvPr/>
        </p:nvSpPr>
        <p:spPr>
          <a:xfrm>
            <a:off x="579173" y="1295128"/>
            <a:ext cx="85572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SERVICIO NACIONAL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 CAPACITACIÓN Y EMPLEO (SENCE)</a:t>
            </a:r>
            <a:endParaRPr/>
          </a:p>
        </p:txBody>
      </p:sp>
      <p:pic>
        <p:nvPicPr>
          <p:cNvPr descr="Imagen 1" id="451" name="Google Shape;45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3037" y="5045154"/>
            <a:ext cx="3251204" cy="20574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" name="Google Shape;452;p25"/>
          <p:cNvGrpSpPr/>
          <p:nvPr/>
        </p:nvGrpSpPr>
        <p:grpSpPr>
          <a:xfrm>
            <a:off x="466018" y="2144730"/>
            <a:ext cx="8605510" cy="3247549"/>
            <a:chOff x="-2" y="-1"/>
            <a:chExt cx="8605508" cy="3247547"/>
          </a:xfrm>
        </p:grpSpPr>
        <p:sp>
          <p:nvSpPr>
            <p:cNvPr id="453" name="Google Shape;453;p25"/>
            <p:cNvSpPr/>
            <p:nvPr/>
          </p:nvSpPr>
          <p:spPr>
            <a:xfrm>
              <a:off x="-2" y="-1"/>
              <a:ext cx="8605508" cy="3247547"/>
            </a:xfrm>
            <a:prstGeom prst="roundRect">
              <a:avLst>
                <a:gd fmla="val 6511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5"/>
            <p:cNvSpPr txBox="1"/>
            <p:nvPr/>
          </p:nvSpPr>
          <p:spPr>
            <a:xfrm>
              <a:off x="61931" y="1433653"/>
              <a:ext cx="8481644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455" name="Google Shape;455;p25"/>
          <p:cNvSpPr txBox="1"/>
          <p:nvPr/>
        </p:nvSpPr>
        <p:spPr>
          <a:xfrm>
            <a:off x="648740" y="2418153"/>
            <a:ext cx="8225629" cy="2841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SENCE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un organismo técnico del Estado que se relaciona con el Gobierno a través del Ministerio del Trabajo y Previsión Social. Se creó en 1976 como resultado de la promulgación del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Decreto de Ley N° 1446 "Estatuto de Capacitación y Empleo".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Implementa y administra acciones y programas de capacitación con foco en la empleabilidad de las personas y la productividad de las empresas.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quién autoriza el proceso de inscripción y cierre (liquidación) de los cursos.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Supervisa y fiscaliza el sistema nacional de capacitación y difunde información pública relevante para el funcionamiento eficiente de los agentes públicos y privados.</a:t>
            </a:r>
            <a:endParaRPr/>
          </a:p>
        </p:txBody>
      </p:sp>
      <p:sp>
        <p:nvSpPr>
          <p:cNvPr id="456" name="Google Shape;456;p25"/>
          <p:cNvSpPr txBox="1"/>
          <p:nvPr/>
        </p:nvSpPr>
        <p:spPr>
          <a:xfrm>
            <a:off x="6384068" y="6380703"/>
            <a:ext cx="1126139" cy="280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Calibri"/>
              <a:buNone/>
            </a:pPr>
            <a:r>
              <a:rPr b="1" i="0" lang="en-US" sz="1400" u="sng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www.sence.cl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6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3" id="462" name="Google Shape;46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2030" y="2412843"/>
            <a:ext cx="4394111" cy="418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6"/>
          <p:cNvSpPr txBox="1"/>
          <p:nvPr/>
        </p:nvSpPr>
        <p:spPr>
          <a:xfrm>
            <a:off x="452171" y="1269909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ORGANISMO TÉCNICO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 CAPACITACIÓN </a:t>
            </a:r>
            <a:endParaRPr/>
          </a:p>
        </p:txBody>
      </p:sp>
      <p:grpSp>
        <p:nvGrpSpPr>
          <p:cNvPr id="464" name="Google Shape;464;p26"/>
          <p:cNvGrpSpPr/>
          <p:nvPr/>
        </p:nvGrpSpPr>
        <p:grpSpPr>
          <a:xfrm>
            <a:off x="466020" y="2144726"/>
            <a:ext cx="5800314" cy="2117995"/>
            <a:chOff x="-1" y="-1"/>
            <a:chExt cx="5800313" cy="2117994"/>
          </a:xfrm>
        </p:grpSpPr>
        <p:sp>
          <p:nvSpPr>
            <p:cNvPr id="465" name="Google Shape;465;p26"/>
            <p:cNvSpPr/>
            <p:nvPr/>
          </p:nvSpPr>
          <p:spPr>
            <a:xfrm>
              <a:off x="-1" y="-1"/>
              <a:ext cx="5800313" cy="2117994"/>
            </a:xfrm>
            <a:prstGeom prst="roundRect">
              <a:avLst>
                <a:gd fmla="val 8957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6"/>
            <p:cNvSpPr txBox="1"/>
            <p:nvPr/>
          </p:nvSpPr>
          <p:spPr>
            <a:xfrm>
              <a:off x="55563" y="868876"/>
              <a:ext cx="5689182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467" name="Google Shape;467;p26"/>
          <p:cNvSpPr txBox="1"/>
          <p:nvPr/>
        </p:nvSpPr>
        <p:spPr>
          <a:xfrm>
            <a:off x="648737" y="2363939"/>
            <a:ext cx="5388995" cy="1605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Organismo Técnico de Capacitación (OTEC),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son instituciones acreditadas por el Servicio Nacional de capacitación y Empleo con exclusividad para ejecutar actividades de capacitación imputadas a la Franquicia Tributaria. 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normativa de los OTEC está contenida en la Ley 19.518.​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7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7"/>
          <p:cNvSpPr txBox="1"/>
          <p:nvPr/>
        </p:nvSpPr>
        <p:spPr>
          <a:xfrm>
            <a:off x="452171" y="1269909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ORGANISMO INTERMEDIO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 CAPACITACIÓN (OTIC)</a:t>
            </a:r>
            <a:endParaRPr/>
          </a:p>
        </p:txBody>
      </p:sp>
      <p:grpSp>
        <p:nvGrpSpPr>
          <p:cNvPr id="474" name="Google Shape;474;p27"/>
          <p:cNvGrpSpPr/>
          <p:nvPr/>
        </p:nvGrpSpPr>
        <p:grpSpPr>
          <a:xfrm>
            <a:off x="466019" y="2144727"/>
            <a:ext cx="4394118" cy="3368570"/>
            <a:chOff x="-2" y="-1"/>
            <a:chExt cx="4394116" cy="3368569"/>
          </a:xfrm>
        </p:grpSpPr>
        <p:sp>
          <p:nvSpPr>
            <p:cNvPr id="475" name="Google Shape;475;p27"/>
            <p:cNvSpPr/>
            <p:nvPr/>
          </p:nvSpPr>
          <p:spPr>
            <a:xfrm>
              <a:off x="-2" y="-1"/>
              <a:ext cx="4394116" cy="3368569"/>
            </a:xfrm>
            <a:prstGeom prst="roundRect">
              <a:avLst>
                <a:gd fmla="val 7311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 txBox="1"/>
            <p:nvPr/>
          </p:nvSpPr>
          <p:spPr>
            <a:xfrm>
              <a:off x="72130" y="1494163"/>
              <a:ext cx="4249850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477" name="Google Shape;477;p27"/>
          <p:cNvSpPr txBox="1"/>
          <p:nvPr/>
        </p:nvSpPr>
        <p:spPr>
          <a:xfrm>
            <a:off x="648741" y="2350916"/>
            <a:ext cx="4211390" cy="284195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 Organismos Técnicos Intermedios de Capacitación (OTIC),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son organismos reconocidos por el SENCE para administrar y coordinar la oferta de capacitación  entregada por los OTEC a las empresas.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OTIC no pueden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impartir capacitación ni ejecutar directamente acciones relacionadas. Solo actúan como nexo entre las empresas afiliadas y los OTEC (organismos técnicos de capacitación).</a:t>
            </a:r>
            <a:endParaRPr/>
          </a:p>
        </p:txBody>
      </p:sp>
      <p:pic>
        <p:nvPicPr>
          <p:cNvPr descr="Imagen 4" id="478" name="Google Shape;47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0880" y="1952531"/>
            <a:ext cx="4620529" cy="377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8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4" name="Google Shape;484;p28"/>
          <p:cNvGrpSpPr/>
          <p:nvPr/>
        </p:nvGrpSpPr>
        <p:grpSpPr>
          <a:xfrm>
            <a:off x="466021" y="2144728"/>
            <a:ext cx="8408350" cy="3517414"/>
            <a:chOff x="-1" y="-1"/>
            <a:chExt cx="8408349" cy="3517413"/>
          </a:xfrm>
        </p:grpSpPr>
        <p:sp>
          <p:nvSpPr>
            <p:cNvPr id="485" name="Google Shape;485;p28"/>
            <p:cNvSpPr/>
            <p:nvPr/>
          </p:nvSpPr>
          <p:spPr>
            <a:xfrm>
              <a:off x="-1" y="-1"/>
              <a:ext cx="8408349" cy="3517413"/>
            </a:xfrm>
            <a:prstGeom prst="roundRect">
              <a:avLst>
                <a:gd fmla="val 6511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8"/>
            <p:cNvSpPr txBox="1"/>
            <p:nvPr/>
          </p:nvSpPr>
          <p:spPr>
            <a:xfrm>
              <a:off x="67075" y="1568585"/>
              <a:ext cx="8274196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487" name="Google Shape;487;p28"/>
          <p:cNvSpPr txBox="1"/>
          <p:nvPr/>
        </p:nvSpPr>
        <p:spPr>
          <a:xfrm>
            <a:off x="648740" y="2347104"/>
            <a:ext cx="8225629" cy="3089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un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organismo conformado en partes iguales por representantes del empleador y de los trabajadores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cuyo objetivo es promover el desarrollo de las competencias laborales a fin de contribuir a un adecuado nivel de empleo, mejorar la productividad de los colaboradores y empresas, y la calidad de los procesos y productos.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 sus funciones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están acordar y evaluar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o los programas                                           de capacitación de la organización y asesorar a la dirección                                                                                de empresa en materias de capacitación.</a:t>
            </a:r>
            <a:endParaRPr/>
          </a:p>
          <a:p>
            <a:pPr indent="-1968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 ley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(Art. 13 Ley 19.518)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 empresas que tengan                                                                            contratados a 15 o más trabajadores, tienen la obligación                                                                                   de constituir un comité bipartito de capacitación.</a:t>
            </a:r>
            <a:endParaRPr/>
          </a:p>
        </p:txBody>
      </p:sp>
      <p:sp>
        <p:nvSpPr>
          <p:cNvPr id="488" name="Google Shape;488;p28"/>
          <p:cNvSpPr txBox="1"/>
          <p:nvPr/>
        </p:nvSpPr>
        <p:spPr>
          <a:xfrm>
            <a:off x="452171" y="1269909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COMITÉ BIPARTITO </a:t>
            </a: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DE CAPACITACIÓN</a:t>
            </a:r>
            <a:endParaRPr/>
          </a:p>
        </p:txBody>
      </p:sp>
      <p:sp>
        <p:nvSpPr>
          <p:cNvPr id="489" name="Google Shape;489;p28"/>
          <p:cNvSpPr/>
          <p:nvPr/>
        </p:nvSpPr>
        <p:spPr>
          <a:xfrm>
            <a:off x="5622142" y="3314875"/>
            <a:ext cx="3517412" cy="351741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5" id="490" name="Google Shape;49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3578" y="3381928"/>
            <a:ext cx="4919663" cy="3356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9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6" name="Google Shape;496;p29"/>
          <p:cNvGrpSpPr/>
          <p:nvPr/>
        </p:nvGrpSpPr>
        <p:grpSpPr>
          <a:xfrm>
            <a:off x="2035272" y="2911885"/>
            <a:ext cx="6999679" cy="2856908"/>
            <a:chOff x="-1" y="0"/>
            <a:chExt cx="6999678" cy="2856907"/>
          </a:xfrm>
        </p:grpSpPr>
        <p:sp>
          <p:nvSpPr>
            <p:cNvPr id="497" name="Google Shape;497;p29"/>
            <p:cNvSpPr/>
            <p:nvPr/>
          </p:nvSpPr>
          <p:spPr>
            <a:xfrm>
              <a:off x="-1" y="0"/>
              <a:ext cx="6999678" cy="2856907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9"/>
            <p:cNvSpPr txBox="1"/>
            <p:nvPr/>
          </p:nvSpPr>
          <p:spPr>
            <a:xfrm>
              <a:off x="144223" y="1238334"/>
              <a:ext cx="6711227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499" name="Google Shape;499;p29"/>
          <p:cNvSpPr txBox="1"/>
          <p:nvPr/>
        </p:nvSpPr>
        <p:spPr>
          <a:xfrm>
            <a:off x="344396" y="1387288"/>
            <a:ext cx="3943681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/>
          </a:p>
        </p:txBody>
      </p:sp>
      <p:sp>
        <p:nvSpPr>
          <p:cNvPr id="500" name="Google Shape;500;p29"/>
          <p:cNvSpPr txBox="1"/>
          <p:nvPr/>
        </p:nvSpPr>
        <p:spPr>
          <a:xfrm>
            <a:off x="366450" y="1120627"/>
            <a:ext cx="1166701" cy="37220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REVISEMOS</a:t>
            </a:r>
            <a:endParaRPr/>
          </a:p>
        </p:txBody>
      </p:sp>
      <p:pic>
        <p:nvPicPr>
          <p:cNvPr descr="Imagen 17" id="501" name="Google Shape;50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942" y="2715211"/>
            <a:ext cx="2812028" cy="3182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4" id="502" name="Google Shape;50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28123" y="5261662"/>
            <a:ext cx="1705023" cy="127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5" id="503" name="Google Shape;50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4444" y="5587072"/>
            <a:ext cx="1651877" cy="88451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9"/>
          <p:cNvSpPr txBox="1"/>
          <p:nvPr/>
        </p:nvSpPr>
        <p:spPr>
          <a:xfrm>
            <a:off x="4214074" y="1240320"/>
            <a:ext cx="466496" cy="830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375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505" name="Google Shape;505;p29"/>
          <p:cNvSpPr txBox="1"/>
          <p:nvPr/>
        </p:nvSpPr>
        <p:spPr>
          <a:xfrm>
            <a:off x="3380559" y="2992327"/>
            <a:ext cx="5368200" cy="25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CAPACITACIÓN </a:t>
            </a:r>
            <a:r>
              <a:rPr b="1" i="0" lang="en-US" sz="20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LABORAL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revisar lo aprendido te invito a la siguiente actividad: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Reunirse en grupos de cuatro integrantes para comparar y elegir un curso de acuerdo a las brechas identificadas y propuesta de mejora de la actividad anterior.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Utiliza el archivo </a:t>
            </a:r>
            <a:r>
              <a:rPr b="1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“Actividad </a:t>
            </a:r>
            <a:r>
              <a:rPr b="1" lang="en-US" sz="16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Cuánto</a:t>
            </a:r>
            <a:r>
              <a:rPr b="1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Aprendimos”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 sigue las  instrucciones señaladas.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 txBox="1"/>
          <p:nvPr>
            <p:ph idx="4294967295" type="sldNum"/>
          </p:nvPr>
        </p:nvSpPr>
        <p:spPr>
          <a:xfrm>
            <a:off x="442488" y="6881800"/>
            <a:ext cx="266349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374855" y="2428126"/>
            <a:ext cx="2760223" cy="33724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OA3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Ingresar, archivar y presentar información sobre bienestar y desarrollo de personas, ascensos, promociones, transferencias, capacitación, desempeños, evaluaciones, entre otros, para la toma de decisiones de las jefaturas.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OA Genérico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 - C - 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b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252573" y="1472660"/>
            <a:ext cx="2980514" cy="4543829"/>
          </a:xfrm>
          <a:prstGeom prst="roundRect">
            <a:avLst>
              <a:gd fmla="val 8420" name="adj"/>
            </a:avLst>
          </a:prstGeom>
          <a:noFill/>
          <a:ln cap="flat" cmpd="sng" w="9525">
            <a:solidFill>
              <a:srgbClr val="5858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358670" y="2033504"/>
            <a:ext cx="2768319" cy="424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OBJETIVO DE APRENDIZAJE</a:t>
            </a:r>
            <a:endParaRPr/>
          </a:p>
        </p:txBody>
      </p:sp>
      <p:pic>
        <p:nvPicPr>
          <p:cNvPr descr="Imagen 27" id="128" name="Google Shape;12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0121" y="1203013"/>
            <a:ext cx="702377" cy="6697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3"/>
          <p:cNvGrpSpPr/>
          <p:nvPr/>
        </p:nvGrpSpPr>
        <p:grpSpPr>
          <a:xfrm>
            <a:off x="3362219" y="1472660"/>
            <a:ext cx="2980515" cy="5147948"/>
            <a:chOff x="0" y="0"/>
            <a:chExt cx="2980514" cy="5147947"/>
          </a:xfrm>
        </p:grpSpPr>
        <p:sp>
          <p:nvSpPr>
            <p:cNvPr id="130" name="Google Shape;130;p3"/>
            <p:cNvSpPr/>
            <p:nvPr/>
          </p:nvSpPr>
          <p:spPr>
            <a:xfrm>
              <a:off x="0" y="0"/>
              <a:ext cx="2980514" cy="5147947"/>
            </a:xfrm>
            <a:prstGeom prst="roundRect">
              <a:avLst>
                <a:gd fmla="val 8420" name="adj"/>
              </a:avLst>
            </a:prstGeom>
            <a:noFill/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78265" y="2081796"/>
              <a:ext cx="2823983" cy="3802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132" name="Google Shape;132;p3"/>
          <p:cNvSpPr txBox="1"/>
          <p:nvPr/>
        </p:nvSpPr>
        <p:spPr>
          <a:xfrm>
            <a:off x="3500544" y="2499448"/>
            <a:ext cx="2781097" cy="40318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Archiva documentación que respalda la información registrada en el sistema sobre bienestar, desarrollo profesional, capacitación y/o evaluación de desempeño de trabajadores, respetando legislación vigente e instrucciones de jefatura.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Reconocer el proceso de Detección de Necesidades de Capacitación, identificando las técnicas e instrumentos de levantamiento de información, para determinar brechas y proponer un plan de capacitación de acuerdo a las necesidades, resultados obtenidos y a la normativa legal vigente.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3561636" y="2033504"/>
            <a:ext cx="2609185" cy="424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APRENDIZAJE ESPERADO</a:t>
            </a:r>
            <a:endParaRPr/>
          </a:p>
        </p:txBody>
      </p:sp>
      <p:pic>
        <p:nvPicPr>
          <p:cNvPr descr="Imagen 35" id="134" name="Google Shape;13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9905" y="1203013"/>
            <a:ext cx="702377" cy="6697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3"/>
          <p:cNvGrpSpPr/>
          <p:nvPr/>
        </p:nvGrpSpPr>
        <p:grpSpPr>
          <a:xfrm>
            <a:off x="6473042" y="1472660"/>
            <a:ext cx="2980515" cy="5663580"/>
            <a:chOff x="0" y="0"/>
            <a:chExt cx="2980514" cy="5663580"/>
          </a:xfrm>
        </p:grpSpPr>
        <p:sp>
          <p:nvSpPr>
            <p:cNvPr id="136" name="Google Shape;136;p3"/>
            <p:cNvSpPr/>
            <p:nvPr/>
          </p:nvSpPr>
          <p:spPr>
            <a:xfrm>
              <a:off x="0" y="0"/>
              <a:ext cx="2980514" cy="5663580"/>
            </a:xfrm>
            <a:prstGeom prst="roundRect">
              <a:avLst>
                <a:gd fmla="val 8420" name="adj"/>
              </a:avLst>
            </a:prstGeom>
            <a:noFill/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 txBox="1"/>
            <p:nvPr/>
          </p:nvSpPr>
          <p:spPr>
            <a:xfrm>
              <a:off x="78265" y="2641673"/>
              <a:ext cx="2823983" cy="380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138" name="Google Shape;138;p3"/>
          <p:cNvSpPr txBox="1"/>
          <p:nvPr/>
        </p:nvSpPr>
        <p:spPr>
          <a:xfrm>
            <a:off x="6621195" y="2499448"/>
            <a:ext cx="2684207" cy="31154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2.1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Selecciona documentación que respalda la información registrada en el sistema, considerando legislación vigente e instrucciones específicas.</a:t>
            </a:r>
            <a:endParaRPr b="0" i="0" sz="12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Identificar a través de la DNC posibles brechas existentes en el desempeño de los colaboradores de una organización y proponer alternativas de capacitación.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6554516" y="2033504"/>
            <a:ext cx="2862261" cy="424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CRITERIOS DE EVALUACIÓN</a:t>
            </a:r>
            <a:endParaRPr/>
          </a:p>
        </p:txBody>
      </p:sp>
      <p:pic>
        <p:nvPicPr>
          <p:cNvPr descr="Imagen 39" id="140" name="Google Shape;14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49551" y="1203013"/>
            <a:ext cx="702377" cy="6697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43" id="141" name="Google Shape;141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6473040" y="4999164"/>
            <a:ext cx="3025212" cy="4082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40" id="142" name="Google Shape;142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511864" y="4448533"/>
            <a:ext cx="3103843" cy="2466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"/>
          <p:cNvSpPr txBox="1"/>
          <p:nvPr>
            <p:ph idx="4294967295" type="sldNum"/>
          </p:nvPr>
        </p:nvSpPr>
        <p:spPr>
          <a:xfrm>
            <a:off x="371683" y="6881800"/>
            <a:ext cx="337152" cy="3171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30"/>
          <p:cNvSpPr txBox="1"/>
          <p:nvPr/>
        </p:nvSpPr>
        <p:spPr>
          <a:xfrm>
            <a:off x="366450" y="1110794"/>
            <a:ext cx="4700400" cy="37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A TRABAJAR</a:t>
            </a:r>
            <a:endParaRPr/>
          </a:p>
        </p:txBody>
      </p:sp>
      <p:sp>
        <p:nvSpPr>
          <p:cNvPr id="512" name="Google Shape;512;p30"/>
          <p:cNvSpPr txBox="1"/>
          <p:nvPr/>
        </p:nvSpPr>
        <p:spPr>
          <a:xfrm>
            <a:off x="375977" y="1283909"/>
            <a:ext cx="7017881" cy="5361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TOMA LAS SIGUIENTES </a:t>
            </a: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PRECAUCIONES</a:t>
            </a:r>
            <a:endParaRPr/>
          </a:p>
        </p:txBody>
      </p:sp>
      <p:grpSp>
        <p:nvGrpSpPr>
          <p:cNvPr id="513" name="Google Shape;513;p30"/>
          <p:cNvGrpSpPr/>
          <p:nvPr/>
        </p:nvGrpSpPr>
        <p:grpSpPr>
          <a:xfrm>
            <a:off x="8431" y="3421109"/>
            <a:ext cx="9088059" cy="783024"/>
            <a:chOff x="-2" y="-4"/>
            <a:chExt cx="9088056" cy="783023"/>
          </a:xfrm>
        </p:grpSpPr>
        <p:sp>
          <p:nvSpPr>
            <p:cNvPr id="514" name="Google Shape;514;p30"/>
            <p:cNvSpPr txBox="1"/>
            <p:nvPr/>
          </p:nvSpPr>
          <p:spPr>
            <a:xfrm>
              <a:off x="1313694" y="281774"/>
              <a:ext cx="7774360" cy="300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45675" spcFirstLastPara="1" rIns="45675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Considerar los </a:t>
              </a:r>
              <a:r>
                <a:rPr b="1" i="0" lang="en-U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anexos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adjuntos. </a:t>
              </a:r>
              <a:endParaRPr/>
            </a:p>
          </p:txBody>
        </p:sp>
        <p:grpSp>
          <p:nvGrpSpPr>
            <p:cNvPr id="515" name="Google Shape;515;p30"/>
            <p:cNvGrpSpPr/>
            <p:nvPr/>
          </p:nvGrpSpPr>
          <p:grpSpPr>
            <a:xfrm>
              <a:off x="-2" y="-4"/>
              <a:ext cx="1135381" cy="783023"/>
              <a:chOff x="-1" y="-1"/>
              <a:chExt cx="1135380" cy="783021"/>
            </a:xfrm>
          </p:grpSpPr>
          <p:sp>
            <p:nvSpPr>
              <p:cNvPr id="516" name="Google Shape;516;p30"/>
              <p:cNvSpPr/>
              <p:nvPr/>
            </p:nvSpPr>
            <p:spPr>
              <a:xfrm rot="5400000">
                <a:off x="176178" y="-176181"/>
                <a:ext cx="783021" cy="1135380"/>
              </a:xfrm>
              <a:custGeom>
                <a:rect b="b" l="l" r="r" t="t"/>
                <a:pathLst>
                  <a:path extrusionOk="0" h="21600" w="2160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Imagen 3" id="517" name="Google Shape;517;p3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286451" y="103503"/>
                <a:ext cx="683393" cy="5760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18" name="Google Shape;518;p30"/>
          <p:cNvGrpSpPr/>
          <p:nvPr/>
        </p:nvGrpSpPr>
        <p:grpSpPr>
          <a:xfrm>
            <a:off x="-8" y="4568177"/>
            <a:ext cx="6602681" cy="783015"/>
            <a:chOff x="-2" y="-1"/>
            <a:chExt cx="6602679" cy="783014"/>
          </a:xfrm>
        </p:grpSpPr>
        <p:sp>
          <p:nvSpPr>
            <p:cNvPr id="519" name="Google Shape;519;p30"/>
            <p:cNvSpPr txBox="1"/>
            <p:nvPr/>
          </p:nvSpPr>
          <p:spPr>
            <a:xfrm>
              <a:off x="1322135" y="196029"/>
              <a:ext cx="5280542" cy="300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45675" spcFirstLastPara="1" rIns="45675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Aplicar lo </a:t>
              </a:r>
              <a:r>
                <a:rPr b="1" i="0" lang="en-U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aprendido 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el módulo.</a:t>
              </a:r>
              <a:endParaRPr/>
            </a:p>
          </p:txBody>
        </p:sp>
        <p:sp>
          <p:nvSpPr>
            <p:cNvPr id="520" name="Google Shape;520;p30"/>
            <p:cNvSpPr/>
            <p:nvPr/>
          </p:nvSpPr>
          <p:spPr>
            <a:xfrm rot="5400000">
              <a:off x="176178" y="-176181"/>
              <a:ext cx="783014" cy="1135373"/>
            </a:xfrm>
            <a:custGeom>
              <a:rect b="b" l="l" r="r" t="t"/>
              <a:pathLst>
                <a:path extrusionOk="0" h="21600" w="2160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1112"/>
                    <a:pt x="21600" y="248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483"/>
                  </a:lnTo>
                  <a:cubicBezTo>
                    <a:pt x="0" y="1112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Imagen 1" id="521" name="Google Shape;52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9332" y="1565094"/>
            <a:ext cx="3816537" cy="6006178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0"/>
          <p:cNvSpPr txBox="1"/>
          <p:nvPr/>
        </p:nvSpPr>
        <p:spPr>
          <a:xfrm>
            <a:off x="1343273" y="2333799"/>
            <a:ext cx="5526347" cy="554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 trabajo en equipo con </a:t>
            </a:r>
            <a:r>
              <a:rPr b="1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respeto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 tus opiniones,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escucha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los demás. </a:t>
            </a:r>
            <a:endParaRPr/>
          </a:p>
        </p:txBody>
      </p:sp>
      <p:sp>
        <p:nvSpPr>
          <p:cNvPr id="523" name="Google Shape;523;p30"/>
          <p:cNvSpPr/>
          <p:nvPr/>
        </p:nvSpPr>
        <p:spPr>
          <a:xfrm rot="5400000">
            <a:off x="184623" y="2033696"/>
            <a:ext cx="783010" cy="1135369"/>
          </a:xfrm>
          <a:custGeom>
            <a:rect b="b" l="l" r="r" t="t"/>
            <a:pathLst>
              <a:path extrusionOk="0" h="21600" w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1112"/>
                  <a:pt x="21600" y="2483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2483"/>
                </a:lnTo>
                <a:cubicBezTo>
                  <a:pt x="0" y="1112"/>
                  <a:pt x="1612" y="0"/>
                  <a:pt x="36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31" id="524" name="Google Shape;52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892" y="2313377"/>
            <a:ext cx="683391" cy="5760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32" id="525" name="Google Shape;525;p30"/>
          <p:cNvPicPr preferRelativeResize="0"/>
          <p:nvPr/>
        </p:nvPicPr>
        <p:blipFill rotWithShape="1">
          <a:blip r:embed="rId6">
            <a:alphaModFix/>
          </a:blip>
          <a:srcRect b="56896" l="0" r="56603" t="0"/>
          <a:stretch/>
        </p:blipFill>
        <p:spPr>
          <a:xfrm>
            <a:off x="367732" y="4678383"/>
            <a:ext cx="558774" cy="562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1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31"/>
          <p:cNvSpPr txBox="1"/>
          <p:nvPr/>
        </p:nvSpPr>
        <p:spPr>
          <a:xfrm>
            <a:off x="366450" y="1110794"/>
            <a:ext cx="4700400" cy="37220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A TRABAJAR</a:t>
            </a:r>
            <a:endParaRPr/>
          </a:p>
        </p:txBody>
      </p:sp>
      <p:sp>
        <p:nvSpPr>
          <p:cNvPr id="532" name="Google Shape;532;p31"/>
          <p:cNvSpPr txBox="1"/>
          <p:nvPr/>
        </p:nvSpPr>
        <p:spPr>
          <a:xfrm>
            <a:off x="363277" y="1332086"/>
            <a:ext cx="7017881" cy="536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TOMA LAS SIGUIENTES </a:t>
            </a: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PRECAUCIONES</a:t>
            </a:r>
            <a:endParaRPr/>
          </a:p>
        </p:txBody>
      </p:sp>
      <p:grpSp>
        <p:nvGrpSpPr>
          <p:cNvPr id="533" name="Google Shape;533;p31"/>
          <p:cNvGrpSpPr/>
          <p:nvPr/>
        </p:nvGrpSpPr>
        <p:grpSpPr>
          <a:xfrm>
            <a:off x="-4663" y="4568174"/>
            <a:ext cx="9109195" cy="783019"/>
            <a:chOff x="-3" y="-3"/>
            <a:chExt cx="9109194" cy="783018"/>
          </a:xfrm>
        </p:grpSpPr>
        <p:sp>
          <p:nvSpPr>
            <p:cNvPr id="534" name="Google Shape;534;p31"/>
            <p:cNvSpPr txBox="1"/>
            <p:nvPr/>
          </p:nvSpPr>
          <p:spPr>
            <a:xfrm>
              <a:off x="1334835" y="222248"/>
              <a:ext cx="7774356" cy="300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45675" spcFirstLastPara="1" rIns="45675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 </a:t>
              </a:r>
              <a:r>
                <a:rPr b="1" i="0" lang="en-U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riguroso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y </a:t>
              </a:r>
              <a:r>
                <a:rPr b="1" i="0" lang="en-U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ordenado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con los antecedentes que manejas.</a:t>
              </a:r>
              <a:endParaRPr/>
            </a:p>
          </p:txBody>
        </p:sp>
        <p:grpSp>
          <p:nvGrpSpPr>
            <p:cNvPr id="535" name="Google Shape;535;p31"/>
            <p:cNvGrpSpPr/>
            <p:nvPr/>
          </p:nvGrpSpPr>
          <p:grpSpPr>
            <a:xfrm>
              <a:off x="-3" y="-3"/>
              <a:ext cx="1135378" cy="783018"/>
              <a:chOff x="-1" y="-1"/>
              <a:chExt cx="1135377" cy="783017"/>
            </a:xfrm>
          </p:grpSpPr>
          <p:sp>
            <p:nvSpPr>
              <p:cNvPr id="536" name="Google Shape;536;p31"/>
              <p:cNvSpPr/>
              <p:nvPr/>
            </p:nvSpPr>
            <p:spPr>
              <a:xfrm rot="5400000">
                <a:off x="176179" y="-176181"/>
                <a:ext cx="783017" cy="1135377"/>
              </a:xfrm>
              <a:custGeom>
                <a:rect b="b" l="l" r="r" t="t"/>
                <a:pathLst>
                  <a:path extrusionOk="0" h="21600" w="2160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Imagen 3" id="537" name="Google Shape;537;p3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286451" y="103503"/>
                <a:ext cx="683393" cy="57600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38" name="Google Shape;538;p31"/>
          <p:cNvGrpSpPr/>
          <p:nvPr/>
        </p:nvGrpSpPr>
        <p:grpSpPr>
          <a:xfrm>
            <a:off x="-4664" y="3697438"/>
            <a:ext cx="6615383" cy="783019"/>
            <a:chOff x="-4" y="-3"/>
            <a:chExt cx="6615381" cy="783018"/>
          </a:xfrm>
        </p:grpSpPr>
        <p:sp>
          <p:nvSpPr>
            <p:cNvPr id="539" name="Google Shape;539;p31"/>
            <p:cNvSpPr txBox="1"/>
            <p:nvPr/>
          </p:nvSpPr>
          <p:spPr>
            <a:xfrm>
              <a:off x="1334836" y="94431"/>
              <a:ext cx="5280541" cy="554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45675" spcFirstLastPara="1" rIns="45675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Cuidado con los dispositivos externos,  asegura la información instalando </a:t>
              </a:r>
              <a:r>
                <a:rPr b="1" i="0" lang="en-U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antivirus</a:t>
              </a:r>
              <a:r>
                <a:rPr b="0" i="0" lang="en-U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540" name="Google Shape;540;p31"/>
            <p:cNvGrpSpPr/>
            <p:nvPr/>
          </p:nvGrpSpPr>
          <p:grpSpPr>
            <a:xfrm>
              <a:off x="-4" y="-3"/>
              <a:ext cx="1135378" cy="783018"/>
              <a:chOff x="-2" y="-1"/>
              <a:chExt cx="1135377" cy="783017"/>
            </a:xfrm>
          </p:grpSpPr>
          <p:sp>
            <p:nvSpPr>
              <p:cNvPr id="541" name="Google Shape;541;p31"/>
              <p:cNvSpPr/>
              <p:nvPr/>
            </p:nvSpPr>
            <p:spPr>
              <a:xfrm rot="5400000">
                <a:off x="176178" y="-176181"/>
                <a:ext cx="783017" cy="1135377"/>
              </a:xfrm>
              <a:custGeom>
                <a:rect b="b" l="l" r="r" t="t"/>
                <a:pathLst>
                  <a:path extrusionOk="0" h="21600" w="2160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Imagen 4" id="542" name="Google Shape;542;p3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86451" y="103503"/>
                <a:ext cx="683393" cy="57600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43" name="Google Shape;543;p31"/>
          <p:cNvGrpSpPr/>
          <p:nvPr/>
        </p:nvGrpSpPr>
        <p:grpSpPr>
          <a:xfrm>
            <a:off x="-4663" y="1955969"/>
            <a:ext cx="9178022" cy="783020"/>
            <a:chOff x="-3" y="-3"/>
            <a:chExt cx="9178021" cy="783019"/>
          </a:xfrm>
        </p:grpSpPr>
        <p:sp>
          <p:nvSpPr>
            <p:cNvPr id="544" name="Google Shape;544;p31"/>
            <p:cNvSpPr txBox="1"/>
            <p:nvPr/>
          </p:nvSpPr>
          <p:spPr>
            <a:xfrm>
              <a:off x="1334835" y="222248"/>
              <a:ext cx="7843183" cy="300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45675" spcFirstLastPara="1" rIns="45675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Cuida </a:t>
              </a:r>
              <a:r>
                <a:rPr b="1" i="0" lang="en-U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tus claves 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 acceso.</a:t>
              </a:r>
              <a:endParaRPr/>
            </a:p>
          </p:txBody>
        </p:sp>
        <p:grpSp>
          <p:nvGrpSpPr>
            <p:cNvPr id="545" name="Google Shape;545;p31"/>
            <p:cNvGrpSpPr/>
            <p:nvPr/>
          </p:nvGrpSpPr>
          <p:grpSpPr>
            <a:xfrm>
              <a:off x="-3" y="-3"/>
              <a:ext cx="1135377" cy="783019"/>
              <a:chOff x="-1" y="-1"/>
              <a:chExt cx="1135376" cy="783018"/>
            </a:xfrm>
          </p:grpSpPr>
          <p:sp>
            <p:nvSpPr>
              <p:cNvPr id="546" name="Google Shape;546;p31"/>
              <p:cNvSpPr/>
              <p:nvPr/>
            </p:nvSpPr>
            <p:spPr>
              <a:xfrm rot="5400000">
                <a:off x="176178" y="-176180"/>
                <a:ext cx="783018" cy="1135376"/>
              </a:xfrm>
              <a:custGeom>
                <a:rect b="b" l="l" r="r" t="t"/>
                <a:pathLst>
                  <a:path extrusionOk="0" h="21600" w="2160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Imagen 5" id="547" name="Google Shape;547;p3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62215" y="83075"/>
                <a:ext cx="731866" cy="6168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48" name="Google Shape;548;p31"/>
          <p:cNvGrpSpPr/>
          <p:nvPr/>
        </p:nvGrpSpPr>
        <p:grpSpPr>
          <a:xfrm>
            <a:off x="-4664" y="2826703"/>
            <a:ext cx="8912551" cy="783020"/>
            <a:chOff x="-3" y="-3"/>
            <a:chExt cx="8912550" cy="783019"/>
          </a:xfrm>
        </p:grpSpPr>
        <p:sp>
          <p:nvSpPr>
            <p:cNvPr id="549" name="Google Shape;549;p31"/>
            <p:cNvSpPr txBox="1"/>
            <p:nvPr/>
          </p:nvSpPr>
          <p:spPr>
            <a:xfrm>
              <a:off x="1334835" y="222248"/>
              <a:ext cx="7577712" cy="300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45675" spcFirstLastPara="1" rIns="45675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Resguarda la </a:t>
              </a:r>
              <a:r>
                <a:rPr b="1" i="0" lang="en-U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confidencialidad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la información.</a:t>
              </a:r>
              <a:endParaRPr/>
            </a:p>
          </p:txBody>
        </p:sp>
        <p:grpSp>
          <p:nvGrpSpPr>
            <p:cNvPr id="550" name="Google Shape;550;p31"/>
            <p:cNvGrpSpPr/>
            <p:nvPr/>
          </p:nvGrpSpPr>
          <p:grpSpPr>
            <a:xfrm>
              <a:off x="-3" y="-3"/>
              <a:ext cx="1135378" cy="783019"/>
              <a:chOff x="-1" y="-1"/>
              <a:chExt cx="1135376" cy="783018"/>
            </a:xfrm>
          </p:grpSpPr>
          <p:sp>
            <p:nvSpPr>
              <p:cNvPr id="551" name="Google Shape;551;p31"/>
              <p:cNvSpPr/>
              <p:nvPr/>
            </p:nvSpPr>
            <p:spPr>
              <a:xfrm rot="5400000">
                <a:off x="176178" y="-176180"/>
                <a:ext cx="783018" cy="1135376"/>
              </a:xfrm>
              <a:custGeom>
                <a:rect b="b" l="l" r="r" t="t"/>
                <a:pathLst>
                  <a:path extrusionOk="0" h="21600" w="2160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Imagen 6" id="552" name="Google Shape;552;p31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86452" y="103503"/>
                <a:ext cx="683392" cy="5760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53" name="Google Shape;553;p31"/>
          <p:cNvGrpSpPr/>
          <p:nvPr/>
        </p:nvGrpSpPr>
        <p:grpSpPr>
          <a:xfrm>
            <a:off x="-4664" y="5438908"/>
            <a:ext cx="6861188" cy="783019"/>
            <a:chOff x="-4" y="-3"/>
            <a:chExt cx="6861186" cy="783018"/>
          </a:xfrm>
        </p:grpSpPr>
        <p:sp>
          <p:nvSpPr>
            <p:cNvPr id="554" name="Google Shape;554;p31"/>
            <p:cNvSpPr txBox="1"/>
            <p:nvPr/>
          </p:nvSpPr>
          <p:spPr>
            <a:xfrm>
              <a:off x="1334834" y="123927"/>
              <a:ext cx="5526348" cy="554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45675" spcFirstLastPara="1" rIns="45675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Realiza trabajo en equipo con </a:t>
              </a:r>
              <a:r>
                <a:rPr b="1" i="0" lang="en-U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respeto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tus opiniones, 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B00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rPr>
                <a:t>escucha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a los demás. </a:t>
              </a:r>
              <a:endParaRPr/>
            </a:p>
          </p:txBody>
        </p:sp>
        <p:grpSp>
          <p:nvGrpSpPr>
            <p:cNvPr id="555" name="Google Shape;555;p31"/>
            <p:cNvGrpSpPr/>
            <p:nvPr/>
          </p:nvGrpSpPr>
          <p:grpSpPr>
            <a:xfrm>
              <a:off x="-4" y="-3"/>
              <a:ext cx="1135378" cy="783018"/>
              <a:chOff x="-2" y="-1"/>
              <a:chExt cx="1135377" cy="783017"/>
            </a:xfrm>
          </p:grpSpPr>
          <p:sp>
            <p:nvSpPr>
              <p:cNvPr id="556" name="Google Shape;556;p31"/>
              <p:cNvSpPr/>
              <p:nvPr/>
            </p:nvSpPr>
            <p:spPr>
              <a:xfrm rot="5400000">
                <a:off x="176178" y="-176181"/>
                <a:ext cx="783017" cy="1135377"/>
              </a:xfrm>
              <a:custGeom>
                <a:rect b="b" l="l" r="r" t="t"/>
                <a:pathLst>
                  <a:path extrusionOk="0" h="21600" w="2160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Imagen 8" id="557" name="Google Shape;557;p3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286450" y="103503"/>
                <a:ext cx="683396" cy="57600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descr="Imagen 1" id="558" name="Google Shape;558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39332" y="1565094"/>
            <a:ext cx="3816537" cy="6006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2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4" name="Google Shape;564;p32"/>
          <p:cNvGrpSpPr/>
          <p:nvPr/>
        </p:nvGrpSpPr>
        <p:grpSpPr>
          <a:xfrm>
            <a:off x="431617" y="2285848"/>
            <a:ext cx="8839212" cy="3238199"/>
            <a:chOff x="-2" y="0"/>
            <a:chExt cx="8839211" cy="3238198"/>
          </a:xfrm>
        </p:grpSpPr>
        <p:sp>
          <p:nvSpPr>
            <p:cNvPr id="565" name="Google Shape;565;p32"/>
            <p:cNvSpPr/>
            <p:nvPr/>
          </p:nvSpPr>
          <p:spPr>
            <a:xfrm>
              <a:off x="-2" y="0"/>
              <a:ext cx="8839211" cy="3238198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2"/>
            <p:cNvSpPr txBox="1"/>
            <p:nvPr/>
          </p:nvSpPr>
          <p:spPr>
            <a:xfrm>
              <a:off x="162837" y="1428979"/>
              <a:ext cx="8513534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567" name="Google Shape;567;p32"/>
          <p:cNvSpPr txBox="1"/>
          <p:nvPr/>
        </p:nvSpPr>
        <p:spPr>
          <a:xfrm>
            <a:off x="375973" y="1278065"/>
            <a:ext cx="3663433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/>
          </a:p>
        </p:txBody>
      </p:sp>
      <p:sp>
        <p:nvSpPr>
          <p:cNvPr id="568" name="Google Shape;568;p32"/>
          <p:cNvSpPr/>
          <p:nvPr/>
        </p:nvSpPr>
        <p:spPr>
          <a:xfrm>
            <a:off x="5279923" y="7354529"/>
            <a:ext cx="2723539" cy="2051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2"/>
          <p:cNvSpPr txBox="1"/>
          <p:nvPr/>
        </p:nvSpPr>
        <p:spPr>
          <a:xfrm>
            <a:off x="404550" y="1047294"/>
            <a:ext cx="1639636" cy="372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/>
          </a:p>
        </p:txBody>
      </p:sp>
      <p:sp>
        <p:nvSpPr>
          <p:cNvPr id="570" name="Google Shape;570;p32"/>
          <p:cNvSpPr txBox="1"/>
          <p:nvPr/>
        </p:nvSpPr>
        <p:spPr>
          <a:xfrm>
            <a:off x="3670560" y="1032177"/>
            <a:ext cx="559360" cy="941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375"/>
              </a:buClr>
              <a:buSzPts val="6000"/>
              <a:buFont typeface="Calibri"/>
              <a:buNone/>
            </a:pPr>
            <a:r>
              <a:rPr b="0" i="0" lang="en-US" sz="6000" u="none" cap="none" strike="noStrike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pic>
        <p:nvPicPr>
          <p:cNvPr descr="Imagen 2" id="571" name="Google Shape;57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6053" y="3978569"/>
            <a:ext cx="6899896" cy="397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32"/>
          <p:cNvSpPr txBox="1"/>
          <p:nvPr/>
        </p:nvSpPr>
        <p:spPr>
          <a:xfrm>
            <a:off x="2686559" y="6881800"/>
            <a:ext cx="1639637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° Medio | Presentación</a:t>
            </a:r>
            <a:endParaRPr/>
          </a:p>
        </p:txBody>
      </p:sp>
      <p:sp>
        <p:nvSpPr>
          <p:cNvPr id="573" name="Google Shape;573;p32"/>
          <p:cNvSpPr txBox="1"/>
          <p:nvPr/>
        </p:nvSpPr>
        <p:spPr>
          <a:xfrm>
            <a:off x="958644" y="2716638"/>
            <a:ext cx="5107863" cy="281149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CAPACITACIÓN </a:t>
            </a:r>
            <a:r>
              <a:rPr b="1" i="0" lang="en-US" sz="20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LABORAL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Ahora realizaremos una actividad práctica.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Utiliza el  archivo </a:t>
            </a:r>
            <a:r>
              <a:rPr b="1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Actividad Práctica 6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 sigue las  instrucciones señaladas.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1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¡Éxito!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600"/>
              <a:buFont typeface="Calibri"/>
              <a:buNone/>
            </a:pPr>
            <a:br>
              <a:rPr b="1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3"/>
          <p:cNvSpPr txBox="1"/>
          <p:nvPr>
            <p:ph idx="4294967295" type="sldNum"/>
          </p:nvPr>
        </p:nvSpPr>
        <p:spPr>
          <a:xfrm>
            <a:off x="371683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431617" y="2285848"/>
            <a:ext cx="8839212" cy="3238199"/>
            <a:chOff x="-2" y="0"/>
            <a:chExt cx="8839211" cy="3238198"/>
          </a:xfrm>
        </p:grpSpPr>
        <p:sp>
          <p:nvSpPr>
            <p:cNvPr id="580" name="Google Shape;580;p33"/>
            <p:cNvSpPr/>
            <p:nvPr/>
          </p:nvSpPr>
          <p:spPr>
            <a:xfrm>
              <a:off x="-2" y="0"/>
              <a:ext cx="8839211" cy="3238198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 txBox="1"/>
            <p:nvPr/>
          </p:nvSpPr>
          <p:spPr>
            <a:xfrm>
              <a:off x="162837" y="1428979"/>
              <a:ext cx="8513534" cy="380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582" name="Google Shape;582;p33"/>
          <p:cNvSpPr/>
          <p:nvPr/>
        </p:nvSpPr>
        <p:spPr>
          <a:xfrm>
            <a:off x="5279923" y="7354529"/>
            <a:ext cx="2723539" cy="2051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3"/>
          <p:cNvSpPr txBox="1"/>
          <p:nvPr/>
        </p:nvSpPr>
        <p:spPr>
          <a:xfrm>
            <a:off x="617272" y="1392365"/>
            <a:ext cx="2963599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/>
          </a:p>
        </p:txBody>
      </p:sp>
      <p:sp>
        <p:nvSpPr>
          <p:cNvPr id="584" name="Google Shape;584;p33"/>
          <p:cNvSpPr txBox="1"/>
          <p:nvPr/>
        </p:nvSpPr>
        <p:spPr>
          <a:xfrm>
            <a:off x="671250" y="1098094"/>
            <a:ext cx="1881598" cy="372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/>
          </a:p>
        </p:txBody>
      </p:sp>
      <p:pic>
        <p:nvPicPr>
          <p:cNvPr descr="Imagen 8" id="585" name="Google Shape;58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0530" y="2890682"/>
            <a:ext cx="2963598" cy="4629223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33"/>
          <p:cNvSpPr txBox="1"/>
          <p:nvPr/>
        </p:nvSpPr>
        <p:spPr>
          <a:xfrm>
            <a:off x="958644" y="2899870"/>
            <a:ext cx="5107863" cy="255255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CAPACITACIÓN </a:t>
            </a:r>
            <a:r>
              <a:rPr b="1" i="0" lang="en-US" sz="20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LABORAL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1" i="0" sz="1400" u="none" cap="none" strike="noStrike">
              <a:solidFill>
                <a:srgbClr val="ED6B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¡No olvides contestar la Autoevaluación y entregar el Ticket de Salida!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1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¡Hasta la próxima!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Arial"/>
              <a:buNone/>
            </a:pPr>
            <a:br>
              <a:rPr b="1" i="0" lang="en-US" sz="2100" u="none" cap="none" strike="noStrike">
                <a:solidFill>
                  <a:srgbClr val="ED6B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16" id="587" name="Google Shape;58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0792" y="4159041"/>
            <a:ext cx="673177" cy="60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"/>
          <p:cNvSpPr txBox="1"/>
          <p:nvPr>
            <p:ph idx="4294967295" type="sldNum"/>
          </p:nvPr>
        </p:nvSpPr>
        <p:spPr>
          <a:xfrm>
            <a:off x="442488" y="6881800"/>
            <a:ext cx="266349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8" name="Google Shape;148;p4"/>
          <p:cNvGrpSpPr/>
          <p:nvPr/>
        </p:nvGrpSpPr>
        <p:grpSpPr>
          <a:xfrm>
            <a:off x="386542" y="4257947"/>
            <a:ext cx="4845915" cy="1322249"/>
            <a:chOff x="-3" y="0"/>
            <a:chExt cx="4845913" cy="1322247"/>
          </a:xfrm>
        </p:grpSpPr>
        <p:grpSp>
          <p:nvGrpSpPr>
            <p:cNvPr id="149" name="Google Shape;149;p4"/>
            <p:cNvGrpSpPr/>
            <p:nvPr/>
          </p:nvGrpSpPr>
          <p:grpSpPr>
            <a:xfrm>
              <a:off x="188096" y="0"/>
              <a:ext cx="4657814" cy="1322247"/>
              <a:chOff x="-1" y="0"/>
              <a:chExt cx="4657813" cy="1322246"/>
            </a:xfrm>
          </p:grpSpPr>
          <p:sp>
            <p:nvSpPr>
              <p:cNvPr id="150" name="Google Shape;150;p4"/>
              <p:cNvSpPr/>
              <p:nvPr/>
            </p:nvSpPr>
            <p:spPr>
              <a:xfrm>
                <a:off x="-1" y="0"/>
                <a:ext cx="4657813" cy="1322246"/>
              </a:xfrm>
              <a:prstGeom prst="roundRect">
                <a:avLst>
                  <a:gd fmla="val 16667" name="adj"/>
                </a:avLst>
              </a:prstGeom>
              <a:noFill/>
              <a:ln cap="flat" cmpd="sng" w="9525">
                <a:solidFill>
                  <a:srgbClr val="5858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4"/>
              <p:cNvSpPr txBox="1"/>
              <p:nvPr/>
            </p:nvSpPr>
            <p:spPr>
              <a:xfrm>
                <a:off x="69307" y="471003"/>
                <a:ext cx="4519196" cy="380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</a:t>
                </a:r>
                <a:endParaRPr/>
              </a:p>
            </p:txBody>
          </p:sp>
        </p:grpSp>
        <p:grpSp>
          <p:nvGrpSpPr>
            <p:cNvPr id="152" name="Google Shape;152;p4"/>
            <p:cNvGrpSpPr/>
            <p:nvPr/>
          </p:nvGrpSpPr>
          <p:grpSpPr>
            <a:xfrm>
              <a:off x="-3" y="379991"/>
              <a:ext cx="391120" cy="536165"/>
              <a:chOff x="-2" y="-2"/>
              <a:chExt cx="391119" cy="536163"/>
            </a:xfrm>
          </p:grpSpPr>
          <p:sp>
            <p:nvSpPr>
              <p:cNvPr id="153" name="Google Shape;153;p4"/>
              <p:cNvSpPr/>
              <p:nvPr/>
            </p:nvSpPr>
            <p:spPr>
              <a:xfrm>
                <a:off x="-2" y="84708"/>
                <a:ext cx="391119" cy="385809"/>
              </a:xfrm>
              <a:prstGeom prst="roundRect">
                <a:avLst>
                  <a:gd fmla="val 16667" name="adj"/>
                </a:avLst>
              </a:prstGeom>
              <a:solidFill>
                <a:srgbClr val="ED6B00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4"/>
              <p:cNvSpPr txBox="1"/>
              <p:nvPr/>
            </p:nvSpPr>
            <p:spPr>
              <a:xfrm>
                <a:off x="9902" y="-2"/>
                <a:ext cx="312205" cy="5361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800"/>
                  <a:buFont typeface="Calibri"/>
                  <a:buNone/>
                </a:pPr>
                <a:r>
                  <a:rPr b="1" i="0" lang="en-US" sz="2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/>
              </a:p>
            </p:txBody>
          </p:sp>
        </p:grpSp>
        <p:sp>
          <p:nvSpPr>
            <p:cNvPr id="155" name="Google Shape;155;p4"/>
            <p:cNvSpPr txBox="1"/>
            <p:nvPr/>
          </p:nvSpPr>
          <p:spPr>
            <a:xfrm>
              <a:off x="562799" y="462961"/>
              <a:ext cx="4117504" cy="391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Reconocimos sus ventajas y desventajas.</a:t>
              </a:r>
              <a:endParaRPr/>
            </a:p>
          </p:txBody>
        </p:sp>
      </p:grpSp>
      <p:grpSp>
        <p:nvGrpSpPr>
          <p:cNvPr id="156" name="Google Shape;156;p4"/>
          <p:cNvGrpSpPr/>
          <p:nvPr/>
        </p:nvGrpSpPr>
        <p:grpSpPr>
          <a:xfrm>
            <a:off x="375967" y="2843136"/>
            <a:ext cx="4845915" cy="1233919"/>
            <a:chOff x="-4" y="-3"/>
            <a:chExt cx="4845913" cy="1233918"/>
          </a:xfrm>
        </p:grpSpPr>
        <p:grpSp>
          <p:nvGrpSpPr>
            <p:cNvPr id="157" name="Google Shape;157;p4"/>
            <p:cNvGrpSpPr/>
            <p:nvPr/>
          </p:nvGrpSpPr>
          <p:grpSpPr>
            <a:xfrm>
              <a:off x="188096" y="-3"/>
              <a:ext cx="4657813" cy="1233918"/>
              <a:chOff x="-1" y="-1"/>
              <a:chExt cx="4657812" cy="1233916"/>
            </a:xfrm>
          </p:grpSpPr>
          <p:sp>
            <p:nvSpPr>
              <p:cNvPr id="158" name="Google Shape;158;p4"/>
              <p:cNvSpPr/>
              <p:nvPr/>
            </p:nvSpPr>
            <p:spPr>
              <a:xfrm>
                <a:off x="-1" y="-1"/>
                <a:ext cx="4657812" cy="1233916"/>
              </a:xfrm>
              <a:prstGeom prst="roundRect">
                <a:avLst>
                  <a:gd fmla="val 16667" name="adj"/>
                </a:avLst>
              </a:prstGeom>
              <a:noFill/>
              <a:ln cap="flat" cmpd="sng" w="9525">
                <a:solidFill>
                  <a:srgbClr val="5858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4"/>
              <p:cNvSpPr txBox="1"/>
              <p:nvPr/>
            </p:nvSpPr>
            <p:spPr>
              <a:xfrm>
                <a:off x="64996" y="426837"/>
                <a:ext cx="4527820" cy="380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</a:t>
                </a:r>
                <a:endParaRPr/>
              </a:p>
            </p:txBody>
          </p:sp>
        </p:grpSp>
        <p:grpSp>
          <p:nvGrpSpPr>
            <p:cNvPr id="160" name="Google Shape;160;p4"/>
            <p:cNvGrpSpPr/>
            <p:nvPr/>
          </p:nvGrpSpPr>
          <p:grpSpPr>
            <a:xfrm>
              <a:off x="-4" y="310706"/>
              <a:ext cx="376212" cy="536164"/>
              <a:chOff x="-2" y="-1"/>
              <a:chExt cx="376210" cy="536162"/>
            </a:xfrm>
          </p:grpSpPr>
          <p:sp>
            <p:nvSpPr>
              <p:cNvPr id="161" name="Google Shape;161;p4"/>
              <p:cNvSpPr/>
              <p:nvPr/>
            </p:nvSpPr>
            <p:spPr>
              <a:xfrm>
                <a:off x="-2" y="84709"/>
                <a:ext cx="376210" cy="385809"/>
              </a:xfrm>
              <a:prstGeom prst="roundRect">
                <a:avLst>
                  <a:gd fmla="val 16667" name="adj"/>
                </a:avLst>
              </a:prstGeom>
              <a:solidFill>
                <a:srgbClr val="ED6B00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4"/>
              <p:cNvSpPr txBox="1"/>
              <p:nvPr/>
            </p:nvSpPr>
            <p:spPr>
              <a:xfrm>
                <a:off x="9524" y="-1"/>
                <a:ext cx="300307" cy="5361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800"/>
                  <a:buFont typeface="Calibri"/>
                  <a:buNone/>
                </a:pPr>
                <a:r>
                  <a:rPr b="1" i="0" lang="en-US" sz="2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/>
              </a:p>
            </p:txBody>
          </p:sp>
        </p:grpSp>
        <p:sp>
          <p:nvSpPr>
            <p:cNvPr id="163" name="Google Shape;163;p4"/>
            <p:cNvSpPr txBox="1"/>
            <p:nvPr/>
          </p:nvSpPr>
          <p:spPr>
            <a:xfrm>
              <a:off x="562800" y="145515"/>
              <a:ext cx="3960531" cy="9155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Identificamos los principales aspectos de la evaluación de desempeño 360°, para qué sirve y qué podemos lograr. </a:t>
              </a:r>
              <a:endParaRPr/>
            </a:p>
          </p:txBody>
        </p:sp>
      </p:grpSp>
      <p:sp>
        <p:nvSpPr>
          <p:cNvPr id="164" name="Google Shape;164;p4"/>
          <p:cNvSpPr/>
          <p:nvPr/>
        </p:nvSpPr>
        <p:spPr>
          <a:xfrm>
            <a:off x="5026616" y="3630159"/>
            <a:ext cx="696543" cy="69654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"/>
          <p:cNvSpPr txBox="1"/>
          <p:nvPr/>
        </p:nvSpPr>
        <p:spPr>
          <a:xfrm>
            <a:off x="382496" y="1320064"/>
            <a:ext cx="7286113" cy="536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/>
          </a:p>
        </p:txBody>
      </p:sp>
      <p:sp>
        <p:nvSpPr>
          <p:cNvPr id="166" name="Google Shape;166;p4"/>
          <p:cNvSpPr txBox="1"/>
          <p:nvPr/>
        </p:nvSpPr>
        <p:spPr>
          <a:xfrm>
            <a:off x="574648" y="2253630"/>
            <a:ext cx="4778407" cy="4244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EVALUACIÓN 360°:</a:t>
            </a:r>
            <a:endParaRPr/>
          </a:p>
        </p:txBody>
      </p:sp>
      <p:sp>
        <p:nvSpPr>
          <p:cNvPr id="167" name="Google Shape;167;p4"/>
          <p:cNvSpPr txBox="1"/>
          <p:nvPr/>
        </p:nvSpPr>
        <p:spPr>
          <a:xfrm>
            <a:off x="448725" y="1021894"/>
            <a:ext cx="4700403" cy="37220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RECORDEMOS</a:t>
            </a:r>
            <a:endParaRPr/>
          </a:p>
        </p:txBody>
      </p:sp>
      <p:pic>
        <p:nvPicPr>
          <p:cNvPr descr="Imagen 34" id="168" name="Google Shape;16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0517" y="2513152"/>
            <a:ext cx="4828329" cy="4574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"/>
          <p:cNvSpPr txBox="1"/>
          <p:nvPr>
            <p:ph idx="4294967295" type="sldNum"/>
          </p:nvPr>
        </p:nvSpPr>
        <p:spPr>
          <a:xfrm>
            <a:off x="442488" y="6881800"/>
            <a:ext cx="266349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" name="Google Shape;174;p5"/>
          <p:cNvGrpSpPr/>
          <p:nvPr/>
        </p:nvGrpSpPr>
        <p:grpSpPr>
          <a:xfrm>
            <a:off x="536219" y="2440015"/>
            <a:ext cx="5399801" cy="2811933"/>
            <a:chOff x="-1" y="-1"/>
            <a:chExt cx="5399800" cy="2811931"/>
          </a:xfrm>
        </p:grpSpPr>
        <p:grpSp>
          <p:nvGrpSpPr>
            <p:cNvPr id="175" name="Google Shape;175;p5"/>
            <p:cNvGrpSpPr/>
            <p:nvPr/>
          </p:nvGrpSpPr>
          <p:grpSpPr>
            <a:xfrm>
              <a:off x="-1" y="-1"/>
              <a:ext cx="4657813" cy="2811931"/>
              <a:chOff x="-2" y="-2"/>
              <a:chExt cx="4657812" cy="2811930"/>
            </a:xfrm>
          </p:grpSpPr>
          <p:sp>
            <p:nvSpPr>
              <p:cNvPr id="176" name="Google Shape;176;p5"/>
              <p:cNvSpPr/>
              <p:nvPr/>
            </p:nvSpPr>
            <p:spPr>
              <a:xfrm flipH="1">
                <a:off x="-2" y="-2"/>
                <a:ext cx="4657812" cy="2811930"/>
              </a:xfrm>
              <a:prstGeom prst="roundRect">
                <a:avLst>
                  <a:gd fmla="val 16667" name="adj"/>
                </a:avLst>
              </a:prstGeom>
              <a:solidFill>
                <a:srgbClr val="F7E3D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 txBox="1"/>
              <p:nvPr/>
            </p:nvSpPr>
            <p:spPr>
              <a:xfrm>
                <a:off x="137265" y="1215842"/>
                <a:ext cx="4383278" cy="3802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</a:t>
                </a:r>
                <a:endParaRPr/>
              </a:p>
            </p:txBody>
          </p:sp>
        </p:grpSp>
        <p:sp>
          <p:nvSpPr>
            <p:cNvPr id="178" name="Google Shape;178;p5"/>
            <p:cNvSpPr/>
            <p:nvPr/>
          </p:nvSpPr>
          <p:spPr>
            <a:xfrm flipH="1" rot="7028958">
              <a:off x="4599860" y="1834348"/>
              <a:ext cx="473789" cy="1022560"/>
            </a:xfrm>
            <a:prstGeom prst="triangle">
              <a:avLst>
                <a:gd fmla="val 50000" name="adj"/>
              </a:avLst>
            </a:prstGeom>
            <a:solidFill>
              <a:srgbClr val="F7E3D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5"/>
          <p:cNvSpPr txBox="1"/>
          <p:nvPr/>
        </p:nvSpPr>
        <p:spPr>
          <a:xfrm>
            <a:off x="375971" y="1265365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ACTIVIDAD DE CONOCIMIENTOS PREVIOS</a:t>
            </a:r>
            <a:endParaRPr/>
          </a:p>
        </p:txBody>
      </p:sp>
      <p:sp>
        <p:nvSpPr>
          <p:cNvPr id="180" name="Google Shape;180;p5"/>
          <p:cNvSpPr txBox="1"/>
          <p:nvPr/>
        </p:nvSpPr>
        <p:spPr>
          <a:xfrm>
            <a:off x="639748" y="2585538"/>
            <a:ext cx="4487700" cy="24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revisar los aprendizajes trabajados en la actividad anterior te invitamos a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formar grupos de cuatro integrantes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 el fin de identificar, analizar y concluir las necesidades de mejora en el desempeño de un trabajador, según el resultado de la evaluación 360° realizada.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Utiliza el  archivo </a:t>
            </a:r>
            <a:r>
              <a:rPr b="1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“Actividad </a:t>
            </a:r>
            <a:r>
              <a:rPr b="1" lang="en-US" sz="16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Conocimientos</a:t>
            </a:r>
            <a:r>
              <a:rPr b="1" lang="en-US" sz="16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Previos”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sigue las instrucciones señaladas.</a:t>
            </a:r>
            <a:endParaRPr/>
          </a:p>
        </p:txBody>
      </p:sp>
      <p:pic>
        <p:nvPicPr>
          <p:cNvPr descr="Imagen 19" id="181" name="Google Shape;18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5674" y="3333134"/>
            <a:ext cx="4585616" cy="434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5"/>
          <p:cNvSpPr txBox="1"/>
          <p:nvPr/>
        </p:nvSpPr>
        <p:spPr>
          <a:xfrm>
            <a:off x="539285" y="5353432"/>
            <a:ext cx="4300711" cy="1114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1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¡Muy bien!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0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Te invitamos a profundizar revisando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100"/>
              <a:buFont typeface="Calibri"/>
              <a:buNone/>
            </a:pPr>
            <a:r>
              <a:rPr b="0" i="0" lang="en-US" sz="21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la siguiente presentación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6"/>
          <p:cNvGrpSpPr/>
          <p:nvPr/>
        </p:nvGrpSpPr>
        <p:grpSpPr>
          <a:xfrm>
            <a:off x="945900" y="1869150"/>
            <a:ext cx="5945237" cy="3560202"/>
            <a:chOff x="-1" y="-1"/>
            <a:chExt cx="4657817" cy="3544605"/>
          </a:xfrm>
        </p:grpSpPr>
        <p:sp>
          <p:nvSpPr>
            <p:cNvPr id="188" name="Google Shape;188;p6"/>
            <p:cNvSpPr/>
            <p:nvPr/>
          </p:nvSpPr>
          <p:spPr>
            <a:xfrm flipH="1">
              <a:off x="-1" y="-1"/>
              <a:ext cx="4657817" cy="2811937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 flipH="1" rot="9346079">
              <a:off x="2240929" y="2657893"/>
              <a:ext cx="607811" cy="797094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Helvetica Neue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 txBox="1"/>
          <p:nvPr>
            <p:ph idx="12" type="sldNum"/>
          </p:nvPr>
        </p:nvSpPr>
        <p:spPr>
          <a:xfrm>
            <a:off x="371694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1604325" y="2055150"/>
            <a:ext cx="4194900" cy="9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invito a reunirse en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grupos de cuatro integrantes, 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revisar la animación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luego comentar.</a:t>
            </a:r>
            <a:endParaRPr/>
          </a:p>
        </p:txBody>
      </p:sp>
      <p:sp>
        <p:nvSpPr>
          <p:cNvPr id="192" name="Google Shape;192;p6"/>
          <p:cNvSpPr txBox="1"/>
          <p:nvPr/>
        </p:nvSpPr>
        <p:spPr>
          <a:xfrm>
            <a:off x="320326" y="1333000"/>
            <a:ext cx="64071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¡VEAMOS </a:t>
            </a:r>
            <a:r>
              <a:rPr b="1" lang="en-US" sz="28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LA</a:t>
            </a: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SIGUIENTE </a:t>
            </a:r>
            <a:r>
              <a:rPr b="1" lang="en-US" sz="28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ANIMACIÓN</a:t>
            </a: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/>
          </a:p>
        </p:txBody>
      </p:sp>
      <p:sp>
        <p:nvSpPr>
          <p:cNvPr id="193" name="Google Shape;193;p6"/>
          <p:cNvSpPr txBox="1"/>
          <p:nvPr/>
        </p:nvSpPr>
        <p:spPr>
          <a:xfrm>
            <a:off x="366450" y="1096859"/>
            <a:ext cx="4700400" cy="400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DE MOTIVACIÓN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11" id="194" name="Google Shape;19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9695" y="4163333"/>
            <a:ext cx="3256344" cy="3411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 title="Capacitación laboral_SUB (1)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4418" y="2876225"/>
            <a:ext cx="2288189" cy="128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 txBox="1"/>
          <p:nvPr/>
        </p:nvSpPr>
        <p:spPr>
          <a:xfrm>
            <a:off x="320318" y="1332991"/>
            <a:ext cx="5403302" cy="536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MOTIVACIÓN</a:t>
            </a:r>
            <a:endParaRPr/>
          </a:p>
        </p:txBody>
      </p:sp>
      <p:sp>
        <p:nvSpPr>
          <p:cNvPr id="201" name="Google Shape;201;p7"/>
          <p:cNvSpPr txBox="1"/>
          <p:nvPr/>
        </p:nvSpPr>
        <p:spPr>
          <a:xfrm>
            <a:off x="366450" y="1096859"/>
            <a:ext cx="4700400" cy="40007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DE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7"/>
          <p:cNvGrpSpPr/>
          <p:nvPr/>
        </p:nvGrpSpPr>
        <p:grpSpPr>
          <a:xfrm>
            <a:off x="375965" y="2016278"/>
            <a:ext cx="8839215" cy="3238206"/>
            <a:chOff x="-2" y="-1"/>
            <a:chExt cx="8839214" cy="3238204"/>
          </a:xfrm>
        </p:grpSpPr>
        <p:sp>
          <p:nvSpPr>
            <p:cNvPr id="203" name="Google Shape;203;p7"/>
            <p:cNvSpPr/>
            <p:nvPr/>
          </p:nvSpPr>
          <p:spPr>
            <a:xfrm>
              <a:off x="-2" y="-1"/>
              <a:ext cx="8839214" cy="3238204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 txBox="1"/>
            <p:nvPr/>
          </p:nvSpPr>
          <p:spPr>
            <a:xfrm>
              <a:off x="162837" y="1428979"/>
              <a:ext cx="8513537" cy="380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   </a:t>
              </a:r>
              <a:endParaRPr/>
            </a:p>
          </p:txBody>
        </p:sp>
      </p:grpSp>
      <p:pic>
        <p:nvPicPr>
          <p:cNvPr descr="Imagen 4" id="205" name="Google Shape;20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2337" y="3353846"/>
            <a:ext cx="5237617" cy="427535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7"/>
          <p:cNvSpPr txBox="1"/>
          <p:nvPr>
            <p:ph idx="12" type="sldNum"/>
          </p:nvPr>
        </p:nvSpPr>
        <p:spPr>
          <a:xfrm>
            <a:off x="371694" y="6881800"/>
            <a:ext cx="337154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7"/>
          <p:cNvSpPr txBox="1"/>
          <p:nvPr/>
        </p:nvSpPr>
        <p:spPr>
          <a:xfrm>
            <a:off x="673487" y="3655859"/>
            <a:ext cx="5008836" cy="380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/>
          </a:p>
        </p:txBody>
      </p:sp>
      <p:sp>
        <p:nvSpPr>
          <p:cNvPr id="208" name="Google Shape;208;p7"/>
          <p:cNvSpPr txBox="1"/>
          <p:nvPr/>
        </p:nvSpPr>
        <p:spPr>
          <a:xfrm>
            <a:off x="1107679" y="2718846"/>
            <a:ext cx="5004295" cy="16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¿Por qué es importante la capacitación?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¿Qué se logra con ella?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Ahora, cada grupo deberá crear una frase relacionada con la capacitación.</a:t>
            </a:r>
            <a:endParaRPr/>
          </a:p>
        </p:txBody>
      </p:sp>
      <p:sp>
        <p:nvSpPr>
          <p:cNvPr id="209" name="Google Shape;209;p7"/>
          <p:cNvSpPr txBox="1"/>
          <p:nvPr/>
        </p:nvSpPr>
        <p:spPr>
          <a:xfrm>
            <a:off x="856785" y="5416932"/>
            <a:ext cx="4995621" cy="1114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1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¡Muy bien!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100"/>
              <a:buFont typeface="Calibri"/>
              <a:buNone/>
            </a:pPr>
            <a:r>
              <a:rPr b="0" i="0" lang="en-US" sz="21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Te invitamos a profundizar revisando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100"/>
              <a:buFont typeface="Calibri"/>
              <a:buNone/>
            </a:pPr>
            <a:r>
              <a:rPr b="0" i="0" lang="en-US" sz="21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la siguiente presentación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"/>
          <p:cNvSpPr txBox="1"/>
          <p:nvPr>
            <p:ph idx="4294967295" type="sldNum"/>
          </p:nvPr>
        </p:nvSpPr>
        <p:spPr>
          <a:xfrm>
            <a:off x="442488" y="6881800"/>
            <a:ext cx="266349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 txBox="1"/>
          <p:nvPr/>
        </p:nvSpPr>
        <p:spPr>
          <a:xfrm>
            <a:off x="4109576" y="2664933"/>
            <a:ext cx="4840957" cy="30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 término de la actividad estarás en condiciones de:</a:t>
            </a:r>
            <a:endParaRPr/>
          </a:p>
        </p:txBody>
      </p:sp>
      <p:grpSp>
        <p:nvGrpSpPr>
          <p:cNvPr id="216" name="Google Shape;216;p8"/>
          <p:cNvGrpSpPr/>
          <p:nvPr/>
        </p:nvGrpSpPr>
        <p:grpSpPr>
          <a:xfrm>
            <a:off x="4063849" y="3185651"/>
            <a:ext cx="5081319" cy="3106999"/>
            <a:chOff x="-2" y="-1"/>
            <a:chExt cx="5081318" cy="3106997"/>
          </a:xfrm>
        </p:grpSpPr>
        <p:sp>
          <p:nvSpPr>
            <p:cNvPr id="217" name="Google Shape;217;p8"/>
            <p:cNvSpPr/>
            <p:nvPr/>
          </p:nvSpPr>
          <p:spPr>
            <a:xfrm>
              <a:off x="-2" y="-1"/>
              <a:ext cx="5081318" cy="3106997"/>
            </a:xfrm>
            <a:prstGeom prst="roundRect">
              <a:avLst>
                <a:gd fmla="val 6741" name="adj"/>
              </a:avLst>
            </a:prstGeom>
            <a:solidFill>
              <a:srgbClr val="FFFFFF"/>
            </a:solidFill>
            <a:ln cap="flat" cmpd="sng" w="9525">
              <a:solidFill>
                <a:srgbClr val="58585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 txBox="1"/>
            <p:nvPr/>
          </p:nvSpPr>
          <p:spPr>
            <a:xfrm>
              <a:off x="66104" y="1363379"/>
              <a:ext cx="4949104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</a:t>
              </a:r>
              <a:endParaRPr/>
            </a:p>
          </p:txBody>
        </p:sp>
      </p:grpSp>
      <p:sp>
        <p:nvSpPr>
          <p:cNvPr id="219" name="Google Shape;219;p8"/>
          <p:cNvSpPr txBox="1"/>
          <p:nvPr/>
        </p:nvSpPr>
        <p:spPr>
          <a:xfrm>
            <a:off x="4624637" y="3470214"/>
            <a:ext cx="3923027" cy="554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Reconocer el concepto de capacitación 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 importancia.</a:t>
            </a:r>
            <a:endParaRPr/>
          </a:p>
        </p:txBody>
      </p:sp>
      <p:grpSp>
        <p:nvGrpSpPr>
          <p:cNvPr id="220" name="Google Shape;220;p8"/>
          <p:cNvGrpSpPr/>
          <p:nvPr/>
        </p:nvGrpSpPr>
        <p:grpSpPr>
          <a:xfrm>
            <a:off x="3895216" y="3457235"/>
            <a:ext cx="375448" cy="536164"/>
            <a:chOff x="-1" y="-1"/>
            <a:chExt cx="375446" cy="536162"/>
          </a:xfrm>
        </p:grpSpPr>
        <p:sp>
          <p:nvSpPr>
            <p:cNvPr id="221" name="Google Shape;221;p8"/>
            <p:cNvSpPr/>
            <p:nvPr/>
          </p:nvSpPr>
          <p:spPr>
            <a:xfrm>
              <a:off x="-1" y="87005"/>
              <a:ext cx="375446" cy="362164"/>
            </a:xfrm>
            <a:prstGeom prst="roundRect">
              <a:avLst>
                <a:gd fmla="val 16667" name="adj"/>
              </a:avLst>
            </a:prstGeom>
            <a:solidFill>
              <a:srgbClr val="ED6B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 txBox="1"/>
            <p:nvPr/>
          </p:nvSpPr>
          <p:spPr>
            <a:xfrm>
              <a:off x="9505" y="-1"/>
              <a:ext cx="299697" cy="536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sp>
        <p:nvSpPr>
          <p:cNvPr id="223" name="Google Shape;223;p8"/>
          <p:cNvSpPr txBox="1"/>
          <p:nvPr/>
        </p:nvSpPr>
        <p:spPr>
          <a:xfrm>
            <a:off x="4655558" y="4235286"/>
            <a:ext cx="3892106" cy="30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Identificar el proceso de capacitación.</a:t>
            </a:r>
            <a:endParaRPr/>
          </a:p>
        </p:txBody>
      </p:sp>
      <p:grpSp>
        <p:nvGrpSpPr>
          <p:cNvPr id="224" name="Google Shape;224;p8"/>
          <p:cNvGrpSpPr/>
          <p:nvPr/>
        </p:nvGrpSpPr>
        <p:grpSpPr>
          <a:xfrm>
            <a:off x="3895216" y="4128144"/>
            <a:ext cx="375448" cy="536164"/>
            <a:chOff x="-1" y="-1"/>
            <a:chExt cx="375446" cy="536162"/>
          </a:xfrm>
        </p:grpSpPr>
        <p:sp>
          <p:nvSpPr>
            <p:cNvPr id="225" name="Google Shape;225;p8"/>
            <p:cNvSpPr/>
            <p:nvPr/>
          </p:nvSpPr>
          <p:spPr>
            <a:xfrm>
              <a:off x="-1" y="87005"/>
              <a:ext cx="375446" cy="362164"/>
            </a:xfrm>
            <a:prstGeom prst="roundRect">
              <a:avLst>
                <a:gd fmla="val 16667" name="adj"/>
              </a:avLst>
            </a:prstGeom>
            <a:solidFill>
              <a:srgbClr val="ED6B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 txBox="1"/>
            <p:nvPr/>
          </p:nvSpPr>
          <p:spPr>
            <a:xfrm>
              <a:off x="9505" y="-1"/>
              <a:ext cx="299697" cy="536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</p:grpSp>
      <p:sp>
        <p:nvSpPr>
          <p:cNvPr id="227" name="Google Shape;227;p8"/>
          <p:cNvSpPr txBox="1"/>
          <p:nvPr/>
        </p:nvSpPr>
        <p:spPr>
          <a:xfrm>
            <a:off x="375971" y="1760907"/>
            <a:ext cx="4997507" cy="431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93501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CAPACITACIÓN </a:t>
            </a:r>
            <a:r>
              <a:rPr b="1" i="0" lang="en-US" sz="20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LABORAL</a:t>
            </a:r>
            <a:endParaRPr/>
          </a:p>
        </p:txBody>
      </p:sp>
      <p:sp>
        <p:nvSpPr>
          <p:cNvPr id="228" name="Google Shape;228;p8"/>
          <p:cNvSpPr txBox="1"/>
          <p:nvPr/>
        </p:nvSpPr>
        <p:spPr>
          <a:xfrm>
            <a:off x="4017016" y="1105894"/>
            <a:ext cx="466496" cy="830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375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pic>
        <p:nvPicPr>
          <p:cNvPr descr="Imagen 20" id="229" name="Google Shape;22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383" y="2382977"/>
            <a:ext cx="2950556" cy="431379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8"/>
          <p:cNvSpPr txBox="1"/>
          <p:nvPr/>
        </p:nvSpPr>
        <p:spPr>
          <a:xfrm>
            <a:off x="312474" y="1330157"/>
            <a:ext cx="3892107" cy="536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/>
          </a:p>
        </p:txBody>
      </p:sp>
      <p:sp>
        <p:nvSpPr>
          <p:cNvPr id="231" name="Google Shape;231;p8"/>
          <p:cNvSpPr txBox="1"/>
          <p:nvPr/>
        </p:nvSpPr>
        <p:spPr>
          <a:xfrm>
            <a:off x="4665064" y="4904497"/>
            <a:ext cx="4116688" cy="30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Reconocer los focos de capacitación.</a:t>
            </a:r>
            <a:endParaRPr/>
          </a:p>
        </p:txBody>
      </p:sp>
      <p:grpSp>
        <p:nvGrpSpPr>
          <p:cNvPr id="232" name="Google Shape;232;p8"/>
          <p:cNvGrpSpPr/>
          <p:nvPr/>
        </p:nvGrpSpPr>
        <p:grpSpPr>
          <a:xfrm>
            <a:off x="3904720" y="4792010"/>
            <a:ext cx="375450" cy="536164"/>
            <a:chOff x="-2" y="-1"/>
            <a:chExt cx="375449" cy="536162"/>
          </a:xfrm>
        </p:grpSpPr>
        <p:sp>
          <p:nvSpPr>
            <p:cNvPr id="233" name="Google Shape;233;p8"/>
            <p:cNvSpPr/>
            <p:nvPr/>
          </p:nvSpPr>
          <p:spPr>
            <a:xfrm>
              <a:off x="-2" y="87005"/>
              <a:ext cx="375449" cy="362164"/>
            </a:xfrm>
            <a:prstGeom prst="roundRect">
              <a:avLst>
                <a:gd fmla="val 16667" name="adj"/>
              </a:avLst>
            </a:prstGeom>
            <a:solidFill>
              <a:srgbClr val="ED6B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 txBox="1"/>
            <p:nvPr/>
          </p:nvSpPr>
          <p:spPr>
            <a:xfrm>
              <a:off x="9506" y="-1"/>
              <a:ext cx="299696" cy="536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</p:grpSp>
      <p:sp>
        <p:nvSpPr>
          <p:cNvPr id="235" name="Google Shape;235;p8"/>
          <p:cNvSpPr txBox="1"/>
          <p:nvPr/>
        </p:nvSpPr>
        <p:spPr>
          <a:xfrm>
            <a:off x="4657678" y="5558449"/>
            <a:ext cx="4116690" cy="30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Reconocer a los actores involucrados.</a:t>
            </a:r>
            <a:endParaRPr/>
          </a:p>
        </p:txBody>
      </p:sp>
      <p:grpSp>
        <p:nvGrpSpPr>
          <p:cNvPr id="236" name="Google Shape;236;p8"/>
          <p:cNvGrpSpPr/>
          <p:nvPr/>
        </p:nvGrpSpPr>
        <p:grpSpPr>
          <a:xfrm>
            <a:off x="3897338" y="5459410"/>
            <a:ext cx="375447" cy="536164"/>
            <a:chOff x="-1" y="-1"/>
            <a:chExt cx="375445" cy="536162"/>
          </a:xfrm>
        </p:grpSpPr>
        <p:sp>
          <p:nvSpPr>
            <p:cNvPr id="237" name="Google Shape;237;p8"/>
            <p:cNvSpPr/>
            <p:nvPr/>
          </p:nvSpPr>
          <p:spPr>
            <a:xfrm>
              <a:off x="-1" y="87005"/>
              <a:ext cx="375445" cy="362164"/>
            </a:xfrm>
            <a:prstGeom prst="roundRect">
              <a:avLst>
                <a:gd fmla="val 16667" name="adj"/>
              </a:avLst>
            </a:prstGeom>
            <a:solidFill>
              <a:srgbClr val="ED6B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 txBox="1"/>
            <p:nvPr/>
          </p:nvSpPr>
          <p:spPr>
            <a:xfrm>
              <a:off x="9505" y="-1"/>
              <a:ext cx="299696" cy="536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b="1" i="0" lang="en-US" sz="2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"/>
          <p:cNvSpPr txBox="1"/>
          <p:nvPr>
            <p:ph idx="4294967295" type="sldNum"/>
          </p:nvPr>
        </p:nvSpPr>
        <p:spPr>
          <a:xfrm>
            <a:off x="442488" y="6881800"/>
            <a:ext cx="266349" cy="317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9"/>
          <p:cNvSpPr txBox="1"/>
          <p:nvPr/>
        </p:nvSpPr>
        <p:spPr>
          <a:xfrm>
            <a:off x="452171" y="1269909"/>
            <a:ext cx="8950508" cy="536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6B0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CAPACITACIÓN </a:t>
            </a:r>
            <a:endParaRPr/>
          </a:p>
        </p:txBody>
      </p:sp>
      <p:grpSp>
        <p:nvGrpSpPr>
          <p:cNvPr id="245" name="Google Shape;245;p9"/>
          <p:cNvGrpSpPr/>
          <p:nvPr/>
        </p:nvGrpSpPr>
        <p:grpSpPr>
          <a:xfrm>
            <a:off x="969306" y="2605543"/>
            <a:ext cx="7623066" cy="2880861"/>
            <a:chOff x="0" y="-1"/>
            <a:chExt cx="7623065" cy="2880860"/>
          </a:xfrm>
        </p:grpSpPr>
        <p:sp>
          <p:nvSpPr>
            <p:cNvPr id="246" name="Google Shape;246;p9"/>
            <p:cNvSpPr/>
            <p:nvPr/>
          </p:nvSpPr>
          <p:spPr>
            <a:xfrm>
              <a:off x="0" y="-1"/>
              <a:ext cx="7623065" cy="2880860"/>
            </a:xfrm>
            <a:prstGeom prst="roundRect">
              <a:avLst>
                <a:gd fmla="val 10324" name="adj"/>
              </a:avLst>
            </a:prstGeom>
            <a:solidFill>
              <a:srgbClr val="F7E3D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 txBox="1"/>
            <p:nvPr/>
          </p:nvSpPr>
          <p:spPr>
            <a:xfrm>
              <a:off x="87109" y="1250309"/>
              <a:ext cx="7448844" cy="3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00" lIns="91400" spcFirstLastPara="1" rIns="91400" wrap="square" tIns="914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/>
            </a:p>
          </p:txBody>
        </p:sp>
      </p:grpSp>
      <p:sp>
        <p:nvSpPr>
          <p:cNvPr id="248" name="Google Shape;248;p9"/>
          <p:cNvSpPr txBox="1"/>
          <p:nvPr/>
        </p:nvSpPr>
        <p:spPr>
          <a:xfrm>
            <a:off x="1173621" y="2844325"/>
            <a:ext cx="6938065" cy="2332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un proceso que consiste en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proporcionar nuevos conocimientos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orden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teórico, técnico y práctico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mediante actividades a las y los colaboradores, con el fin de que desarrollen al máximo sus habilidades, destrezas y actitudes en el desempeño de su labor, de modo que éstos ejecuten sus tareas de manera más eficiente, elevando la productividad de la organización. 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capacitación es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fundamental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la hora de mantener a los colaboradores actualizados con respecto al uso de herramientas y tecnologías relacionadas con su área de desempeño.</a:t>
            </a:r>
            <a:endParaRPr/>
          </a:p>
        </p:txBody>
      </p:sp>
      <p:pic>
        <p:nvPicPr>
          <p:cNvPr descr="Imagen 15" id="249" name="Google Shape;24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0583" y="2427140"/>
            <a:ext cx="500378" cy="477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