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7556500" cx="97155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gFOW6DDYxY4P4N4OccfE7/kQdY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4"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8"/>
          <p:cNvGrpSpPr/>
          <p:nvPr/>
        </p:nvGrpSpPr>
        <p:grpSpPr>
          <a:xfrm>
            <a:off x="242852" y="1756546"/>
            <a:ext cx="9346507" cy="5675930"/>
            <a:chOff x="-1" y="-1"/>
            <a:chExt cx="9346505" cy="5675928"/>
          </a:xfrm>
        </p:grpSpPr>
        <p:sp>
          <p:nvSpPr>
            <p:cNvPr id="18" name="Google Shape;18;p28"/>
            <p:cNvSpPr/>
            <p:nvPr/>
          </p:nvSpPr>
          <p:spPr>
            <a:xfrm>
              <a:off x="-1" y="-1"/>
              <a:ext cx="9346505" cy="567592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" name="Google Shape;19;p28"/>
            <p:cNvSpPr txBox="1"/>
            <p:nvPr/>
          </p:nvSpPr>
          <p:spPr>
            <a:xfrm>
              <a:off x="0" y="2647844"/>
              <a:ext cx="9091322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2;p23" id="20" name="Google Shape;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2" cy="756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8"/>
          <p:cNvSpPr/>
          <p:nvPr/>
        </p:nvSpPr>
        <p:spPr>
          <a:xfrm>
            <a:off x="436350" y="6464001"/>
            <a:ext cx="7891862" cy="680477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 17" id="22" name="Google Shape;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5" cy="680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23" name="Google Shape;2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3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24" name="Google Shape;2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3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8"/>
          <p:cNvSpPr txBox="1"/>
          <p:nvPr>
            <p:ph idx="12" type="sldNum"/>
          </p:nvPr>
        </p:nvSpPr>
        <p:spPr>
          <a:xfrm>
            <a:off x="6689123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6689123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" name="Google Shape;30;p30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31" name="Google Shape;31;p30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32;p30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30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34" name="Google Shape;34;p30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Google Shape;35;p30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30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  <p:sp>
        <p:nvSpPr>
          <p:cNvPr id="37" name="Google Shape;37;p30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8" name="Google Shape;38;p30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31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3" name="Google Shape;43;p31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44" name="Google Shape;44;p31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Google Shape;45;p31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31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47" name="Google Shape;47;p31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8;p31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31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0" name="Google Shape;50;p31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1" name="Google Shape;51;p31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32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6" name="Google Shape;56;p32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57" name="Google Shape;57;p32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" name="Google Shape;58;p32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32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60" name="Google Shape;60;p32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32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32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3" name="Google Shape;63;p32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4" name="Google Shape;64;p32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33"/>
          <p:cNvSpPr/>
          <p:nvPr/>
        </p:nvSpPr>
        <p:spPr>
          <a:xfrm>
            <a:off x="180897" y="180898"/>
            <a:ext cx="79110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9" name="Google Shape;69;p33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70" name="Google Shape;70;p33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33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33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73" name="Google Shape;73;p33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33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33"/>
          <p:cNvSpPr txBox="1"/>
          <p:nvPr/>
        </p:nvSpPr>
        <p:spPr>
          <a:xfrm>
            <a:off x="442650" y="350323"/>
            <a:ext cx="7441801" cy="3722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Bodegas</a:t>
            </a:r>
            <a:endParaRPr/>
          </a:p>
        </p:txBody>
      </p:sp>
      <p:sp>
        <p:nvSpPr>
          <p:cNvPr id="76" name="Google Shape;76;p33"/>
          <p:cNvSpPr txBox="1"/>
          <p:nvPr/>
        </p:nvSpPr>
        <p:spPr>
          <a:xfrm>
            <a:off x="8443617" y="271141"/>
            <a:ext cx="1166703" cy="392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" name="Google Shape;77;p33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78" name="Google Shape;78;p33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/>
          <p:nvPr/>
        </p:nvSpPr>
        <p:spPr>
          <a:xfrm flipH="1" rot="10800000">
            <a:off x="181647" y="822025"/>
            <a:ext cx="9356704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1" name="Google Shape;81;p34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82" name="Google Shape;82;p34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34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34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85" name="Google Shape;85;p34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34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34"/>
          <p:cNvSpPr/>
          <p:nvPr/>
        </p:nvSpPr>
        <p:spPr>
          <a:xfrm>
            <a:off x="181649" y="180898"/>
            <a:ext cx="7909205" cy="651004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34"/>
          <p:cNvSpPr txBox="1"/>
          <p:nvPr/>
        </p:nvSpPr>
        <p:spPr>
          <a:xfrm>
            <a:off x="8170650" y="288449"/>
            <a:ext cx="1166703" cy="3722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34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90" name="Google Shape;90;p34"/>
          <p:cNvSpPr txBox="1"/>
          <p:nvPr>
            <p:ph idx="12" type="sldNum"/>
          </p:nvPr>
        </p:nvSpPr>
        <p:spPr>
          <a:xfrm>
            <a:off x="371691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 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/>
          <p:nvPr/>
        </p:nvSpPr>
        <p:spPr>
          <a:xfrm flipH="1" rot="10800000">
            <a:off x="181647" y="822023"/>
            <a:ext cx="9356705" cy="653130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3" name="Google Shape;93;p35"/>
          <p:cNvGrpSpPr/>
          <p:nvPr/>
        </p:nvGrpSpPr>
        <p:grpSpPr>
          <a:xfrm>
            <a:off x="8091896" y="451665"/>
            <a:ext cx="662111" cy="380240"/>
            <a:chOff x="-1" y="0"/>
            <a:chExt cx="662109" cy="380239"/>
          </a:xfrm>
        </p:grpSpPr>
        <p:sp>
          <p:nvSpPr>
            <p:cNvPr id="94" name="Google Shape;94;p35"/>
            <p:cNvSpPr/>
            <p:nvPr/>
          </p:nvSpPr>
          <p:spPr>
            <a:xfrm>
              <a:off x="-1" y="327735"/>
              <a:ext cx="662109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35"/>
            <p:cNvSpPr txBox="1"/>
            <p:nvPr/>
          </p:nvSpPr>
          <p:spPr>
            <a:xfrm>
              <a:off x="-1" y="0"/>
              <a:ext cx="662109" cy="380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6" name="Google Shape;96;p35"/>
          <p:cNvGrpSpPr/>
          <p:nvPr/>
        </p:nvGrpSpPr>
        <p:grpSpPr>
          <a:xfrm>
            <a:off x="8753994" y="451665"/>
            <a:ext cx="785407" cy="380240"/>
            <a:chOff x="-2" y="0"/>
            <a:chExt cx="785406" cy="380239"/>
          </a:xfrm>
        </p:grpSpPr>
        <p:sp>
          <p:nvSpPr>
            <p:cNvPr id="97" name="Google Shape;97;p35"/>
            <p:cNvSpPr/>
            <p:nvPr/>
          </p:nvSpPr>
          <p:spPr>
            <a:xfrm>
              <a:off x="-2" y="327735"/>
              <a:ext cx="785406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35"/>
            <p:cNvSpPr txBox="1"/>
            <p:nvPr/>
          </p:nvSpPr>
          <p:spPr>
            <a:xfrm>
              <a:off x="-2" y="0"/>
              <a:ext cx="785406" cy="380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99" name="Google Shape;99;p35"/>
          <p:cNvSpPr/>
          <p:nvPr/>
        </p:nvSpPr>
        <p:spPr>
          <a:xfrm>
            <a:off x="181649" y="180900"/>
            <a:ext cx="7909206" cy="651002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35"/>
          <p:cNvSpPr txBox="1"/>
          <p:nvPr/>
        </p:nvSpPr>
        <p:spPr>
          <a:xfrm>
            <a:off x="8170650" y="288449"/>
            <a:ext cx="1166704" cy="372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101" name="Google Shape;101;p35"/>
          <p:cNvSpPr txBox="1"/>
          <p:nvPr/>
        </p:nvSpPr>
        <p:spPr>
          <a:xfrm>
            <a:off x="375975" y="6881800"/>
            <a:ext cx="6786599" cy="317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102" name="Google Shape;102;p35"/>
          <p:cNvSpPr txBox="1"/>
          <p:nvPr>
            <p:ph idx="12" type="sldNum"/>
          </p:nvPr>
        </p:nvSpPr>
        <p:spPr>
          <a:xfrm>
            <a:off x="371693" y="6881800"/>
            <a:ext cx="337154" cy="317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7"/>
          <p:cNvGrpSpPr/>
          <p:nvPr/>
        </p:nvGrpSpPr>
        <p:grpSpPr>
          <a:xfrm>
            <a:off x="242852" y="1756546"/>
            <a:ext cx="9346507" cy="5675930"/>
            <a:chOff x="-1" y="-1"/>
            <a:chExt cx="9346505" cy="5675928"/>
          </a:xfrm>
        </p:grpSpPr>
        <p:sp>
          <p:nvSpPr>
            <p:cNvPr id="7" name="Google Shape;7;p27"/>
            <p:cNvSpPr/>
            <p:nvPr/>
          </p:nvSpPr>
          <p:spPr>
            <a:xfrm>
              <a:off x="-1" y="-1"/>
              <a:ext cx="9346505" cy="567592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" name="Google Shape;8;p27"/>
            <p:cNvSpPr txBox="1"/>
            <p:nvPr/>
          </p:nvSpPr>
          <p:spPr>
            <a:xfrm>
              <a:off x="0" y="2647844"/>
              <a:ext cx="9091322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Imagen 9" id="9" name="Google Shape;9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10" name="Google Shape;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4" y="1222172"/>
            <a:ext cx="1080003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11" name="Google Shape;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418596"/>
            <a:ext cx="1080003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/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" type="body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6689123" y="6871631"/>
            <a:ext cx="273653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5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26.png"/><Relationship Id="rId5" Type="http://schemas.openxmlformats.org/officeDocument/2006/relationships/image" Target="../media/image39.png"/><Relationship Id="rId6" Type="http://schemas.openxmlformats.org/officeDocument/2006/relationships/image" Target="../media/image29.jpg"/><Relationship Id="rId7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3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Relationship Id="rId4" Type="http://schemas.openxmlformats.org/officeDocument/2006/relationships/image" Target="../media/image60.png"/><Relationship Id="rId5" Type="http://schemas.openxmlformats.org/officeDocument/2006/relationships/image" Target="../media/image58.png"/><Relationship Id="rId6" Type="http://schemas.openxmlformats.org/officeDocument/2006/relationships/image" Target="../media/image57.png"/><Relationship Id="rId7" Type="http://schemas.openxmlformats.org/officeDocument/2006/relationships/image" Target="../media/image56.png"/><Relationship Id="rId8" Type="http://schemas.openxmlformats.org/officeDocument/2006/relationships/image" Target="../media/image5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Relationship Id="rId6" Type="http://schemas.openxmlformats.org/officeDocument/2006/relationships/image" Target="../media/image51.png"/><Relationship Id="rId7" Type="http://schemas.openxmlformats.org/officeDocument/2006/relationships/image" Target="../media/image47.png"/><Relationship Id="rId8" Type="http://schemas.openxmlformats.org/officeDocument/2006/relationships/image" Target="../media/image5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5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1176618" y="6563127"/>
            <a:ext cx="7012135" cy="482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374947" y="2049136"/>
            <a:ext cx="1444330" cy="36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139097" y="834800"/>
            <a:ext cx="4156806" cy="33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pic>
        <p:nvPicPr>
          <p:cNvPr descr="Imagen 6" id="110" name="Google Shape;1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77" y="2258241"/>
            <a:ext cx="4665308" cy="423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357065" y="2330425"/>
            <a:ext cx="3350368" cy="1153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BODEGAS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sp>
        <p:nvSpPr>
          <p:cNvPr id="263" name="Google Shape;263;p10"/>
          <p:cNvSpPr txBox="1"/>
          <p:nvPr/>
        </p:nvSpPr>
        <p:spPr>
          <a:xfrm>
            <a:off x="452174" y="2173689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POR ESTADO FÍSICO</a:t>
            </a:r>
            <a:endParaRPr/>
          </a:p>
        </p:txBody>
      </p:sp>
      <p:grpSp>
        <p:nvGrpSpPr>
          <p:cNvPr id="264" name="Google Shape;264;p10"/>
          <p:cNvGrpSpPr/>
          <p:nvPr/>
        </p:nvGrpSpPr>
        <p:grpSpPr>
          <a:xfrm>
            <a:off x="1805830" y="5320055"/>
            <a:ext cx="2627682" cy="1185066"/>
            <a:chOff x="0" y="0"/>
            <a:chExt cx="2627680" cy="1185065"/>
          </a:xfrm>
        </p:grpSpPr>
        <p:sp>
          <p:nvSpPr>
            <p:cNvPr id="265" name="Google Shape;265;p10"/>
            <p:cNvSpPr/>
            <p:nvPr/>
          </p:nvSpPr>
          <p:spPr>
            <a:xfrm>
              <a:off x="0" y="0"/>
              <a:ext cx="2627680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10"/>
            <p:cNvSpPr txBox="1"/>
            <p:nvPr/>
          </p:nvSpPr>
          <p:spPr>
            <a:xfrm>
              <a:off x="58283" y="402413"/>
              <a:ext cx="2511113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67" name="Google Shape;267;p10"/>
          <p:cNvSpPr txBox="1"/>
          <p:nvPr/>
        </p:nvSpPr>
        <p:spPr>
          <a:xfrm>
            <a:off x="2057635" y="5466000"/>
            <a:ext cx="2783703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Líquidos estables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Bebidas, leche,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Gasolina, petróleo</a:t>
            </a:r>
            <a:endParaRPr/>
          </a:p>
        </p:txBody>
      </p:sp>
      <p:pic>
        <p:nvPicPr>
          <p:cNvPr descr="Imagen 12" id="268" name="Google Shape;2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4626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/>
        </p:nvSpPr>
        <p:spPr>
          <a:xfrm>
            <a:off x="452174" y="2604617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LÍQUIDOS</a:t>
            </a:r>
            <a:endParaRPr/>
          </a:p>
        </p:txBody>
      </p:sp>
      <p:grpSp>
        <p:nvGrpSpPr>
          <p:cNvPr id="270" name="Google Shape;270;p10"/>
          <p:cNvGrpSpPr/>
          <p:nvPr/>
        </p:nvGrpSpPr>
        <p:grpSpPr>
          <a:xfrm>
            <a:off x="4742596" y="5320055"/>
            <a:ext cx="2661701" cy="1185066"/>
            <a:chOff x="-1" y="0"/>
            <a:chExt cx="2661699" cy="1185065"/>
          </a:xfrm>
        </p:grpSpPr>
        <p:sp>
          <p:nvSpPr>
            <p:cNvPr id="271" name="Google Shape;271;p10"/>
            <p:cNvSpPr/>
            <p:nvPr/>
          </p:nvSpPr>
          <p:spPr>
            <a:xfrm>
              <a:off x="-1" y="0"/>
              <a:ext cx="2661699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2" name="Google Shape;272;p10"/>
            <p:cNvSpPr txBox="1"/>
            <p:nvPr/>
          </p:nvSpPr>
          <p:spPr>
            <a:xfrm>
              <a:off x="58283" y="402413"/>
              <a:ext cx="2545132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73" name="Google Shape;273;p10"/>
          <p:cNvSpPr txBox="1"/>
          <p:nvPr/>
        </p:nvSpPr>
        <p:spPr>
          <a:xfrm>
            <a:off x="4994407" y="5466000"/>
            <a:ext cx="2194081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Líquidos inestables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Alcohol, nitroglicerina, elementos químicos sulfurosos</a:t>
            </a:r>
            <a:endParaRPr/>
          </a:p>
        </p:txBody>
      </p:sp>
      <p:pic>
        <p:nvPicPr>
          <p:cNvPr descr="Imagen 16" id="274" name="Google Shape;27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0769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275" name="Google Shape;2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0512" y="2742208"/>
            <a:ext cx="6022851" cy="265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sp>
        <p:nvSpPr>
          <p:cNvPr id="282" name="Google Shape;282;p11"/>
          <p:cNvSpPr txBox="1"/>
          <p:nvPr/>
        </p:nvSpPr>
        <p:spPr>
          <a:xfrm>
            <a:off x="452174" y="2173689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POR ESTADO FÍSICO</a:t>
            </a:r>
            <a:endParaRPr/>
          </a:p>
        </p:txBody>
      </p:sp>
      <p:grpSp>
        <p:nvGrpSpPr>
          <p:cNvPr id="283" name="Google Shape;283;p11"/>
          <p:cNvGrpSpPr/>
          <p:nvPr/>
        </p:nvGrpSpPr>
        <p:grpSpPr>
          <a:xfrm>
            <a:off x="1805830" y="5320055"/>
            <a:ext cx="2627682" cy="1185066"/>
            <a:chOff x="0" y="0"/>
            <a:chExt cx="2627680" cy="1185065"/>
          </a:xfrm>
        </p:grpSpPr>
        <p:sp>
          <p:nvSpPr>
            <p:cNvPr id="284" name="Google Shape;284;p11"/>
            <p:cNvSpPr/>
            <p:nvPr/>
          </p:nvSpPr>
          <p:spPr>
            <a:xfrm>
              <a:off x="0" y="0"/>
              <a:ext cx="2627680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5" name="Google Shape;285;p11"/>
            <p:cNvSpPr txBox="1"/>
            <p:nvPr/>
          </p:nvSpPr>
          <p:spPr>
            <a:xfrm>
              <a:off x="58283" y="402413"/>
              <a:ext cx="2511113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86" name="Google Shape;286;p11"/>
          <p:cNvSpPr txBox="1"/>
          <p:nvPr/>
        </p:nvSpPr>
        <p:spPr>
          <a:xfrm>
            <a:off x="2057635" y="5466000"/>
            <a:ext cx="2783703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Gases a alta presión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Gases refrigerantes R404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R134, extintores</a:t>
            </a:r>
            <a:endParaRPr/>
          </a:p>
        </p:txBody>
      </p:sp>
      <p:pic>
        <p:nvPicPr>
          <p:cNvPr descr="Imagen 12" id="287" name="Google Shape;2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4626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1"/>
          <p:cNvSpPr txBox="1"/>
          <p:nvPr/>
        </p:nvSpPr>
        <p:spPr>
          <a:xfrm>
            <a:off x="452174" y="2604617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GASES</a:t>
            </a:r>
            <a:endParaRPr/>
          </a:p>
        </p:txBody>
      </p:sp>
      <p:grpSp>
        <p:nvGrpSpPr>
          <p:cNvPr id="289" name="Google Shape;289;p11"/>
          <p:cNvGrpSpPr/>
          <p:nvPr/>
        </p:nvGrpSpPr>
        <p:grpSpPr>
          <a:xfrm>
            <a:off x="4742596" y="5320055"/>
            <a:ext cx="2661701" cy="1185066"/>
            <a:chOff x="-1" y="0"/>
            <a:chExt cx="2661699" cy="1185065"/>
          </a:xfrm>
        </p:grpSpPr>
        <p:sp>
          <p:nvSpPr>
            <p:cNvPr id="290" name="Google Shape;290;p11"/>
            <p:cNvSpPr/>
            <p:nvPr/>
          </p:nvSpPr>
          <p:spPr>
            <a:xfrm>
              <a:off x="-1" y="0"/>
              <a:ext cx="2661699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1" name="Google Shape;291;p11"/>
            <p:cNvSpPr txBox="1"/>
            <p:nvPr/>
          </p:nvSpPr>
          <p:spPr>
            <a:xfrm>
              <a:off x="58283" y="402413"/>
              <a:ext cx="2545132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92" name="Google Shape;292;p11"/>
          <p:cNvSpPr txBox="1"/>
          <p:nvPr/>
        </p:nvSpPr>
        <p:spPr>
          <a:xfrm>
            <a:off x="4994407" y="5420640"/>
            <a:ext cx="2386842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Gases a baja presión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Estanques de nitrógeno, gases en cañerías, gas natural, gas ciudad</a:t>
            </a:r>
            <a:endParaRPr/>
          </a:p>
        </p:txBody>
      </p:sp>
      <p:pic>
        <p:nvPicPr>
          <p:cNvPr descr="Imagen 16" id="293" name="Google Shape;2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0769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7" id="294" name="Google Shape;2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9176" y="2730868"/>
            <a:ext cx="6022848" cy="265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POR PROPIEDADES</a:t>
            </a:r>
            <a:endParaRPr/>
          </a:p>
        </p:txBody>
      </p:sp>
      <p:sp>
        <p:nvSpPr>
          <p:cNvPr id="301" name="Google Shape;301;p12"/>
          <p:cNvSpPr txBox="1"/>
          <p:nvPr/>
        </p:nvSpPr>
        <p:spPr>
          <a:xfrm>
            <a:off x="452174" y="2173689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PERECEDEROS</a:t>
            </a:r>
            <a:endParaRPr/>
          </a:p>
        </p:txBody>
      </p:sp>
      <p:grpSp>
        <p:nvGrpSpPr>
          <p:cNvPr id="302" name="Google Shape;302;p12"/>
          <p:cNvGrpSpPr/>
          <p:nvPr/>
        </p:nvGrpSpPr>
        <p:grpSpPr>
          <a:xfrm>
            <a:off x="399806" y="5320055"/>
            <a:ext cx="2038059" cy="1185066"/>
            <a:chOff x="-1" y="0"/>
            <a:chExt cx="2038057" cy="1185065"/>
          </a:xfrm>
        </p:grpSpPr>
        <p:sp>
          <p:nvSpPr>
            <p:cNvPr id="303" name="Google Shape;303;p12"/>
            <p:cNvSpPr/>
            <p:nvPr/>
          </p:nvSpPr>
          <p:spPr>
            <a:xfrm>
              <a:off x="-1" y="0"/>
              <a:ext cx="2038057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58281" y="402413"/>
              <a:ext cx="1921491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05" name="Google Shape;305;p12"/>
          <p:cNvSpPr txBox="1"/>
          <p:nvPr/>
        </p:nvSpPr>
        <p:spPr>
          <a:xfrm>
            <a:off x="617597" y="5386620"/>
            <a:ext cx="1831234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Congelados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Helados, se deben conservar en cámaras a -18ºC.</a:t>
            </a:r>
            <a:endParaRPr/>
          </a:p>
        </p:txBody>
      </p:sp>
      <p:grpSp>
        <p:nvGrpSpPr>
          <p:cNvPr id="306" name="Google Shape;306;p12"/>
          <p:cNvGrpSpPr/>
          <p:nvPr/>
        </p:nvGrpSpPr>
        <p:grpSpPr>
          <a:xfrm>
            <a:off x="2633567" y="5320055"/>
            <a:ext cx="1977073" cy="1185066"/>
            <a:chOff x="-2" y="0"/>
            <a:chExt cx="1977072" cy="1185065"/>
          </a:xfrm>
        </p:grpSpPr>
        <p:sp>
          <p:nvSpPr>
            <p:cNvPr id="307" name="Google Shape;307;p12"/>
            <p:cNvSpPr/>
            <p:nvPr/>
          </p:nvSpPr>
          <p:spPr>
            <a:xfrm>
              <a:off x="-2" y="0"/>
              <a:ext cx="1977072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58283" y="402413"/>
              <a:ext cx="1860502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09" name="Google Shape;309;p12"/>
          <p:cNvSpPr txBox="1"/>
          <p:nvPr/>
        </p:nvSpPr>
        <p:spPr>
          <a:xfrm>
            <a:off x="2840019" y="5386620"/>
            <a:ext cx="1751863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Refrigerados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Carnes, se deben conservar en cámaras de 0 a 8ºC.</a:t>
            </a:r>
            <a:endParaRPr/>
          </a:p>
        </p:txBody>
      </p:sp>
      <p:grpSp>
        <p:nvGrpSpPr>
          <p:cNvPr id="310" name="Google Shape;310;p12"/>
          <p:cNvGrpSpPr/>
          <p:nvPr/>
        </p:nvGrpSpPr>
        <p:grpSpPr>
          <a:xfrm>
            <a:off x="4810635" y="5320055"/>
            <a:ext cx="1947346" cy="1185066"/>
            <a:chOff x="0" y="0"/>
            <a:chExt cx="1947345" cy="1185065"/>
          </a:xfrm>
        </p:grpSpPr>
        <p:sp>
          <p:nvSpPr>
            <p:cNvPr id="311" name="Google Shape;311;p12"/>
            <p:cNvSpPr/>
            <p:nvPr/>
          </p:nvSpPr>
          <p:spPr>
            <a:xfrm>
              <a:off x="0" y="0"/>
              <a:ext cx="1947345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58282" y="402413"/>
              <a:ext cx="1830779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3" name="Google Shape;313;p12"/>
          <p:cNvSpPr txBox="1"/>
          <p:nvPr/>
        </p:nvSpPr>
        <p:spPr>
          <a:xfrm>
            <a:off x="4983067" y="5386620"/>
            <a:ext cx="1729186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Frescos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Ej:Leche, se deben conservar en lugar fresco.</a:t>
            </a:r>
            <a:endParaRPr/>
          </a:p>
        </p:txBody>
      </p:sp>
      <p:grpSp>
        <p:nvGrpSpPr>
          <p:cNvPr id="314" name="Google Shape;314;p12"/>
          <p:cNvGrpSpPr/>
          <p:nvPr/>
        </p:nvGrpSpPr>
        <p:grpSpPr>
          <a:xfrm>
            <a:off x="6911164" y="5320055"/>
            <a:ext cx="2208144" cy="1185066"/>
            <a:chOff x="0" y="0"/>
            <a:chExt cx="2208142" cy="1185065"/>
          </a:xfrm>
        </p:grpSpPr>
        <p:sp>
          <p:nvSpPr>
            <p:cNvPr id="315" name="Google Shape;315;p12"/>
            <p:cNvSpPr/>
            <p:nvPr/>
          </p:nvSpPr>
          <p:spPr>
            <a:xfrm>
              <a:off x="0" y="0"/>
              <a:ext cx="2208142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6" name="Google Shape;316;p12"/>
            <p:cNvSpPr txBox="1"/>
            <p:nvPr/>
          </p:nvSpPr>
          <p:spPr>
            <a:xfrm>
              <a:off x="58284" y="402413"/>
              <a:ext cx="2091573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17" name="Google Shape;317;p12"/>
          <p:cNvSpPr txBox="1"/>
          <p:nvPr/>
        </p:nvSpPr>
        <p:spPr>
          <a:xfrm>
            <a:off x="7026902" y="5386620"/>
            <a:ext cx="2145890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Temperatura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ambiente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papas, conservas, 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 otros.</a:t>
            </a:r>
            <a:endParaRPr/>
          </a:p>
        </p:txBody>
      </p:sp>
      <p:pic>
        <p:nvPicPr>
          <p:cNvPr descr="Imagen 2" id="318" name="Google Shape;3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595" y="2825005"/>
            <a:ext cx="9011584" cy="2376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9" id="319" name="Google Shape;3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8983" y="5128393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0" id="320" name="Google Shape;3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3371" y="5128393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1" id="321" name="Google Shape;3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7760" y="5128393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2" id="322" name="Google Shape;3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5538" y="5128393"/>
            <a:ext cx="500375" cy="47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sp>
        <p:nvSpPr>
          <p:cNvPr id="329" name="Google Shape;329;p13"/>
          <p:cNvSpPr txBox="1"/>
          <p:nvPr/>
        </p:nvSpPr>
        <p:spPr>
          <a:xfrm>
            <a:off x="452174" y="2173689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POR PROPIEDADES</a:t>
            </a:r>
            <a:endParaRPr/>
          </a:p>
        </p:txBody>
      </p:sp>
      <p:grpSp>
        <p:nvGrpSpPr>
          <p:cNvPr id="330" name="Google Shape;330;p13"/>
          <p:cNvGrpSpPr/>
          <p:nvPr/>
        </p:nvGrpSpPr>
        <p:grpSpPr>
          <a:xfrm>
            <a:off x="558547" y="3267473"/>
            <a:ext cx="3330694" cy="1654185"/>
            <a:chOff x="-1" y="0"/>
            <a:chExt cx="3330693" cy="1654184"/>
          </a:xfrm>
        </p:grpSpPr>
        <p:sp>
          <p:nvSpPr>
            <p:cNvPr id="331" name="Google Shape;331;p13"/>
            <p:cNvSpPr/>
            <p:nvPr/>
          </p:nvSpPr>
          <p:spPr>
            <a:xfrm>
              <a:off x="-1" y="0"/>
              <a:ext cx="3330693" cy="1654184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81355" y="636973"/>
              <a:ext cx="3167980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33" name="Google Shape;333;p13"/>
          <p:cNvSpPr txBox="1"/>
          <p:nvPr/>
        </p:nvSpPr>
        <p:spPr>
          <a:xfrm>
            <a:off x="810356" y="3413421"/>
            <a:ext cx="2783703" cy="131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que no tienen fecha de vencimiento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textiles, ropa, etc.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de ferretería, pernos, ángulos, abrazaderas, etc.</a:t>
            </a:r>
            <a:endParaRPr/>
          </a:p>
        </p:txBody>
      </p:sp>
      <p:pic>
        <p:nvPicPr>
          <p:cNvPr descr="Imagen 12" id="334" name="Google Shape;3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1697" y="3030452"/>
            <a:ext cx="500378" cy="47710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/>
          <p:nvPr/>
        </p:nvSpPr>
        <p:spPr>
          <a:xfrm>
            <a:off x="452174" y="2604617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DURADEROS</a:t>
            </a:r>
            <a:endParaRPr/>
          </a:p>
        </p:txBody>
      </p:sp>
      <p:pic>
        <p:nvPicPr>
          <p:cNvPr descr="Imagen 2" id="336" name="Google Shape;3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2834" y="2925776"/>
            <a:ext cx="5657431" cy="2816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" id="337" name="Google Shape;33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70941" y="5810217"/>
            <a:ext cx="4733650" cy="17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/>
          <p:nvPr/>
        </p:nvSpPr>
        <p:spPr>
          <a:xfrm>
            <a:off x="639142" y="5044252"/>
            <a:ext cx="3170988" cy="94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just">
              <a:lnSpc>
                <a:spcPct val="2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general materiales que no tienen </a:t>
            </a:r>
            <a:endParaRPr/>
          </a:p>
          <a:p>
            <a:pPr indent="0" lvl="0" marL="0" marR="0" rtl="0" algn="just">
              <a:lnSpc>
                <a:spcPct val="2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fecha de vencimiento.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4" id="344" name="Google Shape;3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7857" y="4774553"/>
            <a:ext cx="2252837" cy="1508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sp>
        <p:nvSpPr>
          <p:cNvPr id="346" name="Google Shape;346;p14"/>
          <p:cNvSpPr txBox="1"/>
          <p:nvPr/>
        </p:nvSpPr>
        <p:spPr>
          <a:xfrm>
            <a:off x="452174" y="2173689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POR PELIGROSIDAD</a:t>
            </a: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>
            <a:off x="464894" y="2757164"/>
            <a:ext cx="5317946" cy="3468624"/>
            <a:chOff x="0" y="0"/>
            <a:chExt cx="5317945" cy="3468623"/>
          </a:xfrm>
        </p:grpSpPr>
        <p:sp>
          <p:nvSpPr>
            <p:cNvPr id="348" name="Google Shape;348;p14"/>
            <p:cNvSpPr/>
            <p:nvPr/>
          </p:nvSpPr>
          <p:spPr>
            <a:xfrm>
              <a:off x="0" y="0"/>
              <a:ext cx="5317945" cy="3468623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9" name="Google Shape;349;p14"/>
            <p:cNvSpPr txBox="1"/>
            <p:nvPr/>
          </p:nvSpPr>
          <p:spPr>
            <a:xfrm>
              <a:off x="170592" y="1544191"/>
              <a:ext cx="4976759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50" name="Google Shape;350;p14"/>
          <p:cNvSpPr txBox="1"/>
          <p:nvPr/>
        </p:nvSpPr>
        <p:spPr>
          <a:xfrm>
            <a:off x="810356" y="2846408"/>
            <a:ext cx="4677298" cy="33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que han sido clasificados en forma unificada para todo el mundo por la IMO, organismo que depende de la ONU, define nueve familias: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explosivos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Gases comprimidos, licuados, a presión.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Líquidos inflamables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Sólidos inflamables ( susceptibles a inflamación, en contacto con agua desprenden gases inflamables)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comburentes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tóxicos, Materiales infecciosos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radioactivos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corrosivos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Misceláneos</a:t>
            </a:r>
            <a:endParaRPr/>
          </a:p>
        </p:txBody>
      </p:sp>
      <p:pic>
        <p:nvPicPr>
          <p:cNvPr descr="Imagen 12" id="351" name="Google Shape;3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0648" y="2712926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6" id="352" name="Google Shape;35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855008" y="5091757"/>
            <a:ext cx="1547669" cy="2514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14"/>
          <p:cNvGrpSpPr/>
          <p:nvPr/>
        </p:nvGrpSpPr>
        <p:grpSpPr>
          <a:xfrm>
            <a:off x="6077640" y="3379626"/>
            <a:ext cx="3264096" cy="1665992"/>
            <a:chOff x="0" y="-1"/>
            <a:chExt cx="3264094" cy="1665991"/>
          </a:xfrm>
        </p:grpSpPr>
        <p:grpSp>
          <p:nvGrpSpPr>
            <p:cNvPr id="354" name="Google Shape;354;p14"/>
            <p:cNvGrpSpPr/>
            <p:nvPr/>
          </p:nvGrpSpPr>
          <p:grpSpPr>
            <a:xfrm>
              <a:off x="0" y="-1"/>
              <a:ext cx="3264094" cy="1258531"/>
              <a:chOff x="0" y="-1"/>
              <a:chExt cx="3264093" cy="1258530"/>
            </a:xfrm>
          </p:grpSpPr>
          <p:sp>
            <p:nvSpPr>
              <p:cNvPr id="355" name="Google Shape;355;p14"/>
              <p:cNvSpPr/>
              <p:nvPr/>
            </p:nvSpPr>
            <p:spPr>
              <a:xfrm flipH="1">
                <a:off x="0" y="-1"/>
                <a:ext cx="3264093" cy="1258530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56" name="Google Shape;356;p14"/>
              <p:cNvSpPr txBox="1"/>
              <p:nvPr/>
            </p:nvSpPr>
            <p:spPr>
              <a:xfrm>
                <a:off x="61435" y="439145"/>
                <a:ext cx="3141222" cy="380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57" name="Google Shape;357;p14"/>
            <p:cNvSpPr/>
            <p:nvPr/>
          </p:nvSpPr>
          <p:spPr>
            <a:xfrm flipH="1" rot="9769777">
              <a:off x="1912382" y="1135990"/>
              <a:ext cx="286922" cy="498763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n 19" id="358" name="Google Shape;35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32216" y="3082979"/>
            <a:ext cx="482543" cy="4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4"/>
          <p:cNvSpPr txBox="1"/>
          <p:nvPr/>
        </p:nvSpPr>
        <p:spPr>
          <a:xfrm>
            <a:off x="6180063" y="3450459"/>
            <a:ext cx="3403764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¿Sabias que?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decreto supremo 43 del Ministerio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Salud, norma el almacenamiento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sustancias peligrosas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15"/>
          <p:cNvGrpSpPr/>
          <p:nvPr/>
        </p:nvGrpSpPr>
        <p:grpSpPr>
          <a:xfrm>
            <a:off x="657651" y="2490975"/>
            <a:ext cx="8413465" cy="3836873"/>
            <a:chOff x="-2" y="-1"/>
            <a:chExt cx="8413463" cy="3836871"/>
          </a:xfrm>
        </p:grpSpPr>
        <p:sp>
          <p:nvSpPr>
            <p:cNvPr id="366" name="Google Shape;366;p15"/>
            <p:cNvSpPr/>
            <p:nvPr/>
          </p:nvSpPr>
          <p:spPr>
            <a:xfrm>
              <a:off x="-2" y="-1"/>
              <a:ext cx="8413463" cy="3836871"/>
            </a:xfrm>
            <a:prstGeom prst="roundRect">
              <a:avLst>
                <a:gd fmla="val 10942" name="adj"/>
              </a:avLst>
            </a:pr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7" name="Google Shape;367;p15"/>
            <p:cNvSpPr txBox="1"/>
            <p:nvPr/>
          </p:nvSpPr>
          <p:spPr>
            <a:xfrm>
              <a:off x="127725" y="1728315"/>
              <a:ext cx="8158010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</a:t>
              </a:r>
              <a:endParaRPr/>
            </a:p>
          </p:txBody>
        </p:sp>
      </p:grpSp>
      <p:sp>
        <p:nvSpPr>
          <p:cNvPr id="368" name="Google Shape;368;p15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SIMBOLOGÍA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MATERIALES PELIGROSOS</a:t>
            </a:r>
            <a:endParaRPr/>
          </a:p>
        </p:txBody>
      </p:sp>
      <p:sp>
        <p:nvSpPr>
          <p:cNvPr id="369" name="Google Shape;369;p15"/>
          <p:cNvSpPr txBox="1"/>
          <p:nvPr/>
        </p:nvSpPr>
        <p:spPr>
          <a:xfrm>
            <a:off x="887780" y="2777991"/>
            <a:ext cx="4489465" cy="3333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Materiales explosivos</a:t>
            </a:r>
            <a:endParaRPr/>
          </a:p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.Gases comprimidos, licuados, a presión.</a:t>
            </a:r>
            <a:endParaRPr/>
          </a:p>
          <a:p>
            <a:pPr indent="0" lvl="1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Líquidos inflamables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Sólidos inflamables ( susceptibles a inflamación, en contacto con agua desprenden gases inflamables)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Materiales comburentes</a:t>
            </a:r>
            <a:endParaRPr/>
          </a:p>
        </p:txBody>
      </p:sp>
      <p:pic>
        <p:nvPicPr>
          <p:cNvPr descr="Picture 20" id="370" name="Google Shape;3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5271" y="2562890"/>
            <a:ext cx="637350" cy="57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371" name="Google Shape;37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1256" y="3337440"/>
            <a:ext cx="652579" cy="534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15"/>
          <p:cNvCxnSpPr/>
          <p:nvPr/>
        </p:nvCxnSpPr>
        <p:spPr>
          <a:xfrm>
            <a:off x="646316" y="3231962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15"/>
          <p:cNvCxnSpPr/>
          <p:nvPr/>
        </p:nvCxnSpPr>
        <p:spPr>
          <a:xfrm>
            <a:off x="646316" y="3935057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4" name="Google Shape;374;p15"/>
          <p:cNvCxnSpPr/>
          <p:nvPr/>
        </p:nvCxnSpPr>
        <p:spPr>
          <a:xfrm>
            <a:off x="646316" y="4626809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5" name="Google Shape;375;p15"/>
          <p:cNvCxnSpPr/>
          <p:nvPr/>
        </p:nvCxnSpPr>
        <p:spPr>
          <a:xfrm>
            <a:off x="646316" y="5454644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8" id="376" name="Google Shape;37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5320" y="4003561"/>
            <a:ext cx="613159" cy="539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6" id="377" name="Google Shape;37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104" y="4741478"/>
            <a:ext cx="2549537" cy="651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4" id="378" name="Google Shape;37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86717" y="5613410"/>
            <a:ext cx="544631" cy="544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p16"/>
          <p:cNvGrpSpPr/>
          <p:nvPr/>
        </p:nvGrpSpPr>
        <p:grpSpPr>
          <a:xfrm>
            <a:off x="657651" y="2490978"/>
            <a:ext cx="8413465" cy="3371920"/>
            <a:chOff x="-2" y="0"/>
            <a:chExt cx="8413463" cy="3371919"/>
          </a:xfrm>
        </p:grpSpPr>
        <p:sp>
          <p:nvSpPr>
            <p:cNvPr id="385" name="Google Shape;385;p16"/>
            <p:cNvSpPr/>
            <p:nvPr/>
          </p:nvSpPr>
          <p:spPr>
            <a:xfrm>
              <a:off x="-2" y="0"/>
              <a:ext cx="8413463" cy="3371919"/>
            </a:xfrm>
            <a:prstGeom prst="roundRect">
              <a:avLst>
                <a:gd fmla="val 10942" name="adj"/>
              </a:avLst>
            </a:pr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6" name="Google Shape;386;p16"/>
            <p:cNvSpPr txBox="1"/>
            <p:nvPr/>
          </p:nvSpPr>
          <p:spPr>
            <a:xfrm>
              <a:off x="112824" y="1495841"/>
              <a:ext cx="8187812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</a:t>
              </a:r>
              <a:endParaRPr/>
            </a:p>
          </p:txBody>
        </p:sp>
      </p:grpSp>
      <p:sp>
        <p:nvSpPr>
          <p:cNvPr id="387" name="Google Shape;387;p16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SIMBOLOGÍA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MATERIALES PELIGROSOS</a:t>
            </a:r>
            <a:endParaRPr/>
          </a:p>
        </p:txBody>
      </p:sp>
      <p:sp>
        <p:nvSpPr>
          <p:cNvPr id="388" name="Google Shape;388;p16"/>
          <p:cNvSpPr txBox="1"/>
          <p:nvPr/>
        </p:nvSpPr>
        <p:spPr>
          <a:xfrm>
            <a:off x="888362" y="2821681"/>
            <a:ext cx="4489465" cy="2317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Materiales tóxicos, Materiales infecciosos</a:t>
            </a:r>
            <a:endParaRPr/>
          </a:p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.Materiales radioactivos.</a:t>
            </a:r>
            <a:endParaRPr/>
          </a:p>
          <a:p>
            <a:pPr indent="0" lvl="1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Materiales corrosivos</a:t>
            </a:r>
            <a:endParaRPr/>
          </a:p>
          <a:p>
            <a:pPr indent="0" lvl="0" marL="0" marR="0" rtl="0" algn="l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Materiales Misceláneos</a:t>
            </a:r>
            <a:endParaRPr/>
          </a:p>
        </p:txBody>
      </p:sp>
      <p:cxnSp>
        <p:nvCxnSpPr>
          <p:cNvPr id="389" name="Google Shape;389;p16"/>
          <p:cNvCxnSpPr/>
          <p:nvPr/>
        </p:nvCxnSpPr>
        <p:spPr>
          <a:xfrm>
            <a:off x="646316" y="3231962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16"/>
          <p:cNvCxnSpPr/>
          <p:nvPr/>
        </p:nvCxnSpPr>
        <p:spPr>
          <a:xfrm>
            <a:off x="646316" y="3980417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16"/>
          <p:cNvCxnSpPr/>
          <p:nvPr/>
        </p:nvCxnSpPr>
        <p:spPr>
          <a:xfrm>
            <a:off x="646316" y="4706189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16"/>
          <p:cNvCxnSpPr/>
          <p:nvPr/>
        </p:nvCxnSpPr>
        <p:spPr>
          <a:xfrm>
            <a:off x="646316" y="5454644"/>
            <a:ext cx="8447475" cy="3"/>
          </a:xfrm>
          <a:prstGeom prst="straightConnector1">
            <a:avLst/>
          </a:prstGeom>
          <a:noFill/>
          <a:ln cap="flat" cmpd="sng" w="9525">
            <a:solidFill>
              <a:srgbClr val="FEA83A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Picture 12" id="393" name="Google Shape;3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9120" y="3255609"/>
            <a:ext cx="1928187" cy="619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8" id="394" name="Google Shape;3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742" y="4002027"/>
            <a:ext cx="641925" cy="64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395" name="Google Shape;3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6122" y="4760728"/>
            <a:ext cx="680224" cy="680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0" id="396" name="Google Shape;39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68354" y="2508019"/>
            <a:ext cx="1972971" cy="71089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6"/>
          <p:cNvSpPr txBox="1"/>
          <p:nvPr/>
        </p:nvSpPr>
        <p:spPr>
          <a:xfrm>
            <a:off x="877396" y="5468746"/>
            <a:ext cx="4766314" cy="300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0" i="1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*Norma Chilena NCh. 382: 2017 INN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7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7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OTRAS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CLASIFICACIONES</a:t>
            </a:r>
            <a:endParaRPr/>
          </a:p>
        </p:txBody>
      </p:sp>
      <p:sp>
        <p:nvSpPr>
          <p:cNvPr id="404" name="Google Shape;404;p17"/>
          <p:cNvSpPr txBox="1"/>
          <p:nvPr/>
        </p:nvSpPr>
        <p:spPr>
          <a:xfrm>
            <a:off x="452174" y="2173689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POR SU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FUNCIÓN</a:t>
            </a:r>
            <a:endParaRPr/>
          </a:p>
        </p:txBody>
      </p:sp>
      <p:grpSp>
        <p:nvGrpSpPr>
          <p:cNvPr id="405" name="Google Shape;405;p17"/>
          <p:cNvGrpSpPr/>
          <p:nvPr/>
        </p:nvGrpSpPr>
        <p:grpSpPr>
          <a:xfrm>
            <a:off x="399806" y="4855104"/>
            <a:ext cx="2038059" cy="1518105"/>
            <a:chOff x="-1" y="0"/>
            <a:chExt cx="2038057" cy="1518103"/>
          </a:xfrm>
        </p:grpSpPr>
        <p:sp>
          <p:nvSpPr>
            <p:cNvPr id="406" name="Google Shape;406;p17"/>
            <p:cNvSpPr/>
            <p:nvPr/>
          </p:nvSpPr>
          <p:spPr>
            <a:xfrm>
              <a:off x="-1" y="0"/>
              <a:ext cx="2038057" cy="1518103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7" name="Google Shape;407;p17"/>
            <p:cNvSpPr txBox="1"/>
            <p:nvPr/>
          </p:nvSpPr>
          <p:spPr>
            <a:xfrm>
              <a:off x="74663" y="568932"/>
              <a:ext cx="1888728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8" name="Google Shape;408;p17"/>
          <p:cNvSpPr txBox="1"/>
          <p:nvPr/>
        </p:nvSpPr>
        <p:spPr>
          <a:xfrm>
            <a:off x="617597" y="4921672"/>
            <a:ext cx="1831234" cy="1316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de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Consumo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Materias primas se incorporan al proceso productivo</a:t>
            </a:r>
            <a:endParaRPr/>
          </a:p>
        </p:txBody>
      </p:sp>
      <p:grpSp>
        <p:nvGrpSpPr>
          <p:cNvPr id="409" name="Google Shape;409;p17"/>
          <p:cNvGrpSpPr/>
          <p:nvPr/>
        </p:nvGrpSpPr>
        <p:grpSpPr>
          <a:xfrm>
            <a:off x="2633567" y="4855102"/>
            <a:ext cx="1977073" cy="1185069"/>
            <a:chOff x="-2" y="-2"/>
            <a:chExt cx="1977072" cy="1185068"/>
          </a:xfrm>
        </p:grpSpPr>
        <p:sp>
          <p:nvSpPr>
            <p:cNvPr id="410" name="Google Shape;410;p17"/>
            <p:cNvSpPr/>
            <p:nvPr/>
          </p:nvSpPr>
          <p:spPr>
            <a:xfrm>
              <a:off x="-2" y="-2"/>
              <a:ext cx="1977072" cy="1185068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1" name="Google Shape;411;p17"/>
            <p:cNvSpPr txBox="1"/>
            <p:nvPr/>
          </p:nvSpPr>
          <p:spPr>
            <a:xfrm>
              <a:off x="58283" y="402413"/>
              <a:ext cx="1860502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12" name="Google Shape;412;p17"/>
          <p:cNvSpPr txBox="1"/>
          <p:nvPr/>
        </p:nvSpPr>
        <p:spPr>
          <a:xfrm>
            <a:off x="2783322" y="4921672"/>
            <a:ext cx="1751863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de uso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No tienen transformación, material de oficina</a:t>
            </a:r>
            <a:endParaRPr/>
          </a:p>
        </p:txBody>
      </p:sp>
      <p:grpSp>
        <p:nvGrpSpPr>
          <p:cNvPr id="413" name="Google Shape;413;p17"/>
          <p:cNvGrpSpPr/>
          <p:nvPr/>
        </p:nvGrpSpPr>
        <p:grpSpPr>
          <a:xfrm>
            <a:off x="4810635" y="4855104"/>
            <a:ext cx="1947346" cy="2164496"/>
            <a:chOff x="0" y="0"/>
            <a:chExt cx="1947345" cy="2164495"/>
          </a:xfrm>
        </p:grpSpPr>
        <p:sp>
          <p:nvSpPr>
            <p:cNvPr id="414" name="Google Shape;414;p17"/>
            <p:cNvSpPr/>
            <p:nvPr/>
          </p:nvSpPr>
          <p:spPr>
            <a:xfrm>
              <a:off x="0" y="0"/>
              <a:ext cx="1947345" cy="216449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5" name="Google Shape;415;p17"/>
            <p:cNvSpPr txBox="1"/>
            <p:nvPr/>
          </p:nvSpPr>
          <p:spPr>
            <a:xfrm>
              <a:off x="95773" y="892128"/>
              <a:ext cx="1755798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16" name="Google Shape;416;p17"/>
          <p:cNvSpPr txBox="1"/>
          <p:nvPr/>
        </p:nvSpPr>
        <p:spPr>
          <a:xfrm>
            <a:off x="4983067" y="4921672"/>
            <a:ext cx="1729186" cy="207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Por su forma, tamaño, densidad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Se miden en metros, litros, kilos, toneladas ( se debe considerar al momento de transportar</a:t>
            </a:r>
            <a:endParaRPr/>
          </a:p>
        </p:txBody>
      </p:sp>
      <p:grpSp>
        <p:nvGrpSpPr>
          <p:cNvPr id="417" name="Google Shape;417;p17"/>
          <p:cNvGrpSpPr/>
          <p:nvPr/>
        </p:nvGrpSpPr>
        <p:grpSpPr>
          <a:xfrm>
            <a:off x="6911164" y="4855104"/>
            <a:ext cx="2318697" cy="2209858"/>
            <a:chOff x="0" y="0"/>
            <a:chExt cx="2318695" cy="2209857"/>
          </a:xfrm>
        </p:grpSpPr>
        <p:sp>
          <p:nvSpPr>
            <p:cNvPr id="418" name="Google Shape;418;p17"/>
            <p:cNvSpPr/>
            <p:nvPr/>
          </p:nvSpPr>
          <p:spPr>
            <a:xfrm>
              <a:off x="0" y="0"/>
              <a:ext cx="2318695" cy="2209857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9" name="Google Shape;419;p17"/>
            <p:cNvSpPr txBox="1"/>
            <p:nvPr/>
          </p:nvSpPr>
          <p:spPr>
            <a:xfrm>
              <a:off x="108684" y="914809"/>
              <a:ext cx="2101325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20" name="Google Shape;420;p17"/>
          <p:cNvSpPr txBox="1"/>
          <p:nvPr/>
        </p:nvSpPr>
        <p:spPr>
          <a:xfrm>
            <a:off x="7026902" y="4921672"/>
            <a:ext cx="2145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Por su forma 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irregular o regular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Bicicletas, figuras de loza. Regulares, balones, lavadoras, planchas metálicas o de madera, tronco,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tuberías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cemento.</a:t>
            </a:r>
            <a:endParaRPr/>
          </a:p>
        </p:txBody>
      </p:sp>
      <p:pic>
        <p:nvPicPr>
          <p:cNvPr descr="Imagen 29" id="421" name="Google Shape;4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983" y="4663444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0" id="422" name="Google Shape;4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2116" y="4663444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1" id="423" name="Google Shape;4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7760" y="4663444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2" id="424" name="Google Shape;4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8927" y="4663444"/>
            <a:ext cx="500378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" id="425" name="Google Shape;42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422" y="2439685"/>
            <a:ext cx="9207180" cy="242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8"/>
          <p:cNvSpPr txBox="1"/>
          <p:nvPr/>
        </p:nvSpPr>
        <p:spPr>
          <a:xfrm>
            <a:off x="452172" y="1089342"/>
            <a:ext cx="8950506" cy="897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 E INSUMOS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QUE SE PUEDEN ALMACENAR EN UNA BODEGA</a:t>
            </a:r>
            <a:endParaRPr/>
          </a:p>
        </p:txBody>
      </p:sp>
      <p:grpSp>
        <p:nvGrpSpPr>
          <p:cNvPr id="432" name="Google Shape;432;p18"/>
          <p:cNvGrpSpPr/>
          <p:nvPr/>
        </p:nvGrpSpPr>
        <p:grpSpPr>
          <a:xfrm>
            <a:off x="399808" y="5320054"/>
            <a:ext cx="2627681" cy="871713"/>
            <a:chOff x="0" y="-1"/>
            <a:chExt cx="2627680" cy="871712"/>
          </a:xfrm>
        </p:grpSpPr>
        <p:sp>
          <p:nvSpPr>
            <p:cNvPr id="433" name="Google Shape;433;p18"/>
            <p:cNvSpPr/>
            <p:nvPr/>
          </p:nvSpPr>
          <p:spPr>
            <a:xfrm>
              <a:off x="0" y="-1"/>
              <a:ext cx="2627680" cy="871712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4" name="Google Shape;434;p18"/>
            <p:cNvSpPr txBox="1"/>
            <p:nvPr/>
          </p:nvSpPr>
          <p:spPr>
            <a:xfrm>
              <a:off x="42870" y="245736"/>
              <a:ext cx="2541939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35" name="Google Shape;435;p18"/>
          <p:cNvSpPr txBox="1"/>
          <p:nvPr/>
        </p:nvSpPr>
        <p:spPr>
          <a:xfrm>
            <a:off x="651612" y="5466000"/>
            <a:ext cx="2783703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 Prima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Hierro Mineral</a:t>
            </a:r>
            <a:endParaRPr/>
          </a:p>
        </p:txBody>
      </p:sp>
      <p:pic>
        <p:nvPicPr>
          <p:cNvPr descr="Imagen 12" id="436" name="Google Shape;4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604" y="5083030"/>
            <a:ext cx="500378" cy="477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18"/>
          <p:cNvGrpSpPr/>
          <p:nvPr/>
        </p:nvGrpSpPr>
        <p:grpSpPr>
          <a:xfrm>
            <a:off x="3336576" y="5320054"/>
            <a:ext cx="2661701" cy="871713"/>
            <a:chOff x="-1" y="-1"/>
            <a:chExt cx="2661699" cy="871712"/>
          </a:xfrm>
        </p:grpSpPr>
        <p:sp>
          <p:nvSpPr>
            <p:cNvPr id="438" name="Google Shape;438;p18"/>
            <p:cNvSpPr/>
            <p:nvPr/>
          </p:nvSpPr>
          <p:spPr>
            <a:xfrm>
              <a:off x="-1" y="-1"/>
              <a:ext cx="2661699" cy="871712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9" name="Google Shape;439;p18"/>
            <p:cNvSpPr txBox="1"/>
            <p:nvPr/>
          </p:nvSpPr>
          <p:spPr>
            <a:xfrm>
              <a:off x="42871" y="245736"/>
              <a:ext cx="257595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40" name="Google Shape;440;p18"/>
          <p:cNvSpPr txBox="1"/>
          <p:nvPr/>
        </p:nvSpPr>
        <p:spPr>
          <a:xfrm>
            <a:off x="3588384" y="5466000"/>
            <a:ext cx="2282416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Producto semi elaborado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Bobina de acero</a:t>
            </a:r>
            <a:endParaRPr/>
          </a:p>
        </p:txBody>
      </p:sp>
      <p:pic>
        <p:nvPicPr>
          <p:cNvPr descr="Imagen 16" id="441" name="Google Shape;4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749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2" name="Google Shape;442;p18"/>
          <p:cNvGrpSpPr/>
          <p:nvPr/>
        </p:nvGrpSpPr>
        <p:grpSpPr>
          <a:xfrm>
            <a:off x="6310205" y="5320054"/>
            <a:ext cx="2624846" cy="871713"/>
            <a:chOff x="0" y="-1"/>
            <a:chExt cx="2624845" cy="871712"/>
          </a:xfrm>
        </p:grpSpPr>
        <p:sp>
          <p:nvSpPr>
            <p:cNvPr id="443" name="Google Shape;443;p18"/>
            <p:cNvSpPr/>
            <p:nvPr/>
          </p:nvSpPr>
          <p:spPr>
            <a:xfrm>
              <a:off x="0" y="-1"/>
              <a:ext cx="2624845" cy="871712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4" name="Google Shape;444;p18"/>
            <p:cNvSpPr txBox="1"/>
            <p:nvPr/>
          </p:nvSpPr>
          <p:spPr>
            <a:xfrm>
              <a:off x="42871" y="245736"/>
              <a:ext cx="2539103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45" name="Google Shape;445;p18"/>
          <p:cNvSpPr txBox="1"/>
          <p:nvPr/>
        </p:nvSpPr>
        <p:spPr>
          <a:xfrm>
            <a:off x="6562010" y="5466000"/>
            <a:ext cx="2372668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Producto Terminado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Cocina a gas)</a:t>
            </a:r>
            <a:endParaRPr/>
          </a:p>
        </p:txBody>
      </p:sp>
      <p:pic>
        <p:nvPicPr>
          <p:cNvPr descr="Imagen 19" id="446" name="Google Shape;44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0966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8"/>
          <p:cNvSpPr txBox="1"/>
          <p:nvPr/>
        </p:nvSpPr>
        <p:spPr>
          <a:xfrm>
            <a:off x="573972" y="2244201"/>
            <a:ext cx="4841237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las bodegas se pueden almacenar distintos materiales:</a:t>
            </a:r>
            <a:endParaRPr/>
          </a:p>
        </p:txBody>
      </p:sp>
      <p:pic>
        <p:nvPicPr>
          <p:cNvPr descr="Imagen 22" id="448" name="Google Shape;44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878" y="2779208"/>
            <a:ext cx="8980400" cy="2598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9"/>
          <p:cNvSpPr txBox="1"/>
          <p:nvPr/>
        </p:nvSpPr>
        <p:spPr>
          <a:xfrm>
            <a:off x="452172" y="1089342"/>
            <a:ext cx="8950506" cy="897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LAS BODEGAS SE PUEDEN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ALMACENAR DISTINTOS MATERIALES</a:t>
            </a:r>
            <a:endParaRPr/>
          </a:p>
        </p:txBody>
      </p:sp>
      <p:grpSp>
        <p:nvGrpSpPr>
          <p:cNvPr id="455" name="Google Shape;455;p19"/>
          <p:cNvGrpSpPr/>
          <p:nvPr/>
        </p:nvGrpSpPr>
        <p:grpSpPr>
          <a:xfrm>
            <a:off x="399808" y="5320054"/>
            <a:ext cx="2627681" cy="871713"/>
            <a:chOff x="0" y="-1"/>
            <a:chExt cx="2627680" cy="871712"/>
          </a:xfrm>
        </p:grpSpPr>
        <p:sp>
          <p:nvSpPr>
            <p:cNvPr id="456" name="Google Shape;456;p19"/>
            <p:cNvSpPr/>
            <p:nvPr/>
          </p:nvSpPr>
          <p:spPr>
            <a:xfrm>
              <a:off x="0" y="-1"/>
              <a:ext cx="2627680" cy="871712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7" name="Google Shape;457;p19"/>
            <p:cNvSpPr txBox="1"/>
            <p:nvPr/>
          </p:nvSpPr>
          <p:spPr>
            <a:xfrm>
              <a:off x="42870" y="245736"/>
              <a:ext cx="2541939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58" name="Google Shape;458;p19"/>
          <p:cNvSpPr txBox="1"/>
          <p:nvPr/>
        </p:nvSpPr>
        <p:spPr>
          <a:xfrm>
            <a:off x="651612" y="5466000"/>
            <a:ext cx="2783703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 Prima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Algodón</a:t>
            </a:r>
            <a:endParaRPr/>
          </a:p>
        </p:txBody>
      </p:sp>
      <p:pic>
        <p:nvPicPr>
          <p:cNvPr descr="Imagen 12" id="459" name="Google Shape;4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604" y="5083030"/>
            <a:ext cx="500378" cy="477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0" name="Google Shape;460;p19"/>
          <p:cNvGrpSpPr/>
          <p:nvPr/>
        </p:nvGrpSpPr>
        <p:grpSpPr>
          <a:xfrm>
            <a:off x="3336576" y="5320054"/>
            <a:ext cx="2661701" cy="871713"/>
            <a:chOff x="-1" y="-1"/>
            <a:chExt cx="2661699" cy="871712"/>
          </a:xfrm>
        </p:grpSpPr>
        <p:sp>
          <p:nvSpPr>
            <p:cNvPr id="461" name="Google Shape;461;p19"/>
            <p:cNvSpPr/>
            <p:nvPr/>
          </p:nvSpPr>
          <p:spPr>
            <a:xfrm>
              <a:off x="-1" y="-1"/>
              <a:ext cx="2661699" cy="871712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2" name="Google Shape;462;p19"/>
            <p:cNvSpPr txBox="1"/>
            <p:nvPr/>
          </p:nvSpPr>
          <p:spPr>
            <a:xfrm>
              <a:off x="42871" y="245736"/>
              <a:ext cx="257595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63" name="Google Shape;463;p19"/>
          <p:cNvSpPr txBox="1"/>
          <p:nvPr/>
        </p:nvSpPr>
        <p:spPr>
          <a:xfrm>
            <a:off x="3588384" y="5466000"/>
            <a:ext cx="2282416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Producto semi elaborado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Tela algodón (jeans)</a:t>
            </a:r>
            <a:endParaRPr/>
          </a:p>
        </p:txBody>
      </p:sp>
      <p:pic>
        <p:nvPicPr>
          <p:cNvPr descr="Imagen 16" id="464" name="Google Shape;4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749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19"/>
          <p:cNvGrpSpPr/>
          <p:nvPr/>
        </p:nvGrpSpPr>
        <p:grpSpPr>
          <a:xfrm>
            <a:off x="6310205" y="5320054"/>
            <a:ext cx="2624846" cy="871713"/>
            <a:chOff x="0" y="-1"/>
            <a:chExt cx="2624845" cy="871712"/>
          </a:xfrm>
        </p:grpSpPr>
        <p:sp>
          <p:nvSpPr>
            <p:cNvPr id="466" name="Google Shape;466;p19"/>
            <p:cNvSpPr/>
            <p:nvPr/>
          </p:nvSpPr>
          <p:spPr>
            <a:xfrm>
              <a:off x="0" y="-1"/>
              <a:ext cx="2624845" cy="871712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7" name="Google Shape;467;p19"/>
            <p:cNvSpPr txBox="1"/>
            <p:nvPr/>
          </p:nvSpPr>
          <p:spPr>
            <a:xfrm>
              <a:off x="42871" y="245736"/>
              <a:ext cx="2539103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68" name="Google Shape;468;p19"/>
          <p:cNvSpPr txBox="1"/>
          <p:nvPr/>
        </p:nvSpPr>
        <p:spPr>
          <a:xfrm>
            <a:off x="6562010" y="5466000"/>
            <a:ext cx="2372668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Producto Terminado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Prenda Jeans</a:t>
            </a:r>
            <a:endParaRPr/>
          </a:p>
        </p:txBody>
      </p:sp>
      <p:pic>
        <p:nvPicPr>
          <p:cNvPr descr="Imagen 19" id="469" name="Google Shape;46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0966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1" id="470" name="Google Shape;47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020" y="2767014"/>
            <a:ext cx="9012416" cy="2613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>
          <a:xfrm>
            <a:off x="365422" y="2049136"/>
            <a:ext cx="1444330" cy="369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8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139097" y="834800"/>
            <a:ext cx="4156806" cy="33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BODEGA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49441" y="2336164"/>
            <a:ext cx="5736118" cy="640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</a:t>
            </a:r>
            <a:endParaRPr/>
          </a:p>
        </p:txBody>
      </p:sp>
      <p:pic>
        <p:nvPicPr>
          <p:cNvPr descr="Imagen 2"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953" y="1995877"/>
            <a:ext cx="7470962" cy="573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0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20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CARACTERÍSTICAS DE ESTOS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MATERIALES E INSUMOS</a:t>
            </a:r>
            <a:endParaRPr/>
          </a:p>
        </p:txBody>
      </p:sp>
      <p:sp>
        <p:nvSpPr>
          <p:cNvPr id="477" name="Google Shape;477;p20"/>
          <p:cNvSpPr txBox="1"/>
          <p:nvPr/>
        </p:nvSpPr>
        <p:spPr>
          <a:xfrm>
            <a:off x="573973" y="2743169"/>
            <a:ext cx="4673208" cy="284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 Prima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conoce como materia prima a la materia extraída de la naturaleza y que se transforma para elaborar materiales que más tarde se convertirán en bienes de consumo.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Producto Semi elaborado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producto semi elaborado o medio elaborado es un paso intermedio entre una materia prima y un bien de consumo.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Producto Terminado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conoce como producto terminado al objeto destinado al consumidor final.</a:t>
            </a:r>
            <a:endParaRPr/>
          </a:p>
        </p:txBody>
      </p:sp>
      <p:grpSp>
        <p:nvGrpSpPr>
          <p:cNvPr id="478" name="Google Shape;478;p20"/>
          <p:cNvGrpSpPr/>
          <p:nvPr/>
        </p:nvGrpSpPr>
        <p:grpSpPr>
          <a:xfrm>
            <a:off x="5692120" y="2830209"/>
            <a:ext cx="3575971" cy="2624442"/>
            <a:chOff x="-1" y="0"/>
            <a:chExt cx="3575970" cy="2624441"/>
          </a:xfrm>
        </p:grpSpPr>
        <p:sp>
          <p:nvSpPr>
            <p:cNvPr id="479" name="Google Shape;479;p20"/>
            <p:cNvSpPr/>
            <p:nvPr/>
          </p:nvSpPr>
          <p:spPr>
            <a:xfrm>
              <a:off x="-1" y="0"/>
              <a:ext cx="3575970" cy="2624441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0" name="Google Shape;480;p20"/>
            <p:cNvSpPr txBox="1"/>
            <p:nvPr/>
          </p:nvSpPr>
          <p:spPr>
            <a:xfrm>
              <a:off x="129075" y="1122101"/>
              <a:ext cx="331781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81" name="Google Shape;481;p20"/>
          <p:cNvSpPr txBox="1"/>
          <p:nvPr/>
        </p:nvSpPr>
        <p:spPr>
          <a:xfrm>
            <a:off x="5894730" y="3010922"/>
            <a:ext cx="3496538" cy="233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Tanto las Materias Primas, Productos semi elaborados como los Productos Terminados tienen la necesidad de conservarse y mantenerse en las bodegas según sus características, cantidades, estado físico, peligrosidad, etc. Para estos efectos existen bodegas destinadas a estas necesidades particulares de cada mercancía.</a:t>
            </a:r>
            <a:endParaRPr/>
          </a:p>
        </p:txBody>
      </p:sp>
      <p:pic>
        <p:nvPicPr>
          <p:cNvPr descr="Imagen 6" id="482" name="Google Shape;4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7297" y="2587367"/>
            <a:ext cx="500377" cy="47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8" name="Google Shape;488;p21"/>
          <p:cNvGrpSpPr/>
          <p:nvPr/>
        </p:nvGrpSpPr>
        <p:grpSpPr>
          <a:xfrm>
            <a:off x="2035273" y="2129555"/>
            <a:ext cx="6999680" cy="3830678"/>
            <a:chOff x="-1" y="0"/>
            <a:chExt cx="6999679" cy="3830676"/>
          </a:xfrm>
        </p:grpSpPr>
        <p:grpSp>
          <p:nvGrpSpPr>
            <p:cNvPr id="489" name="Google Shape;489;p21"/>
            <p:cNvGrpSpPr/>
            <p:nvPr/>
          </p:nvGrpSpPr>
          <p:grpSpPr>
            <a:xfrm>
              <a:off x="-1" y="0"/>
              <a:ext cx="6999679" cy="3830676"/>
              <a:chOff x="0" y="0"/>
              <a:chExt cx="6999678" cy="3830675"/>
            </a:xfrm>
          </p:grpSpPr>
          <p:sp>
            <p:nvSpPr>
              <p:cNvPr id="490" name="Google Shape;490;p21"/>
              <p:cNvSpPr/>
              <p:nvPr/>
            </p:nvSpPr>
            <p:spPr>
              <a:xfrm>
                <a:off x="0" y="0"/>
                <a:ext cx="6999678" cy="3830675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91" name="Google Shape;491;p21"/>
              <p:cNvSpPr txBox="1"/>
              <p:nvPr/>
            </p:nvSpPr>
            <p:spPr>
              <a:xfrm>
                <a:off x="191758" y="1725218"/>
                <a:ext cx="6616159" cy="380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492" name="Google Shape;492;p21"/>
            <p:cNvSpPr txBox="1"/>
            <p:nvPr/>
          </p:nvSpPr>
          <p:spPr>
            <a:xfrm>
              <a:off x="1307690" y="342289"/>
              <a:ext cx="5319947" cy="2922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TIPOS DE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MATERIALES</a:t>
              </a:r>
              <a:endParaRPr b="0" i="0" sz="1400" u="none" cap="none" strike="noStrike">
                <a:solidFill>
                  <a:srgbClr val="ED6B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ED6B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durante el desarrollo de la actividad, te invito a responder las siguientes interrogantes: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¿Qué entiendes por materia prima, producto semi elaborado y producto terminado? ¿Puedes mencionar 3?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 pasemos a una actividad práctica.</a:t>
              </a:r>
              <a:endParaRPr/>
            </a:p>
          </p:txBody>
        </p:sp>
      </p:grpSp>
      <p:sp>
        <p:nvSpPr>
          <p:cNvPr id="493" name="Google Shape;493;p21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494" name="Google Shape;494;p21"/>
          <p:cNvSpPr txBox="1"/>
          <p:nvPr/>
        </p:nvSpPr>
        <p:spPr>
          <a:xfrm>
            <a:off x="366450" y="1120628"/>
            <a:ext cx="4700400" cy="372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descr="Imagen 17" id="495" name="Google Shape;4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496" name="Google Shape;49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462859"/>
            <a:ext cx="1705022" cy="1272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497" name="Google Shape;49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4673" y="5788269"/>
            <a:ext cx="1651875" cy="88451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1"/>
          <p:cNvSpPr txBox="1"/>
          <p:nvPr/>
        </p:nvSpPr>
        <p:spPr>
          <a:xfrm>
            <a:off x="4175974" y="1067794"/>
            <a:ext cx="466495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2"/>
          <p:cNvSpPr txBox="1"/>
          <p:nvPr/>
        </p:nvSpPr>
        <p:spPr>
          <a:xfrm>
            <a:off x="366450" y="1110795"/>
            <a:ext cx="4700400" cy="372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504" name="Google Shape;504;p22"/>
          <p:cNvSpPr txBox="1"/>
          <p:nvPr/>
        </p:nvSpPr>
        <p:spPr>
          <a:xfrm>
            <a:off x="375977" y="1283909"/>
            <a:ext cx="7017881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05" name="Google Shape;505;p22"/>
          <p:cNvGrpSpPr/>
          <p:nvPr/>
        </p:nvGrpSpPr>
        <p:grpSpPr>
          <a:xfrm>
            <a:off x="-4659" y="4568179"/>
            <a:ext cx="5825046" cy="783011"/>
            <a:chOff x="-1" y="-1"/>
            <a:chExt cx="5825044" cy="783010"/>
          </a:xfrm>
        </p:grpSpPr>
        <p:sp>
          <p:nvSpPr>
            <p:cNvPr id="506" name="Google Shape;506;p22"/>
            <p:cNvSpPr txBox="1"/>
            <p:nvPr/>
          </p:nvSpPr>
          <p:spPr>
            <a:xfrm>
              <a:off x="1334833" y="113757"/>
              <a:ext cx="4490210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08" name="Google Shape;508;p22"/>
          <p:cNvGrpSpPr/>
          <p:nvPr/>
        </p:nvGrpSpPr>
        <p:grpSpPr>
          <a:xfrm>
            <a:off x="-4658" y="3697443"/>
            <a:ext cx="6615375" cy="783011"/>
            <a:chOff x="-1" y="-1"/>
            <a:chExt cx="6615374" cy="783010"/>
          </a:xfrm>
        </p:grpSpPr>
        <p:sp>
          <p:nvSpPr>
            <p:cNvPr id="509" name="Google Shape;509;p22"/>
            <p:cNvSpPr txBox="1"/>
            <p:nvPr/>
          </p:nvSpPr>
          <p:spPr>
            <a:xfrm>
              <a:off x="1334834" y="94428"/>
              <a:ext cx="5280539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11" name="Google Shape;511;p22"/>
          <p:cNvGrpSpPr/>
          <p:nvPr/>
        </p:nvGrpSpPr>
        <p:grpSpPr>
          <a:xfrm>
            <a:off x="-4659" y="1955973"/>
            <a:ext cx="9178017" cy="783011"/>
            <a:chOff x="-2" y="-1"/>
            <a:chExt cx="9178016" cy="783010"/>
          </a:xfrm>
        </p:grpSpPr>
        <p:sp>
          <p:nvSpPr>
            <p:cNvPr id="512" name="Google Shape;512;p22"/>
            <p:cNvSpPr txBox="1"/>
            <p:nvPr/>
          </p:nvSpPr>
          <p:spPr>
            <a:xfrm>
              <a:off x="1334833" y="222245"/>
              <a:ext cx="7843181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 rot="5400000">
              <a:off x="176178" y="-176181"/>
              <a:ext cx="783010" cy="1135369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14" name="Google Shape;514;p22"/>
          <p:cNvGrpSpPr/>
          <p:nvPr/>
        </p:nvGrpSpPr>
        <p:grpSpPr>
          <a:xfrm>
            <a:off x="-4659" y="2826707"/>
            <a:ext cx="6057521" cy="783012"/>
            <a:chOff x="-1" y="-1"/>
            <a:chExt cx="6057520" cy="783010"/>
          </a:xfrm>
        </p:grpSpPr>
        <p:sp>
          <p:nvSpPr>
            <p:cNvPr id="515" name="Google Shape;515;p22"/>
            <p:cNvSpPr txBox="1"/>
            <p:nvPr/>
          </p:nvSpPr>
          <p:spPr>
            <a:xfrm>
              <a:off x="1334834" y="90509"/>
              <a:ext cx="4722685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517" name="Google Shape;517;p22"/>
          <p:cNvGrpSpPr/>
          <p:nvPr/>
        </p:nvGrpSpPr>
        <p:grpSpPr>
          <a:xfrm>
            <a:off x="-4659" y="5438911"/>
            <a:ext cx="6421733" cy="783011"/>
            <a:chOff x="-1" y="-1"/>
            <a:chExt cx="6421730" cy="783010"/>
          </a:xfrm>
        </p:grpSpPr>
        <p:sp>
          <p:nvSpPr>
            <p:cNvPr id="518" name="Google Shape;518;p22"/>
            <p:cNvSpPr txBox="1"/>
            <p:nvPr/>
          </p:nvSpPr>
          <p:spPr>
            <a:xfrm>
              <a:off x="1334833" y="123924"/>
              <a:ext cx="5086896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 rot="5400000">
              <a:off x="176179" y="-176182"/>
              <a:ext cx="783010" cy="1135371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n 47" id="520" name="Google Shape;5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6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8" id="521" name="Google Shape;52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88"/>
            <a:ext cx="522087" cy="522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9" id="522" name="Google Shape;52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39" y="2130680"/>
            <a:ext cx="50228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0" id="523" name="Google Shape;52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50" cy="507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1" id="524" name="Google Shape;52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5" y="4705563"/>
            <a:ext cx="486973" cy="486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2" id="525" name="Google Shape;52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6" cy="48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3"/>
          <p:cNvSpPr txBox="1"/>
          <p:nvPr/>
        </p:nvSpPr>
        <p:spPr>
          <a:xfrm>
            <a:off x="366450" y="1110794"/>
            <a:ext cx="4700400" cy="372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531" name="Google Shape;531;p23"/>
          <p:cNvSpPr txBox="1"/>
          <p:nvPr/>
        </p:nvSpPr>
        <p:spPr>
          <a:xfrm>
            <a:off x="375977" y="1283909"/>
            <a:ext cx="7017881" cy="536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532" name="Google Shape;532;p23"/>
          <p:cNvGrpSpPr/>
          <p:nvPr/>
        </p:nvGrpSpPr>
        <p:grpSpPr>
          <a:xfrm>
            <a:off x="-4663" y="4568174"/>
            <a:ext cx="9109195" cy="783019"/>
            <a:chOff x="-3" y="-3"/>
            <a:chExt cx="9109194" cy="783018"/>
          </a:xfrm>
        </p:grpSpPr>
        <p:sp>
          <p:nvSpPr>
            <p:cNvPr id="533" name="Google Shape;533;p23"/>
            <p:cNvSpPr txBox="1"/>
            <p:nvPr/>
          </p:nvSpPr>
          <p:spPr>
            <a:xfrm>
              <a:off x="1334835" y="222248"/>
              <a:ext cx="7774356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534" name="Google Shape;534;p23"/>
            <p:cNvGrpSpPr/>
            <p:nvPr/>
          </p:nvGrpSpPr>
          <p:grpSpPr>
            <a:xfrm>
              <a:off x="-3" y="-3"/>
              <a:ext cx="1135378" cy="783018"/>
              <a:chOff x="-1" y="-1"/>
              <a:chExt cx="1135377" cy="783017"/>
            </a:xfrm>
          </p:grpSpPr>
          <p:sp>
            <p:nvSpPr>
              <p:cNvPr id="535" name="Google Shape;535;p23"/>
              <p:cNvSpPr/>
              <p:nvPr/>
            </p:nvSpPr>
            <p:spPr>
              <a:xfrm rot="5400000">
                <a:off x="176179" y="-176181"/>
                <a:ext cx="783017" cy="113537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Imagen 3" id="536" name="Google Shape;536;p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451" y="103503"/>
                <a:ext cx="683393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37" name="Google Shape;537;p23"/>
          <p:cNvGrpSpPr/>
          <p:nvPr/>
        </p:nvGrpSpPr>
        <p:grpSpPr>
          <a:xfrm>
            <a:off x="-4664" y="3697438"/>
            <a:ext cx="6615383" cy="783019"/>
            <a:chOff x="-4" y="-3"/>
            <a:chExt cx="6615381" cy="783018"/>
          </a:xfrm>
        </p:grpSpPr>
        <p:sp>
          <p:nvSpPr>
            <p:cNvPr id="538" name="Google Shape;538;p23"/>
            <p:cNvSpPr txBox="1"/>
            <p:nvPr/>
          </p:nvSpPr>
          <p:spPr>
            <a:xfrm>
              <a:off x="1334836" y="94431"/>
              <a:ext cx="5280541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539" name="Google Shape;539;p23"/>
            <p:cNvGrpSpPr/>
            <p:nvPr/>
          </p:nvGrpSpPr>
          <p:grpSpPr>
            <a:xfrm>
              <a:off x="-4" y="-3"/>
              <a:ext cx="1135378" cy="783018"/>
              <a:chOff x="-2" y="-1"/>
              <a:chExt cx="1135377" cy="783017"/>
            </a:xfrm>
          </p:grpSpPr>
          <p:sp>
            <p:nvSpPr>
              <p:cNvPr id="540" name="Google Shape;540;p23"/>
              <p:cNvSpPr/>
              <p:nvPr/>
            </p:nvSpPr>
            <p:spPr>
              <a:xfrm rot="5400000">
                <a:off x="176178" y="-176181"/>
                <a:ext cx="783017" cy="113537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Imagen 4" id="541" name="Google Shape;541;p2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6451" y="103503"/>
                <a:ext cx="683393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2" name="Google Shape;542;p23"/>
          <p:cNvGrpSpPr/>
          <p:nvPr/>
        </p:nvGrpSpPr>
        <p:grpSpPr>
          <a:xfrm>
            <a:off x="-4663" y="1955969"/>
            <a:ext cx="9178022" cy="783020"/>
            <a:chOff x="-3" y="-3"/>
            <a:chExt cx="9178021" cy="783019"/>
          </a:xfrm>
        </p:grpSpPr>
        <p:sp>
          <p:nvSpPr>
            <p:cNvPr id="543" name="Google Shape;543;p23"/>
            <p:cNvSpPr txBox="1"/>
            <p:nvPr/>
          </p:nvSpPr>
          <p:spPr>
            <a:xfrm>
              <a:off x="1334835" y="222248"/>
              <a:ext cx="7843183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544" name="Google Shape;544;p23"/>
            <p:cNvGrpSpPr/>
            <p:nvPr/>
          </p:nvGrpSpPr>
          <p:grpSpPr>
            <a:xfrm>
              <a:off x="-3" y="-3"/>
              <a:ext cx="1135377" cy="783019"/>
              <a:chOff x="-1" y="-1"/>
              <a:chExt cx="1135376" cy="783018"/>
            </a:xfrm>
          </p:grpSpPr>
          <p:sp>
            <p:nvSpPr>
              <p:cNvPr id="545" name="Google Shape;545;p23"/>
              <p:cNvSpPr/>
              <p:nvPr/>
            </p:nvSpPr>
            <p:spPr>
              <a:xfrm rot="5400000">
                <a:off x="176178" y="-176180"/>
                <a:ext cx="783018" cy="1135376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Imagen 5" id="546" name="Google Shape;546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2215" y="83075"/>
                <a:ext cx="731866" cy="6168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7" name="Google Shape;547;p23"/>
          <p:cNvGrpSpPr/>
          <p:nvPr/>
        </p:nvGrpSpPr>
        <p:grpSpPr>
          <a:xfrm>
            <a:off x="-4664" y="2826703"/>
            <a:ext cx="8912553" cy="783020"/>
            <a:chOff x="-3" y="-3"/>
            <a:chExt cx="8912552" cy="783019"/>
          </a:xfrm>
        </p:grpSpPr>
        <p:sp>
          <p:nvSpPr>
            <p:cNvPr id="548" name="Google Shape;548;p23"/>
            <p:cNvSpPr txBox="1"/>
            <p:nvPr/>
          </p:nvSpPr>
          <p:spPr>
            <a:xfrm>
              <a:off x="1334835" y="222248"/>
              <a:ext cx="7577714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549" name="Google Shape;549;p23"/>
            <p:cNvGrpSpPr/>
            <p:nvPr/>
          </p:nvGrpSpPr>
          <p:grpSpPr>
            <a:xfrm>
              <a:off x="-3" y="-3"/>
              <a:ext cx="1135378" cy="783019"/>
              <a:chOff x="-1" y="-1"/>
              <a:chExt cx="1135376" cy="783018"/>
            </a:xfrm>
          </p:grpSpPr>
          <p:sp>
            <p:nvSpPr>
              <p:cNvPr id="550" name="Google Shape;550;p23"/>
              <p:cNvSpPr/>
              <p:nvPr/>
            </p:nvSpPr>
            <p:spPr>
              <a:xfrm rot="5400000">
                <a:off x="176178" y="-176180"/>
                <a:ext cx="783018" cy="1135376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Imagen 6" id="551" name="Google Shape;551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6452" y="103503"/>
                <a:ext cx="683392" cy="5760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52" name="Google Shape;552;p23"/>
          <p:cNvGrpSpPr/>
          <p:nvPr/>
        </p:nvGrpSpPr>
        <p:grpSpPr>
          <a:xfrm>
            <a:off x="-4664" y="5438908"/>
            <a:ext cx="6861188" cy="783019"/>
            <a:chOff x="-4" y="-3"/>
            <a:chExt cx="6861186" cy="783018"/>
          </a:xfrm>
        </p:grpSpPr>
        <p:sp>
          <p:nvSpPr>
            <p:cNvPr id="553" name="Google Shape;553;p23"/>
            <p:cNvSpPr txBox="1"/>
            <p:nvPr/>
          </p:nvSpPr>
          <p:spPr>
            <a:xfrm>
              <a:off x="1334834" y="123927"/>
              <a:ext cx="5526348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554" name="Google Shape;554;p23"/>
            <p:cNvGrpSpPr/>
            <p:nvPr/>
          </p:nvGrpSpPr>
          <p:grpSpPr>
            <a:xfrm>
              <a:off x="-4" y="-3"/>
              <a:ext cx="1135378" cy="783018"/>
              <a:chOff x="-2" y="-1"/>
              <a:chExt cx="1135377" cy="783017"/>
            </a:xfrm>
          </p:grpSpPr>
          <p:sp>
            <p:nvSpPr>
              <p:cNvPr id="555" name="Google Shape;555;p23"/>
              <p:cNvSpPr/>
              <p:nvPr/>
            </p:nvSpPr>
            <p:spPr>
              <a:xfrm rot="5400000">
                <a:off x="176178" y="-176181"/>
                <a:ext cx="783017" cy="1135377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Imagen 8" id="556" name="Google Shape;556;p2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6450" y="103503"/>
                <a:ext cx="683396" cy="576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Imagen 1" id="557" name="Google Shape;557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4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24"/>
          <p:cNvGrpSpPr/>
          <p:nvPr/>
        </p:nvGrpSpPr>
        <p:grpSpPr>
          <a:xfrm>
            <a:off x="431619" y="2285848"/>
            <a:ext cx="8839210" cy="3238198"/>
            <a:chOff x="-2" y="0"/>
            <a:chExt cx="8839208" cy="3238196"/>
          </a:xfrm>
        </p:grpSpPr>
        <p:sp>
          <p:nvSpPr>
            <p:cNvPr id="564" name="Google Shape;564;p24"/>
            <p:cNvSpPr/>
            <p:nvPr/>
          </p:nvSpPr>
          <p:spPr>
            <a:xfrm>
              <a:off x="-2" y="0"/>
              <a:ext cx="8839208" cy="323819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65" name="Google Shape;565;p24"/>
            <p:cNvSpPr txBox="1"/>
            <p:nvPr/>
          </p:nvSpPr>
          <p:spPr>
            <a:xfrm>
              <a:off x="162837" y="1428979"/>
              <a:ext cx="8513531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66" name="Google Shape;566;p24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8" name="Google Shape;568;p24"/>
          <p:cNvSpPr txBox="1"/>
          <p:nvPr/>
        </p:nvSpPr>
        <p:spPr>
          <a:xfrm>
            <a:off x="366450" y="1110795"/>
            <a:ext cx="4700400" cy="372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569" name="Google Shape;569;p24"/>
          <p:cNvSpPr txBox="1"/>
          <p:nvPr/>
        </p:nvSpPr>
        <p:spPr>
          <a:xfrm>
            <a:off x="3670560" y="943278"/>
            <a:ext cx="559359" cy="9417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descr="Imagen 2" id="570" name="Google Shape;5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371" y="3978569"/>
            <a:ext cx="6899893" cy="39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4"/>
          <p:cNvSpPr txBox="1"/>
          <p:nvPr/>
        </p:nvSpPr>
        <p:spPr>
          <a:xfrm>
            <a:off x="2686559" y="6881800"/>
            <a:ext cx="163963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572" name="Google Shape;572;p24"/>
          <p:cNvSpPr txBox="1"/>
          <p:nvPr/>
        </p:nvSpPr>
        <p:spPr>
          <a:xfrm>
            <a:off x="958645" y="2918951"/>
            <a:ext cx="5107861" cy="2353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endParaRPr b="0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utiliza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“Actividad Práctica 8”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Arial"/>
              <a:buNone/>
            </a:pPr>
            <a:br>
              <a:rPr b="1" i="0" lang="en-US" sz="16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8" name="Google Shape;578;p25"/>
          <p:cNvGrpSpPr/>
          <p:nvPr/>
        </p:nvGrpSpPr>
        <p:grpSpPr>
          <a:xfrm>
            <a:off x="431619" y="2285848"/>
            <a:ext cx="8839210" cy="3238198"/>
            <a:chOff x="-2" y="0"/>
            <a:chExt cx="8839208" cy="3238196"/>
          </a:xfrm>
        </p:grpSpPr>
        <p:sp>
          <p:nvSpPr>
            <p:cNvPr id="579" name="Google Shape;579;p25"/>
            <p:cNvSpPr/>
            <p:nvPr/>
          </p:nvSpPr>
          <p:spPr>
            <a:xfrm>
              <a:off x="-2" y="0"/>
              <a:ext cx="8839208" cy="3238196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80" name="Google Shape;580;p25"/>
            <p:cNvSpPr txBox="1"/>
            <p:nvPr/>
          </p:nvSpPr>
          <p:spPr>
            <a:xfrm>
              <a:off x="162837" y="1428979"/>
              <a:ext cx="8513531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81" name="Google Shape;581;p25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2" name="Google Shape;582;p25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583" name="Google Shape;583;p25"/>
          <p:cNvSpPr txBox="1"/>
          <p:nvPr/>
        </p:nvSpPr>
        <p:spPr>
          <a:xfrm>
            <a:off x="366450" y="1110795"/>
            <a:ext cx="4700400" cy="372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Imagen 8" id="584" name="Google Shape;5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7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5"/>
          <p:cNvSpPr txBox="1"/>
          <p:nvPr/>
        </p:nvSpPr>
        <p:spPr>
          <a:xfrm>
            <a:off x="958645" y="3011463"/>
            <a:ext cx="5107861" cy="23293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endParaRPr b="0" i="0" sz="1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 16" id="586" name="Google Shape;58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6"/>
          <p:cNvSpPr txBox="1"/>
          <p:nvPr>
            <p:ph idx="4294967295" type="sldNum"/>
          </p:nvPr>
        </p:nvSpPr>
        <p:spPr>
          <a:xfrm>
            <a:off x="371683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26"/>
          <p:cNvGrpSpPr/>
          <p:nvPr/>
        </p:nvGrpSpPr>
        <p:grpSpPr>
          <a:xfrm>
            <a:off x="431619" y="1983023"/>
            <a:ext cx="8839210" cy="4571711"/>
            <a:chOff x="-2" y="-2"/>
            <a:chExt cx="8839208" cy="4571710"/>
          </a:xfrm>
        </p:grpSpPr>
        <p:sp>
          <p:nvSpPr>
            <p:cNvPr id="593" name="Google Shape;593;p26"/>
            <p:cNvSpPr/>
            <p:nvPr/>
          </p:nvSpPr>
          <p:spPr>
            <a:xfrm>
              <a:off x="-2" y="-2"/>
              <a:ext cx="8839208" cy="4571710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94" name="Google Shape;594;p26"/>
            <p:cNvSpPr txBox="1"/>
            <p:nvPr/>
          </p:nvSpPr>
          <p:spPr>
            <a:xfrm>
              <a:off x="227932" y="2095735"/>
              <a:ext cx="8383339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595" name="Google Shape;595;p26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6" name="Google Shape;596;p26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CONOCE MÁS EN:</a:t>
            </a:r>
            <a:endParaRPr/>
          </a:p>
        </p:txBody>
      </p:sp>
      <p:pic>
        <p:nvPicPr>
          <p:cNvPr descr="Imagen 9" id="597" name="Google Shape;59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7283" y="4311248"/>
            <a:ext cx="3516434" cy="3331557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6"/>
          <p:cNvSpPr txBox="1"/>
          <p:nvPr/>
        </p:nvSpPr>
        <p:spPr>
          <a:xfrm>
            <a:off x="992614" y="2113169"/>
            <a:ext cx="7256582" cy="42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“El proceso textil”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033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https://www.youtube.com/watch?v=hU5w3G9oCRw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"Introducción a la manipulación de cargas"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033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https://www.youtube.com/watch?v=HO9As3DKIH8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“Click2prl. Demo Uso de la Transpaleta”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033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https://www.youtube.com/watch?v=Fgk_RkZajHA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"Ergonomics" el concepto de las Grúas Horquilla Toyota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033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https://www.youtube.com/watch?v=47zotbbVn3I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“Apilador eléctrico bt Toyota 7 niveles”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033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https://www.youtube.com/watch?v=-K32raMH6u4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“Vehículos guiado automático AGV”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4033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C64033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https://www.youtube.com/watch?v=WATBJhVH_Lo</a:t>
            </a:r>
            <a:endParaRPr/>
          </a:p>
        </p:txBody>
      </p:sp>
      <p:pic>
        <p:nvPicPr>
          <p:cNvPr descr="Gráfico 4" id="599" name="Google Shape;5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2819" y="1687659"/>
            <a:ext cx="711184" cy="71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62114" y="2499449"/>
            <a:ext cx="2760223" cy="31438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los productos, materiales e insumos que requieren de almacenaje y espacios de bodegaje para lograr una disposición eficiente de los primeros y la optimización de los segundos.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rgbClr val="5858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3561634" y="2499448"/>
            <a:ext cx="2781097" cy="1503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los productos, materiales e insumos para lograr un acomodo eficiente según las normas de seguridad vigentes e indicaciones de jefatura.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36" name="Google Shape;136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8" name="Google Shape;138;p3"/>
          <p:cNvSpPr txBox="1"/>
          <p:nvPr/>
        </p:nvSpPr>
        <p:spPr>
          <a:xfrm>
            <a:off x="6656438" y="2499448"/>
            <a:ext cx="2684207" cy="17438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Determina los tipos de materiales e insumo con sus características para realizar el almacenamiento eficientemente según indicaciones de superiores.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40" name="Google Shape;14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0" id="141" name="Google Shape;14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42" name="Google Shape;14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391835" y="3308995"/>
            <a:ext cx="4957159" cy="2639213"/>
            <a:chOff x="-2" y="-2"/>
            <a:chExt cx="4957158" cy="2639211"/>
          </a:xfrm>
        </p:grpSpPr>
        <p:grpSp>
          <p:nvGrpSpPr>
            <p:cNvPr id="149" name="Google Shape;149;p4"/>
            <p:cNvGrpSpPr/>
            <p:nvPr/>
          </p:nvGrpSpPr>
          <p:grpSpPr>
            <a:xfrm>
              <a:off x="188097" y="1388820"/>
              <a:ext cx="4657808" cy="1250389"/>
              <a:chOff x="-1" y="-1"/>
              <a:chExt cx="4657807" cy="1250388"/>
            </a:xfrm>
          </p:grpSpPr>
          <p:sp>
            <p:nvSpPr>
              <p:cNvPr id="150" name="Google Shape;150;p4"/>
              <p:cNvSpPr/>
              <p:nvPr/>
            </p:nvSpPr>
            <p:spPr>
              <a:xfrm>
                <a:off x="-1" y="-1"/>
                <a:ext cx="4657807" cy="1250388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1" name="Google Shape;151;p4"/>
              <p:cNvSpPr txBox="1"/>
              <p:nvPr/>
            </p:nvSpPr>
            <p:spPr>
              <a:xfrm>
                <a:off x="65801" y="435073"/>
                <a:ext cx="4526204" cy="380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2" name="Google Shape;152;p4"/>
            <p:cNvGrpSpPr/>
            <p:nvPr/>
          </p:nvGrpSpPr>
          <p:grpSpPr>
            <a:xfrm>
              <a:off x="-2" y="1717191"/>
              <a:ext cx="391117" cy="536167"/>
              <a:chOff x="-1" y="-1"/>
              <a:chExt cx="391116" cy="536165"/>
            </a:xfrm>
          </p:grpSpPr>
          <p:sp>
            <p:nvSpPr>
              <p:cNvPr id="153" name="Google Shape;153;p4"/>
              <p:cNvSpPr/>
              <p:nvPr/>
            </p:nvSpPr>
            <p:spPr>
              <a:xfrm>
                <a:off x="-1" y="123785"/>
                <a:ext cx="391116" cy="385807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4" name="Google Shape;154;p4"/>
              <p:cNvSpPr txBox="1"/>
              <p:nvPr/>
            </p:nvSpPr>
            <p:spPr>
              <a:xfrm>
                <a:off x="9902" y="-1"/>
                <a:ext cx="312204" cy="536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55" name="Google Shape;155;p4"/>
            <p:cNvSpPr txBox="1"/>
            <p:nvPr/>
          </p:nvSpPr>
          <p:spPr>
            <a:xfrm>
              <a:off x="562798" y="1651350"/>
              <a:ext cx="4117504" cy="677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Reconocimos  los diversos usos de las herramientas de manipulación de cargas.</a:t>
              </a:r>
              <a:endParaRPr/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562799" y="-2"/>
              <a:ext cx="4394357" cy="67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que es una herramienta de manipulación de cargas.</a:t>
              </a:r>
              <a:endParaRPr/>
            </a:p>
          </p:txBody>
        </p:sp>
      </p:grpSp>
      <p:grpSp>
        <p:nvGrpSpPr>
          <p:cNvPr id="157" name="Google Shape;157;p4"/>
          <p:cNvGrpSpPr/>
          <p:nvPr/>
        </p:nvGrpSpPr>
        <p:grpSpPr>
          <a:xfrm>
            <a:off x="381258" y="3125074"/>
            <a:ext cx="4845911" cy="1162473"/>
            <a:chOff x="-3" y="0"/>
            <a:chExt cx="4845909" cy="1162471"/>
          </a:xfrm>
        </p:grpSpPr>
        <p:grpSp>
          <p:nvGrpSpPr>
            <p:cNvPr id="158" name="Google Shape;158;p4"/>
            <p:cNvGrpSpPr/>
            <p:nvPr/>
          </p:nvGrpSpPr>
          <p:grpSpPr>
            <a:xfrm>
              <a:off x="188096" y="0"/>
              <a:ext cx="4657810" cy="1162471"/>
              <a:chOff x="-1" y="0"/>
              <a:chExt cx="4657808" cy="1162470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-1" y="0"/>
                <a:ext cx="4657808" cy="1162470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0" name="Google Shape;160;p4"/>
              <p:cNvSpPr txBox="1"/>
              <p:nvPr/>
            </p:nvSpPr>
            <p:spPr>
              <a:xfrm>
                <a:off x="61509" y="391116"/>
                <a:ext cx="4534789" cy="380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-3" y="324695"/>
              <a:ext cx="376208" cy="536167"/>
              <a:chOff x="-1" y="-2"/>
              <a:chExt cx="376206" cy="536165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-1" y="72008"/>
                <a:ext cx="376206" cy="385806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63" name="Google Shape;163;p4"/>
              <p:cNvSpPr txBox="1"/>
              <p:nvPr/>
            </p:nvSpPr>
            <p:spPr>
              <a:xfrm>
                <a:off x="9524" y="-2"/>
                <a:ext cx="300305" cy="536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</p:grpSp>
      <p:sp>
        <p:nvSpPr>
          <p:cNvPr id="164" name="Google Shape;164;p4"/>
          <p:cNvSpPr/>
          <p:nvPr/>
        </p:nvSpPr>
        <p:spPr>
          <a:xfrm>
            <a:off x="5026616" y="3376176"/>
            <a:ext cx="696541" cy="6965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66" name="Google Shape;166;p4"/>
          <p:cNvSpPr txBox="1"/>
          <p:nvPr/>
        </p:nvSpPr>
        <p:spPr>
          <a:xfrm>
            <a:off x="475926" y="2178865"/>
            <a:ext cx="47784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EQUIPOS DE </a:t>
            </a:r>
            <a:r>
              <a:rPr b="1" lang="en-US" sz="18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MOVIMIENTOS</a:t>
            </a: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DE CARGA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366450" y="1110795"/>
            <a:ext cx="4700400" cy="372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pic>
        <p:nvPicPr>
          <p:cNvPr descr="Imagen 34"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1935" y="2249397"/>
            <a:ext cx="4828331" cy="457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5"/>
          <p:cNvGrpSpPr/>
          <p:nvPr/>
        </p:nvGrpSpPr>
        <p:grpSpPr>
          <a:xfrm>
            <a:off x="477708" y="2564089"/>
            <a:ext cx="5390408" cy="2060517"/>
            <a:chOff x="-1" y="0"/>
            <a:chExt cx="5390407" cy="2060516"/>
          </a:xfrm>
        </p:grpSpPr>
        <p:grpSp>
          <p:nvGrpSpPr>
            <p:cNvPr id="175" name="Google Shape;175;p5"/>
            <p:cNvGrpSpPr/>
            <p:nvPr/>
          </p:nvGrpSpPr>
          <p:grpSpPr>
            <a:xfrm>
              <a:off x="-1" y="0"/>
              <a:ext cx="4657808" cy="1924169"/>
              <a:chOff x="-1" y="0"/>
              <a:chExt cx="4657807" cy="1924168"/>
            </a:xfrm>
          </p:grpSpPr>
          <p:sp>
            <p:nvSpPr>
              <p:cNvPr id="176" name="Google Shape;176;p5"/>
              <p:cNvSpPr/>
              <p:nvPr/>
            </p:nvSpPr>
            <p:spPr>
              <a:xfrm flipH="1">
                <a:off x="-1" y="0"/>
                <a:ext cx="4657807" cy="1924168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7" name="Google Shape;177;p5"/>
              <p:cNvSpPr txBox="1"/>
              <p:nvPr/>
            </p:nvSpPr>
            <p:spPr>
              <a:xfrm>
                <a:off x="93930" y="771965"/>
                <a:ext cx="4469945" cy="380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78" name="Google Shape;178;p5"/>
            <p:cNvSpPr/>
            <p:nvPr/>
          </p:nvSpPr>
          <p:spPr>
            <a:xfrm flipH="1" rot="7028958">
              <a:off x="4620441" y="1123455"/>
              <a:ext cx="432624" cy="1022559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9" name="Google Shape;179;p5"/>
          <p:cNvSpPr txBox="1"/>
          <p:nvPr/>
        </p:nvSpPr>
        <p:spPr>
          <a:xfrm>
            <a:off x="375972" y="1265365"/>
            <a:ext cx="8950506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80" name="Google Shape;180;p5"/>
          <p:cNvSpPr txBox="1"/>
          <p:nvPr/>
        </p:nvSpPr>
        <p:spPr>
          <a:xfrm>
            <a:off x="798273" y="2939499"/>
            <a:ext cx="3923035" cy="11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actividad anterior, te invito a realizar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8 de Conocimientos Previos.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Descarga el archivo y sigue sus instrucciones.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682739" y="4930356"/>
            <a:ext cx="4995615" cy="1114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descr="Imagen 19" id="182" name="Google Shape;1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6" cy="434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93449" y="1063927"/>
            <a:ext cx="4700400" cy="372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TIPOS DE MATERIALES</a:t>
            </a:r>
            <a:endParaRPr/>
          </a:p>
        </p:txBody>
      </p:sp>
      <p:pic>
        <p:nvPicPr>
          <p:cNvPr descr="Google Shape;279;p21"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742" y="1514605"/>
            <a:ext cx="2957397" cy="524865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 txBox="1"/>
          <p:nvPr/>
        </p:nvSpPr>
        <p:spPr>
          <a:xfrm>
            <a:off x="307226" y="2365157"/>
            <a:ext cx="6148013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ya hemos visto anteriormente, los materiales que se almacenan en las bodegas se pueden clasificar de diferentes maneras. </a:t>
            </a:r>
            <a:endParaRPr b="1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¿Cómo clasificarías tú,  los siguientes materiales?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345839" y="6149323"/>
            <a:ext cx="1446980" cy="454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/>
          </a:p>
        </p:txBody>
      </p:sp>
      <p:pic>
        <p:nvPicPr>
          <p:cNvPr descr="Imagen 1" id="193" name="Google Shape;1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661" y="3424016"/>
            <a:ext cx="4859603" cy="171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"/>
          <p:cNvSpPr txBox="1"/>
          <p:nvPr/>
        </p:nvSpPr>
        <p:spPr>
          <a:xfrm>
            <a:off x="282151" y="5195172"/>
            <a:ext cx="5615081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materiales que viste en las imágenes anteriores, se clasifican en:  Materias Primas, Productos semi elaborados y productos terminados.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201" name="Google Shape;201;p7"/>
          <p:cNvGrpSpPr/>
          <p:nvPr/>
        </p:nvGrpSpPr>
        <p:grpSpPr>
          <a:xfrm>
            <a:off x="4063850" y="3185650"/>
            <a:ext cx="5081316" cy="2583386"/>
            <a:chOff x="-1" y="-1"/>
            <a:chExt cx="5081315" cy="2583384"/>
          </a:xfrm>
        </p:grpSpPr>
        <p:sp>
          <p:nvSpPr>
            <p:cNvPr id="202" name="Google Shape;202;p7"/>
            <p:cNvSpPr/>
            <p:nvPr/>
          </p:nvSpPr>
          <p:spPr>
            <a:xfrm>
              <a:off x="-1" y="-1"/>
              <a:ext cx="5081315" cy="2583384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55768" y="1101573"/>
              <a:ext cx="4969776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4624637" y="3484945"/>
            <a:ext cx="3923027" cy="1083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Diferenciar los tipos de materiales, materias primas, materiales semi terminados, productos terminados e insumos de acuerdo a sus características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grpSp>
        <p:nvGrpSpPr>
          <p:cNvPr id="205" name="Google Shape;205;p7"/>
          <p:cNvGrpSpPr/>
          <p:nvPr/>
        </p:nvGrpSpPr>
        <p:grpSpPr>
          <a:xfrm>
            <a:off x="3895217" y="3463596"/>
            <a:ext cx="375446" cy="536167"/>
            <a:chOff x="-1" y="-1"/>
            <a:chExt cx="375445" cy="536165"/>
          </a:xfrm>
        </p:grpSpPr>
        <p:sp>
          <p:nvSpPr>
            <p:cNvPr id="206" name="Google Shape;206;p7"/>
            <p:cNvSpPr/>
            <p:nvPr/>
          </p:nvSpPr>
          <p:spPr>
            <a:xfrm>
              <a:off x="-1" y="87005"/>
              <a:ext cx="375445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9505" y="-1"/>
              <a:ext cx="299696" cy="536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208" name="Google Shape;208;p7"/>
          <p:cNvSpPr txBox="1"/>
          <p:nvPr/>
        </p:nvSpPr>
        <p:spPr>
          <a:xfrm>
            <a:off x="4655558" y="4615303"/>
            <a:ext cx="3892106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clasificación de materiales de acuerdo a ciertos criterios como estado físico, fechas de caducidad, entre otros. </a:t>
            </a:r>
            <a:endParaRPr/>
          </a:p>
        </p:txBody>
      </p:sp>
      <p:grpSp>
        <p:nvGrpSpPr>
          <p:cNvPr id="209" name="Google Shape;209;p7"/>
          <p:cNvGrpSpPr/>
          <p:nvPr/>
        </p:nvGrpSpPr>
        <p:grpSpPr>
          <a:xfrm>
            <a:off x="3895217" y="4618981"/>
            <a:ext cx="375446" cy="536166"/>
            <a:chOff x="-1" y="-1"/>
            <a:chExt cx="375445" cy="536165"/>
          </a:xfrm>
        </p:grpSpPr>
        <p:sp>
          <p:nvSpPr>
            <p:cNvPr id="210" name="Google Shape;210;p7"/>
            <p:cNvSpPr/>
            <p:nvPr/>
          </p:nvSpPr>
          <p:spPr>
            <a:xfrm>
              <a:off x="-1" y="87005"/>
              <a:ext cx="375445" cy="36216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9505" y="-1"/>
              <a:ext cx="299696" cy="536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212" name="Google Shape;212;p7"/>
          <p:cNvSpPr txBox="1"/>
          <p:nvPr/>
        </p:nvSpPr>
        <p:spPr>
          <a:xfrm>
            <a:off x="375972" y="1760907"/>
            <a:ext cx="4997505" cy="43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4017016" y="1029694"/>
            <a:ext cx="466495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descr="Imagen 20"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375975" y="1265365"/>
            <a:ext cx="4107535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endParaRPr/>
          </a:p>
        </p:txBody>
      </p:sp>
      <p:pic>
        <p:nvPicPr>
          <p:cNvPr descr="Gráfico 12" id="222" name="Google Shape;2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91532" y="-3275361"/>
            <a:ext cx="2646124" cy="28901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6" id="223" name="Google Shape;2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305329" y="-2862081"/>
            <a:ext cx="1661430" cy="269982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867657" y="2347028"/>
            <a:ext cx="5521700" cy="339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seguir te has detenido a reflexionar sobre las características de los productos y mercancías que las empresas tiene y fabrican.  Ahora analicemos lo siguiente.</a:t>
            </a:r>
            <a:endParaRPr/>
          </a:p>
          <a:p>
            <a:pPr indent="-196850" lvl="0" marL="2857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Reúnete en grupos, analicen la pregunta y reflexionemos en torno a ella. </a:t>
            </a:r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2766684" y="3538387"/>
            <a:ext cx="4111522" cy="1258535"/>
            <a:chOff x="0" y="-1"/>
            <a:chExt cx="4111520" cy="1258534"/>
          </a:xfrm>
        </p:grpSpPr>
        <p:grpSp>
          <p:nvGrpSpPr>
            <p:cNvPr id="226" name="Google Shape;226;p8"/>
            <p:cNvGrpSpPr/>
            <p:nvPr/>
          </p:nvGrpSpPr>
          <p:grpSpPr>
            <a:xfrm>
              <a:off x="0" y="-1"/>
              <a:ext cx="3720919" cy="1258534"/>
              <a:chOff x="0" y="-2"/>
              <a:chExt cx="3720918" cy="1258533"/>
            </a:xfrm>
          </p:grpSpPr>
          <p:sp>
            <p:nvSpPr>
              <p:cNvPr id="227" name="Google Shape;227;p8"/>
              <p:cNvSpPr/>
              <p:nvPr/>
            </p:nvSpPr>
            <p:spPr>
              <a:xfrm flipH="1">
                <a:off x="0" y="-2"/>
                <a:ext cx="3720918" cy="1258533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28" name="Google Shape;228;p8"/>
              <p:cNvSpPr txBox="1"/>
              <p:nvPr/>
            </p:nvSpPr>
            <p:spPr>
              <a:xfrm>
                <a:off x="61436" y="439146"/>
                <a:ext cx="3598046" cy="380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29" name="Google Shape;229;p8"/>
            <p:cNvSpPr/>
            <p:nvPr/>
          </p:nvSpPr>
          <p:spPr>
            <a:xfrm flipH="1" rot="4447046">
              <a:off x="3711520" y="383280"/>
              <a:ext cx="264189" cy="481907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n 14" id="230" name="Google Shape;23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5442" y="3241741"/>
            <a:ext cx="482543" cy="4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>
            <a:off x="3011134" y="3636374"/>
            <a:ext cx="3096485" cy="106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1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tipos de productos y cómo crees que podríamos realizar un eficiente almacenamiento de estos materiales? </a:t>
            </a:r>
            <a:endParaRPr/>
          </a:p>
        </p:txBody>
      </p:sp>
      <p:pic>
        <p:nvPicPr>
          <p:cNvPr descr="Imagen 2" id="232" name="Google Shape;232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679365" y="1773134"/>
            <a:ext cx="2084835" cy="596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idx="4294967295" type="sldNum"/>
          </p:nvPr>
        </p:nvSpPr>
        <p:spPr>
          <a:xfrm>
            <a:off x="442488" y="6881800"/>
            <a:ext cx="266352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452172" y="1269909"/>
            <a:ext cx="8950506" cy="536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CLASIFICACIÓN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MATERIALES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452174" y="2173689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MATERIALES </a:t>
            </a:r>
            <a:r>
              <a:rPr b="1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POR ESTADO FÍSICO</a:t>
            </a:r>
            <a:endParaRPr/>
          </a:p>
        </p:txBody>
      </p:sp>
      <p:grpSp>
        <p:nvGrpSpPr>
          <p:cNvPr id="240" name="Google Shape;240;p9"/>
          <p:cNvGrpSpPr/>
          <p:nvPr/>
        </p:nvGrpSpPr>
        <p:grpSpPr>
          <a:xfrm>
            <a:off x="399808" y="5320055"/>
            <a:ext cx="2627681" cy="1185066"/>
            <a:chOff x="0" y="0"/>
            <a:chExt cx="2627680" cy="1185065"/>
          </a:xfrm>
        </p:grpSpPr>
        <p:sp>
          <p:nvSpPr>
            <p:cNvPr id="241" name="Google Shape;241;p9"/>
            <p:cNvSpPr/>
            <p:nvPr/>
          </p:nvSpPr>
          <p:spPr>
            <a:xfrm>
              <a:off x="0" y="0"/>
              <a:ext cx="2627680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58283" y="402413"/>
              <a:ext cx="2511113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43" name="Google Shape;243;p9"/>
          <p:cNvSpPr txBox="1"/>
          <p:nvPr/>
        </p:nvSpPr>
        <p:spPr>
          <a:xfrm>
            <a:off x="651612" y="5466000"/>
            <a:ext cx="2783703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Sólidos a granel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Minerales, productos agrícolas, químicos, tierras</a:t>
            </a:r>
            <a:endParaRPr/>
          </a:p>
        </p:txBody>
      </p:sp>
      <p:pic>
        <p:nvPicPr>
          <p:cNvPr descr="Imagen 12" id="244" name="Google Shape;2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8604" y="5083030"/>
            <a:ext cx="500378" cy="4771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 txBox="1"/>
          <p:nvPr/>
        </p:nvSpPr>
        <p:spPr>
          <a:xfrm>
            <a:off x="452174" y="2604617"/>
            <a:ext cx="5219757" cy="431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SÓLIDOS</a:t>
            </a:r>
            <a:endParaRPr/>
          </a:p>
        </p:txBody>
      </p:sp>
      <p:grpSp>
        <p:nvGrpSpPr>
          <p:cNvPr id="246" name="Google Shape;246;p9"/>
          <p:cNvGrpSpPr/>
          <p:nvPr/>
        </p:nvGrpSpPr>
        <p:grpSpPr>
          <a:xfrm>
            <a:off x="3336576" y="5320055"/>
            <a:ext cx="2661701" cy="1185066"/>
            <a:chOff x="-1" y="0"/>
            <a:chExt cx="2661699" cy="1185065"/>
          </a:xfrm>
        </p:grpSpPr>
        <p:sp>
          <p:nvSpPr>
            <p:cNvPr id="247" name="Google Shape;247;p9"/>
            <p:cNvSpPr/>
            <p:nvPr/>
          </p:nvSpPr>
          <p:spPr>
            <a:xfrm>
              <a:off x="-1" y="0"/>
              <a:ext cx="2661699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58283" y="402413"/>
              <a:ext cx="2545130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49" name="Google Shape;249;p9"/>
          <p:cNvSpPr txBox="1"/>
          <p:nvPr/>
        </p:nvSpPr>
        <p:spPr>
          <a:xfrm>
            <a:off x="3588384" y="5466000"/>
            <a:ext cx="2194081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Sólidos compactos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Productos fabricados, pernos, tuercas, muebles</a:t>
            </a:r>
            <a:endParaRPr/>
          </a:p>
        </p:txBody>
      </p:sp>
      <p:pic>
        <p:nvPicPr>
          <p:cNvPr descr="Imagen 16" id="250" name="Google Shape;2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749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9"/>
          <p:cNvGrpSpPr/>
          <p:nvPr/>
        </p:nvGrpSpPr>
        <p:grpSpPr>
          <a:xfrm>
            <a:off x="6310205" y="5320055"/>
            <a:ext cx="2624846" cy="1185066"/>
            <a:chOff x="0" y="0"/>
            <a:chExt cx="2624845" cy="1185065"/>
          </a:xfrm>
        </p:grpSpPr>
        <p:sp>
          <p:nvSpPr>
            <p:cNvPr id="252" name="Google Shape;252;p9"/>
            <p:cNvSpPr/>
            <p:nvPr/>
          </p:nvSpPr>
          <p:spPr>
            <a:xfrm>
              <a:off x="0" y="0"/>
              <a:ext cx="2624845" cy="1185065"/>
            </a:xfrm>
            <a:prstGeom prst="roundRect">
              <a:avLst>
                <a:gd fmla="val 16792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3" name="Google Shape;253;p9"/>
            <p:cNvSpPr txBox="1"/>
            <p:nvPr/>
          </p:nvSpPr>
          <p:spPr>
            <a:xfrm>
              <a:off x="58283" y="402413"/>
              <a:ext cx="2508278" cy="38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254" name="Google Shape;254;p9"/>
          <p:cNvSpPr txBox="1"/>
          <p:nvPr/>
        </p:nvSpPr>
        <p:spPr>
          <a:xfrm>
            <a:off x="6562010" y="5466000"/>
            <a:ext cx="2372668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Animales vivos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Ej: Vacunos, salmones, etc. (pasan a ser faenados)</a:t>
            </a:r>
            <a:endParaRPr/>
          </a:p>
        </p:txBody>
      </p:sp>
      <p:pic>
        <p:nvPicPr>
          <p:cNvPr descr="Imagen 19" id="255" name="Google Shape;2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0966" y="5083030"/>
            <a:ext cx="500377" cy="477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1" id="256" name="Google Shape;2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406" y="2821626"/>
            <a:ext cx="8887516" cy="2571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