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74" r:id="rId3"/>
    <p:sldId id="264" r:id="rId4"/>
    <p:sldId id="262" r:id="rId5"/>
    <p:sldId id="263" r:id="rId6"/>
    <p:sldId id="275" r:id="rId7"/>
    <p:sldId id="265" r:id="rId8"/>
    <p:sldId id="259" r:id="rId9"/>
    <p:sldId id="267" r:id="rId10"/>
    <p:sldId id="268" r:id="rId11"/>
    <p:sldId id="272" r:id="rId12"/>
    <p:sldId id="260" r:id="rId13"/>
    <p:sldId id="273" r:id="rId14"/>
    <p:sldId id="271" r:id="rId15"/>
    <p:sldId id="257" r:id="rId16"/>
    <p:sldId id="277" r:id="rId17"/>
    <p:sldId id="276" r:id="rId18"/>
    <p:sldId id="261" r:id="rId19"/>
    <p:sldId id="266" r:id="rId20"/>
    <p:sldId id="270" r:id="rId21"/>
    <p:sldId id="280" r:id="rId22"/>
    <p:sldId id="278" r:id="rId23"/>
    <p:sldId id="279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1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7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9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6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13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0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9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33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3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E0322-AFB7-4190-B800-11E1F1B8DC7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3D447-38E9-43B4-87FD-89CF20E6F5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5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907578"/>
            <a:ext cx="12192000" cy="1121605"/>
          </a:xfrm>
        </p:spPr>
        <p:txBody>
          <a:bodyPr>
            <a:normAutofit/>
          </a:bodyPr>
          <a:lstStyle/>
          <a:p>
            <a:r>
              <a:rPr lang="es-C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Taller computación:</a:t>
            </a:r>
            <a:br>
              <a:rPr lang="es-C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Proceso de ordeña de animales</a:t>
            </a:r>
            <a:endParaRPr lang="es-C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t="18635" r="16340" b="18192"/>
          <a:stretch/>
        </p:blipFill>
        <p:spPr>
          <a:xfrm>
            <a:off x="719804" y="263439"/>
            <a:ext cx="1547344" cy="1109818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EE6-8FBC-4C84-BE6F-2DD26A1A1318}" type="slidenum">
              <a:rPr lang="es-CL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5CD0EC-3DEB-4262-9792-E08489F38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144715"/>
              </p:ext>
            </p:extLst>
          </p:nvPr>
        </p:nvGraphicFramePr>
        <p:xfrm>
          <a:off x="513438" y="2689078"/>
          <a:ext cx="11223639" cy="336122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59002">
                  <a:extLst>
                    <a:ext uri="{9D8B030D-6E8A-4147-A177-3AD203B41FA5}">
                      <a16:colId xmlns:a16="http://schemas.microsoft.com/office/drawing/2014/main" val="3314751051"/>
                    </a:ext>
                  </a:extLst>
                </a:gridCol>
                <a:gridCol w="3550218">
                  <a:extLst>
                    <a:ext uri="{9D8B030D-6E8A-4147-A177-3AD203B41FA5}">
                      <a16:colId xmlns:a16="http://schemas.microsoft.com/office/drawing/2014/main" val="3067804565"/>
                    </a:ext>
                  </a:extLst>
                </a:gridCol>
                <a:gridCol w="2346014">
                  <a:extLst>
                    <a:ext uri="{9D8B030D-6E8A-4147-A177-3AD203B41FA5}">
                      <a16:colId xmlns:a16="http://schemas.microsoft.com/office/drawing/2014/main" val="2824945093"/>
                    </a:ext>
                  </a:extLst>
                </a:gridCol>
                <a:gridCol w="520990">
                  <a:extLst>
                    <a:ext uri="{9D8B030D-6E8A-4147-A177-3AD203B41FA5}">
                      <a16:colId xmlns:a16="http://schemas.microsoft.com/office/drawing/2014/main" val="2514866056"/>
                    </a:ext>
                  </a:extLst>
                </a:gridCol>
                <a:gridCol w="1100214">
                  <a:extLst>
                    <a:ext uri="{9D8B030D-6E8A-4147-A177-3AD203B41FA5}">
                      <a16:colId xmlns:a16="http://schemas.microsoft.com/office/drawing/2014/main" val="2129248334"/>
                    </a:ext>
                  </a:extLst>
                </a:gridCol>
                <a:gridCol w="592743">
                  <a:extLst>
                    <a:ext uri="{9D8B030D-6E8A-4147-A177-3AD203B41FA5}">
                      <a16:colId xmlns:a16="http://schemas.microsoft.com/office/drawing/2014/main" val="4100552439"/>
                    </a:ext>
                  </a:extLst>
                </a:gridCol>
                <a:gridCol w="1054458">
                  <a:extLst>
                    <a:ext uri="{9D8B030D-6E8A-4147-A177-3AD203B41FA5}">
                      <a16:colId xmlns:a16="http://schemas.microsoft.com/office/drawing/2014/main" val="1257971963"/>
                    </a:ext>
                  </a:extLst>
                </a:gridCol>
              </a:tblGrid>
              <a:tr h="5724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</a:t>
                      </a:r>
                      <a:endParaRPr lang="es-ES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4° Medio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 con nota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723429"/>
                  </a:ext>
                </a:extLst>
              </a:tr>
              <a:tr h="5724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Módulo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Producción Lechera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Horas requeridas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s-CL" sz="1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021651"/>
                  </a:ext>
                </a:extLst>
              </a:tr>
              <a:tr h="57246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Objetivos de Aprendizaje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Aprendizajes Esperados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805063"/>
                  </a:ext>
                </a:extLst>
              </a:tr>
              <a:tr h="1144936">
                <a:tc gridSpan="2">
                  <a:txBody>
                    <a:bodyPr/>
                    <a:lstStyle/>
                    <a:p>
                      <a:pPr algn="ctr"/>
                      <a:r>
                        <a:rPr lang="es-C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 4</a:t>
                      </a:r>
                      <a:endParaRPr lang="es-CL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C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Ejecutar labores de producción lechera, aplicando técnicas, equipos e instrumentos adecuados para maximizar la productividad del plantel, siguiendo los parámetros establecidos.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Mantiene limpia la sala de ordeña y los corrales, según la normativa de higiene y seguridad.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997076"/>
                  </a:ext>
                </a:extLst>
              </a:tr>
            </a:tbl>
          </a:graphicData>
        </a:graphic>
      </p:graphicFrame>
      <p:pic>
        <p:nvPicPr>
          <p:cNvPr id="1026" name="Picture 2" descr="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4" y="6356350"/>
            <a:ext cx="2210656" cy="18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894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Consideraciones </a:t>
            </a:r>
            <a:endParaRPr lang="en-US" dirty="0"/>
          </a:p>
        </p:txBody>
      </p:sp>
      <p:pic>
        <p:nvPicPr>
          <p:cNvPr id="4098" name="Picture 2" descr="ESTRÉS TÉRMICO EN VACAS LECHERAS: CON SOMBRA Y BIENESTAR LAS VAC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-422" r="11880" b="-463"/>
          <a:stretch/>
        </p:blipFill>
        <p:spPr bwMode="auto">
          <a:xfrm>
            <a:off x="1064524" y="2019869"/>
            <a:ext cx="5017076" cy="341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istema de refrescamiento para vacas lecheras | CONtexto ganadero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44" y="2032307"/>
            <a:ext cx="5000056" cy="340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664839" y="5766932"/>
            <a:ext cx="286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Sombra y regulación térmica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Consideraciones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Corrales de espera, dimensiones según raza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372" t="31483" r="46189" b="30831"/>
          <a:stretch/>
        </p:blipFill>
        <p:spPr>
          <a:xfrm>
            <a:off x="1160059" y="2838734"/>
            <a:ext cx="5614232" cy="3016155"/>
          </a:xfrm>
          <a:prstGeom prst="rect">
            <a:avLst/>
          </a:prstGeom>
        </p:spPr>
      </p:pic>
      <p:pic>
        <p:nvPicPr>
          <p:cNvPr id="5122" name="Picture 2" descr="Nuestras Va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58" y="1449321"/>
            <a:ext cx="3929301" cy="242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rticularidades de la Raza ganadera Jersey - TvAgro por Jua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58" y="4001294"/>
            <a:ext cx="3567516" cy="26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0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Consideraciones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66" t="41560" r="55149" b="13851"/>
          <a:stretch/>
        </p:blipFill>
        <p:spPr>
          <a:xfrm>
            <a:off x="1070212" y="1690688"/>
            <a:ext cx="4539018" cy="4329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1127" t="41715" r="21434" b="13851"/>
          <a:stretch/>
        </p:blipFill>
        <p:spPr>
          <a:xfrm>
            <a:off x="6095999" y="1690688"/>
            <a:ext cx="4754849" cy="43292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664838" y="6127234"/>
            <a:ext cx="275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Corrales limpios y cómodos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9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Ordeña Manual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anual Lechero como producir más y mejor leche con menos costo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8" y="1338693"/>
            <a:ext cx="10175543" cy="532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3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Ordeña mecánica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https://2.bp.blogspot.com/-kwPDf11mDK0/VvQS8t8yy6I/AAAAAAAAAHM/P-soJWUvy-scIVnPyRrBqSz4q_pkGrrNw/s1600/rutinaorde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49" y="1251497"/>
            <a:ext cx="9820701" cy="549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19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Ordeña mecánica</a:t>
            </a:r>
            <a:endParaRPr lang="en-US" dirty="0"/>
          </a:p>
        </p:txBody>
      </p:sp>
      <p:pic>
        <p:nvPicPr>
          <p:cNvPr id="1026" name="Picture 2" descr="https://www.defrentealcampo.com.ar/wp-content/uploads/2018/07/higiene-del-ordeno-mecanico-vaca-min-678x3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12" y="1455091"/>
            <a:ext cx="8947245" cy="502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Mastitis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033" t="23096" r="56292" b="41505"/>
          <a:stretch/>
        </p:blipFill>
        <p:spPr>
          <a:xfrm>
            <a:off x="1447092" y="1596471"/>
            <a:ext cx="4358465" cy="44088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4810" t="22930" r="35692" b="42211"/>
          <a:stretch/>
        </p:blipFill>
        <p:spPr>
          <a:xfrm>
            <a:off x="6414449" y="1596470"/>
            <a:ext cx="4386250" cy="44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Medios de contaminación de mastitis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728" t="25326" r="32972" b="33815"/>
          <a:stretch/>
        </p:blipFill>
        <p:spPr>
          <a:xfrm>
            <a:off x="2678139" y="1776709"/>
            <a:ext cx="6643283" cy="44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4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" b="15198"/>
          <a:stretch/>
        </p:blipFill>
        <p:spPr>
          <a:xfrm>
            <a:off x="4438935" y="349843"/>
            <a:ext cx="2876266" cy="13408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9825" t="29617" r="13672" b="10867"/>
          <a:stretch/>
        </p:blipFill>
        <p:spPr>
          <a:xfrm>
            <a:off x="1801505" y="1883390"/>
            <a:ext cx="5008728" cy="45913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315201" y="2409341"/>
            <a:ext cx="382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¿A qué </a:t>
            </a:r>
            <a:r>
              <a:rPr lang="es-CL" sz="2800" dirty="0"/>
              <a:t>corresponde la imagen </a:t>
            </a:r>
            <a:r>
              <a:rPr lang="es-CL" sz="2800" dirty="0" smtClean="0"/>
              <a:t>? </a:t>
            </a:r>
          </a:p>
          <a:p>
            <a:endParaRPr lang="es-CL" sz="2800" dirty="0"/>
          </a:p>
          <a:p>
            <a:r>
              <a:rPr lang="es-CL" sz="2800" dirty="0"/>
              <a:t>¿</a:t>
            </a:r>
            <a:r>
              <a:rPr lang="es-CL" sz="2800" dirty="0" smtClean="0"/>
              <a:t>Cuál </a:t>
            </a:r>
            <a:r>
              <a:rPr lang="es-CL" sz="2800" dirty="0"/>
              <a:t>pudo ser la </a:t>
            </a:r>
            <a:r>
              <a:rPr lang="es-CL" sz="2800" dirty="0" smtClean="0"/>
              <a:t>causa? </a:t>
            </a:r>
          </a:p>
          <a:p>
            <a:endParaRPr lang="es-CL" sz="2800" dirty="0"/>
          </a:p>
          <a:p>
            <a:r>
              <a:rPr lang="es-CL" sz="2800" dirty="0" smtClean="0"/>
              <a:t>¿Qué </a:t>
            </a:r>
            <a:r>
              <a:rPr lang="es-CL" sz="2800" dirty="0"/>
              <a:t>soluciones se pueden </a:t>
            </a:r>
            <a:r>
              <a:rPr lang="es-CL" sz="2800" dirty="0" smtClean="0"/>
              <a:t>dar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157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" b="15198"/>
          <a:stretch/>
        </p:blipFill>
        <p:spPr>
          <a:xfrm>
            <a:off x="4438935" y="349843"/>
            <a:ext cx="2876266" cy="13408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315201" y="2409341"/>
            <a:ext cx="382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¿A qué </a:t>
            </a:r>
            <a:r>
              <a:rPr lang="es-CL" sz="2800" dirty="0"/>
              <a:t>corresponde la imagen </a:t>
            </a:r>
            <a:r>
              <a:rPr lang="es-CL" sz="2800" dirty="0" smtClean="0"/>
              <a:t>? </a:t>
            </a:r>
          </a:p>
          <a:p>
            <a:endParaRPr lang="es-CL" sz="2800" dirty="0"/>
          </a:p>
          <a:p>
            <a:r>
              <a:rPr lang="es-CL" sz="2800" dirty="0"/>
              <a:t>¿</a:t>
            </a:r>
            <a:r>
              <a:rPr lang="es-CL" sz="2800" dirty="0" smtClean="0"/>
              <a:t>Cuál </a:t>
            </a:r>
            <a:r>
              <a:rPr lang="es-CL" sz="2800" dirty="0"/>
              <a:t>pudo ser la </a:t>
            </a:r>
            <a:r>
              <a:rPr lang="es-CL" sz="2800" dirty="0" smtClean="0"/>
              <a:t>causa? </a:t>
            </a:r>
          </a:p>
          <a:p>
            <a:endParaRPr lang="es-CL" sz="2800" dirty="0"/>
          </a:p>
          <a:p>
            <a:r>
              <a:rPr lang="es-CL" sz="2800" dirty="0" smtClean="0"/>
              <a:t>¿Qué </a:t>
            </a:r>
            <a:r>
              <a:rPr lang="es-CL" sz="2800" dirty="0"/>
              <a:t>soluciones se pueden </a:t>
            </a:r>
            <a:r>
              <a:rPr lang="es-CL" sz="2800" dirty="0" smtClean="0"/>
              <a:t>dar ?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1959" t="36707" r="51118" b="25606"/>
          <a:stretch/>
        </p:blipFill>
        <p:spPr>
          <a:xfrm>
            <a:off x="1146411" y="2409341"/>
            <a:ext cx="5850430" cy="33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7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Buenas prácticas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050" t="31670" r="31084" b="25420"/>
          <a:stretch/>
        </p:blipFill>
        <p:spPr>
          <a:xfrm>
            <a:off x="2224586" y="1644881"/>
            <a:ext cx="7397086" cy="47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" b="15198"/>
          <a:stretch/>
        </p:blipFill>
        <p:spPr>
          <a:xfrm>
            <a:off x="4438935" y="349843"/>
            <a:ext cx="2876266" cy="13408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315201" y="2409341"/>
            <a:ext cx="382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¿A qué </a:t>
            </a:r>
            <a:r>
              <a:rPr lang="es-CL" sz="2800" dirty="0"/>
              <a:t>corresponde la imagen </a:t>
            </a:r>
            <a:r>
              <a:rPr lang="es-CL" sz="2800" dirty="0" smtClean="0"/>
              <a:t>? </a:t>
            </a:r>
          </a:p>
          <a:p>
            <a:endParaRPr lang="es-CL" sz="2800" dirty="0"/>
          </a:p>
          <a:p>
            <a:r>
              <a:rPr lang="es-CL" sz="2800" dirty="0"/>
              <a:t>¿</a:t>
            </a:r>
            <a:r>
              <a:rPr lang="es-CL" sz="2800" dirty="0" smtClean="0"/>
              <a:t>Cuál </a:t>
            </a:r>
            <a:r>
              <a:rPr lang="es-CL" sz="2800" dirty="0"/>
              <a:t>pudo ser la </a:t>
            </a:r>
            <a:r>
              <a:rPr lang="es-CL" sz="2800" dirty="0" smtClean="0"/>
              <a:t>causa? </a:t>
            </a:r>
          </a:p>
          <a:p>
            <a:endParaRPr lang="es-CL" sz="2800" dirty="0"/>
          </a:p>
          <a:p>
            <a:r>
              <a:rPr lang="es-CL" sz="2800" dirty="0" smtClean="0"/>
              <a:t>¿Qué </a:t>
            </a:r>
            <a:r>
              <a:rPr lang="es-CL" sz="2800" dirty="0"/>
              <a:t>soluciones se pueden </a:t>
            </a:r>
            <a:r>
              <a:rPr lang="es-CL" sz="2800" dirty="0" smtClean="0"/>
              <a:t>dar ?</a:t>
            </a:r>
            <a:endParaRPr lang="en-US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735" t="24767" r="21434" b="9748"/>
          <a:stretch/>
        </p:blipFill>
        <p:spPr>
          <a:xfrm>
            <a:off x="709684" y="2133239"/>
            <a:ext cx="6605517" cy="387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8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" b="15198"/>
          <a:stretch/>
        </p:blipFill>
        <p:spPr>
          <a:xfrm>
            <a:off x="4438935" y="349843"/>
            <a:ext cx="2876266" cy="13408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315201" y="2409341"/>
            <a:ext cx="382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¿A qué </a:t>
            </a:r>
            <a:r>
              <a:rPr lang="es-CL" sz="2800" dirty="0"/>
              <a:t>corresponde la imagen </a:t>
            </a:r>
            <a:r>
              <a:rPr lang="es-CL" sz="2800" dirty="0" smtClean="0"/>
              <a:t>? </a:t>
            </a:r>
          </a:p>
          <a:p>
            <a:endParaRPr lang="es-CL" sz="2800" dirty="0"/>
          </a:p>
          <a:p>
            <a:r>
              <a:rPr lang="es-CL" sz="2800" dirty="0"/>
              <a:t>¿</a:t>
            </a:r>
            <a:r>
              <a:rPr lang="es-CL" sz="2800" dirty="0" smtClean="0"/>
              <a:t>Cuál </a:t>
            </a:r>
            <a:r>
              <a:rPr lang="es-CL" sz="2800" dirty="0"/>
              <a:t>pudo ser la </a:t>
            </a:r>
            <a:r>
              <a:rPr lang="es-CL" sz="2800" dirty="0" smtClean="0"/>
              <a:t>causa? </a:t>
            </a:r>
          </a:p>
          <a:p>
            <a:endParaRPr lang="es-CL" sz="2800" dirty="0"/>
          </a:p>
          <a:p>
            <a:r>
              <a:rPr lang="es-CL" sz="2800" dirty="0" smtClean="0"/>
              <a:t>¿Qué </a:t>
            </a:r>
            <a:r>
              <a:rPr lang="es-CL" sz="2800" dirty="0"/>
              <a:t>soluciones se pueden </a:t>
            </a:r>
            <a:r>
              <a:rPr lang="es-CL" sz="2800" dirty="0" smtClean="0"/>
              <a:t>dar ?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6469" t="51446" r="19965" b="7323"/>
          <a:stretch/>
        </p:blipFill>
        <p:spPr>
          <a:xfrm>
            <a:off x="641445" y="2501730"/>
            <a:ext cx="6425318" cy="26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" b="15198"/>
          <a:stretch/>
        </p:blipFill>
        <p:spPr>
          <a:xfrm>
            <a:off x="4438935" y="349843"/>
            <a:ext cx="2876266" cy="13408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315201" y="2409341"/>
            <a:ext cx="382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¿A qué </a:t>
            </a:r>
            <a:r>
              <a:rPr lang="es-CL" sz="2800" dirty="0"/>
              <a:t>corresponde la imagen </a:t>
            </a:r>
            <a:r>
              <a:rPr lang="es-CL" sz="2800" dirty="0" smtClean="0"/>
              <a:t>? </a:t>
            </a:r>
          </a:p>
          <a:p>
            <a:endParaRPr lang="es-CL" sz="2800" dirty="0"/>
          </a:p>
          <a:p>
            <a:r>
              <a:rPr lang="es-CL" sz="2800" dirty="0"/>
              <a:t>¿</a:t>
            </a:r>
            <a:r>
              <a:rPr lang="es-CL" sz="2800" dirty="0" smtClean="0"/>
              <a:t>Cuál </a:t>
            </a:r>
            <a:r>
              <a:rPr lang="es-CL" sz="2800" dirty="0"/>
              <a:t>pudo ser la </a:t>
            </a:r>
            <a:r>
              <a:rPr lang="es-CL" sz="2800" dirty="0" smtClean="0"/>
              <a:t>causa? </a:t>
            </a:r>
          </a:p>
          <a:p>
            <a:endParaRPr lang="es-CL" sz="2800" dirty="0"/>
          </a:p>
          <a:p>
            <a:r>
              <a:rPr lang="es-CL" sz="2800" dirty="0" smtClean="0"/>
              <a:t>¿Qué </a:t>
            </a:r>
            <a:r>
              <a:rPr lang="es-CL" sz="2800" dirty="0"/>
              <a:t>soluciones se pueden </a:t>
            </a:r>
            <a:r>
              <a:rPr lang="es-CL" sz="2800" dirty="0" smtClean="0"/>
              <a:t>dar ?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5945" t="27565" r="53531" b="8816"/>
          <a:stretch/>
        </p:blipFill>
        <p:spPr>
          <a:xfrm>
            <a:off x="2124502" y="1801504"/>
            <a:ext cx="3971498" cy="465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9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" b="15198"/>
          <a:stretch/>
        </p:blipFill>
        <p:spPr>
          <a:xfrm>
            <a:off x="4438935" y="349843"/>
            <a:ext cx="2876266" cy="13408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929350" y="1904374"/>
            <a:ext cx="382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¿A qué </a:t>
            </a:r>
            <a:r>
              <a:rPr lang="es-CL" sz="2800" dirty="0"/>
              <a:t>corresponde la imagen </a:t>
            </a:r>
            <a:r>
              <a:rPr lang="es-CL" sz="2800" dirty="0" smtClean="0"/>
              <a:t>? </a:t>
            </a:r>
          </a:p>
          <a:p>
            <a:endParaRPr lang="es-CL" sz="2800" dirty="0"/>
          </a:p>
          <a:p>
            <a:r>
              <a:rPr lang="es-CL" sz="2800" dirty="0"/>
              <a:t>¿</a:t>
            </a:r>
            <a:r>
              <a:rPr lang="es-CL" sz="2800" dirty="0" smtClean="0"/>
              <a:t>Cuál </a:t>
            </a:r>
            <a:r>
              <a:rPr lang="es-CL" sz="2800" dirty="0"/>
              <a:t>pudo ser la </a:t>
            </a:r>
            <a:r>
              <a:rPr lang="es-CL" sz="2800" dirty="0" smtClean="0"/>
              <a:t>causa? </a:t>
            </a:r>
          </a:p>
          <a:p>
            <a:endParaRPr lang="es-CL" sz="2800" dirty="0"/>
          </a:p>
          <a:p>
            <a:r>
              <a:rPr lang="es-CL" sz="2800" dirty="0" smtClean="0"/>
              <a:t>¿Qué </a:t>
            </a:r>
            <a:r>
              <a:rPr lang="es-CL" sz="2800" dirty="0"/>
              <a:t>soluciones se pueden </a:t>
            </a:r>
            <a:r>
              <a:rPr lang="es-CL" sz="2800" dirty="0" smtClean="0"/>
              <a:t>dar ?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4057" t="32603" r="18288" b="27286"/>
          <a:stretch/>
        </p:blipFill>
        <p:spPr>
          <a:xfrm>
            <a:off x="118623" y="2103203"/>
            <a:ext cx="7810727" cy="26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" b="15198"/>
          <a:stretch/>
        </p:blipFill>
        <p:spPr>
          <a:xfrm>
            <a:off x="4438935" y="349843"/>
            <a:ext cx="2876266" cy="13408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929350" y="1904374"/>
            <a:ext cx="382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¿A qué </a:t>
            </a:r>
            <a:r>
              <a:rPr lang="es-CL" sz="2800" dirty="0"/>
              <a:t>corresponde la imagen </a:t>
            </a:r>
            <a:r>
              <a:rPr lang="es-CL" sz="2800" dirty="0" smtClean="0"/>
              <a:t>? </a:t>
            </a:r>
          </a:p>
          <a:p>
            <a:endParaRPr lang="es-CL" sz="2800" dirty="0"/>
          </a:p>
          <a:p>
            <a:r>
              <a:rPr lang="es-CL" sz="2800" dirty="0"/>
              <a:t>¿</a:t>
            </a:r>
            <a:r>
              <a:rPr lang="es-CL" sz="2800" dirty="0" smtClean="0"/>
              <a:t>Cuál </a:t>
            </a:r>
            <a:r>
              <a:rPr lang="es-CL" sz="2800" dirty="0"/>
              <a:t>pudo ser la </a:t>
            </a:r>
            <a:r>
              <a:rPr lang="es-CL" sz="2800" dirty="0" smtClean="0"/>
              <a:t>causa? </a:t>
            </a:r>
          </a:p>
          <a:p>
            <a:endParaRPr lang="es-CL" sz="2800" dirty="0"/>
          </a:p>
          <a:p>
            <a:r>
              <a:rPr lang="es-CL" sz="2800" dirty="0" smtClean="0"/>
              <a:t>¿Qué </a:t>
            </a:r>
            <a:r>
              <a:rPr lang="es-CL" sz="2800" dirty="0"/>
              <a:t>soluciones se pueden </a:t>
            </a:r>
            <a:r>
              <a:rPr lang="es-CL" sz="2800" dirty="0" smtClean="0"/>
              <a:t>dar ?</a:t>
            </a:r>
            <a:endParaRPr lang="en-US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8147" t="38759" r="18497" b="27472"/>
          <a:stretch/>
        </p:blipFill>
        <p:spPr>
          <a:xfrm>
            <a:off x="1223180" y="2141635"/>
            <a:ext cx="6236106" cy="35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" b="15198"/>
          <a:stretch/>
        </p:blipFill>
        <p:spPr>
          <a:xfrm>
            <a:off x="4438935" y="349843"/>
            <a:ext cx="2876266" cy="13408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929350" y="1904374"/>
            <a:ext cx="382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¿A qué </a:t>
            </a:r>
            <a:r>
              <a:rPr lang="es-CL" sz="2800" dirty="0"/>
              <a:t>corresponde la imagen </a:t>
            </a:r>
            <a:r>
              <a:rPr lang="es-CL" sz="2800" dirty="0" smtClean="0"/>
              <a:t>? </a:t>
            </a:r>
          </a:p>
          <a:p>
            <a:endParaRPr lang="es-CL" sz="2800" dirty="0"/>
          </a:p>
          <a:p>
            <a:r>
              <a:rPr lang="es-CL" sz="2800" dirty="0"/>
              <a:t>¿</a:t>
            </a:r>
            <a:r>
              <a:rPr lang="es-CL" sz="2800" dirty="0" smtClean="0"/>
              <a:t>Cuál </a:t>
            </a:r>
            <a:r>
              <a:rPr lang="es-CL" sz="2800" dirty="0"/>
              <a:t>pudo ser la </a:t>
            </a:r>
            <a:r>
              <a:rPr lang="es-CL" sz="2800" dirty="0" smtClean="0"/>
              <a:t>causa? </a:t>
            </a:r>
          </a:p>
          <a:p>
            <a:endParaRPr lang="es-CL" sz="2800" dirty="0"/>
          </a:p>
          <a:p>
            <a:r>
              <a:rPr lang="es-CL" sz="2800" dirty="0" smtClean="0"/>
              <a:t>¿Qué </a:t>
            </a:r>
            <a:r>
              <a:rPr lang="es-CL" sz="2800" dirty="0"/>
              <a:t>soluciones se pueden </a:t>
            </a:r>
            <a:r>
              <a:rPr lang="es-CL" sz="2800" dirty="0" smtClean="0"/>
              <a:t>dar ?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0350" t="21969" r="15980" b="28591"/>
          <a:stretch/>
        </p:blipFill>
        <p:spPr>
          <a:xfrm>
            <a:off x="1715069" y="1904374"/>
            <a:ext cx="5026925" cy="414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0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" b="15198"/>
          <a:stretch/>
        </p:blipFill>
        <p:spPr>
          <a:xfrm>
            <a:off x="4438935" y="349843"/>
            <a:ext cx="2876266" cy="13408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929350" y="1904374"/>
            <a:ext cx="382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¿A qué </a:t>
            </a:r>
            <a:r>
              <a:rPr lang="es-CL" sz="2800" dirty="0"/>
              <a:t>corresponde la imagen </a:t>
            </a:r>
            <a:r>
              <a:rPr lang="es-CL" sz="2800" dirty="0" smtClean="0"/>
              <a:t>? </a:t>
            </a:r>
          </a:p>
          <a:p>
            <a:endParaRPr lang="es-CL" sz="2800" dirty="0"/>
          </a:p>
          <a:p>
            <a:r>
              <a:rPr lang="es-CL" sz="2800" dirty="0"/>
              <a:t>¿</a:t>
            </a:r>
            <a:r>
              <a:rPr lang="es-CL" sz="2800" dirty="0" smtClean="0"/>
              <a:t>Cuál </a:t>
            </a:r>
            <a:r>
              <a:rPr lang="es-CL" sz="2800" dirty="0"/>
              <a:t>pudo ser la </a:t>
            </a:r>
            <a:r>
              <a:rPr lang="es-CL" sz="2800" dirty="0" smtClean="0"/>
              <a:t>causa? </a:t>
            </a:r>
          </a:p>
          <a:p>
            <a:endParaRPr lang="es-CL" sz="2800" dirty="0"/>
          </a:p>
          <a:p>
            <a:r>
              <a:rPr lang="es-CL" sz="2800" dirty="0" smtClean="0"/>
              <a:t>¿Qué </a:t>
            </a:r>
            <a:r>
              <a:rPr lang="es-CL" sz="2800" dirty="0"/>
              <a:t>soluciones se pueden </a:t>
            </a:r>
            <a:r>
              <a:rPr lang="es-CL" sz="2800" dirty="0" smtClean="0"/>
              <a:t>dar ?</a:t>
            </a:r>
            <a:endParaRPr lang="en-US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0665" t="27565" r="16503" b="16465"/>
          <a:stretch/>
        </p:blipFill>
        <p:spPr>
          <a:xfrm>
            <a:off x="2115403" y="1904374"/>
            <a:ext cx="427175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5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" b="15198"/>
          <a:stretch/>
        </p:blipFill>
        <p:spPr>
          <a:xfrm>
            <a:off x="4438935" y="349843"/>
            <a:ext cx="2876266" cy="13408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929350" y="1904374"/>
            <a:ext cx="382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¿A qué </a:t>
            </a:r>
            <a:r>
              <a:rPr lang="es-CL" sz="2800" dirty="0"/>
              <a:t>corresponde la imagen </a:t>
            </a:r>
            <a:r>
              <a:rPr lang="es-CL" sz="2800" dirty="0" smtClean="0"/>
              <a:t>? </a:t>
            </a:r>
          </a:p>
          <a:p>
            <a:endParaRPr lang="es-CL" sz="2800" dirty="0"/>
          </a:p>
          <a:p>
            <a:r>
              <a:rPr lang="es-CL" sz="2800" dirty="0"/>
              <a:t>¿</a:t>
            </a:r>
            <a:r>
              <a:rPr lang="es-CL" sz="2800" dirty="0" smtClean="0"/>
              <a:t>Cuál </a:t>
            </a:r>
            <a:r>
              <a:rPr lang="es-CL" sz="2800" dirty="0"/>
              <a:t>pudo ser la </a:t>
            </a:r>
            <a:r>
              <a:rPr lang="es-CL" sz="2800" dirty="0" smtClean="0"/>
              <a:t>causa? </a:t>
            </a:r>
          </a:p>
          <a:p>
            <a:endParaRPr lang="es-CL" sz="2800" dirty="0"/>
          </a:p>
          <a:p>
            <a:r>
              <a:rPr lang="es-CL" sz="2800" dirty="0" smtClean="0"/>
              <a:t>¿Qué </a:t>
            </a:r>
            <a:r>
              <a:rPr lang="es-CL" sz="2800" dirty="0"/>
              <a:t>soluciones se pueden </a:t>
            </a:r>
            <a:r>
              <a:rPr lang="es-CL" sz="2800" dirty="0" smtClean="0"/>
              <a:t>dar ?</a:t>
            </a:r>
            <a:endParaRPr lang="en-US" sz="2800" dirty="0"/>
          </a:p>
        </p:txBody>
      </p:sp>
      <p:pic>
        <p:nvPicPr>
          <p:cNvPr id="8194" name="Picture 2" descr="Por qué resulta la leche ácida y cómo se puede evitar? | CONtexto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6" y="1904374"/>
            <a:ext cx="5627351" cy="383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0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Ordeña de cabras</a:t>
            </a:r>
            <a:endParaRPr lang="en-US" dirty="0"/>
          </a:p>
        </p:txBody>
      </p:sp>
      <p:pic>
        <p:nvPicPr>
          <p:cNvPr id="2050" name="Picture 2" descr="Curso general sobre caprinocul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52" y="1783801"/>
            <a:ext cx="7391638" cy="443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5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Ordeña de cabras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504" t="48834" r="38007" b="21466"/>
          <a:stretch/>
        </p:blipFill>
        <p:spPr>
          <a:xfrm>
            <a:off x="2984310" y="1690688"/>
            <a:ext cx="6223379" cy="40770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1634" t="78551" r="38007" b="18144"/>
          <a:stretch/>
        </p:blipFill>
        <p:spPr>
          <a:xfrm>
            <a:off x="3610514" y="5858230"/>
            <a:ext cx="4970969" cy="45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Ordeña de cabras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448" t="37452" r="37902" b="31433"/>
          <a:stretch/>
        </p:blipFill>
        <p:spPr>
          <a:xfrm>
            <a:off x="2950289" y="1825625"/>
            <a:ext cx="5634154" cy="3998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4799" t="69024" r="37902" b="27099"/>
          <a:stretch/>
        </p:blipFill>
        <p:spPr>
          <a:xfrm>
            <a:off x="3488604" y="5824025"/>
            <a:ext cx="4557523" cy="5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0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Ordeña de cabras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05" y="1825625"/>
            <a:ext cx="77702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4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Ordeña de vacas</a:t>
            </a:r>
            <a:endParaRPr lang="en-US" dirty="0"/>
          </a:p>
        </p:txBody>
      </p:sp>
      <p:pic>
        <p:nvPicPr>
          <p:cNvPr id="3074" name="Picture 2" descr="SUBPRODUCTOS AGROPECUARIOS Y AGROINDUSTRIALES: BUENAS PRACTICAS D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4"/>
            <a:ext cx="4470969" cy="340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quipos de Ordeño y su Mantenimi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14" y="361732"/>
            <a:ext cx="4835029" cy="292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nidad de ordeño móvil (MMU): una excelente alternativa segú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3466476"/>
            <a:ext cx="4825480" cy="300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254357" y="5366611"/>
            <a:ext cx="163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Ordeña manual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586187" y="4537203"/>
            <a:ext cx="1301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Ordeña mecánica móvil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0553346" y="1321356"/>
            <a:ext cx="1483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Ordeña mecánica o automatizada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1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</a:t>
            </a:r>
            <a:r>
              <a:rPr lang="es-ES" dirty="0" smtClean="0"/>
              <a:t>onsideraciones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631" t="32416" r="57727" b="28031"/>
          <a:stretch/>
        </p:blipFill>
        <p:spPr>
          <a:xfrm>
            <a:off x="1023581" y="1825623"/>
            <a:ext cx="4763069" cy="39754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8672" t="32416" r="24161" b="28031"/>
          <a:stretch/>
        </p:blipFill>
        <p:spPr>
          <a:xfrm>
            <a:off x="6277970" y="1825624"/>
            <a:ext cx="4858603" cy="397692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003055" y="5992297"/>
            <a:ext cx="4185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Pisos antideslizantes, sin salientes ni hoyos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Consideraciones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631" t="39507" r="57136" b="28964"/>
          <a:stretch/>
        </p:blipFill>
        <p:spPr>
          <a:xfrm>
            <a:off x="838200" y="1856935"/>
            <a:ext cx="4904924" cy="31926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8958" t="40548" r="24283" b="30055"/>
          <a:stretch/>
        </p:blipFill>
        <p:spPr>
          <a:xfrm>
            <a:off x="6134100" y="1825625"/>
            <a:ext cx="5219700" cy="322393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75963" y="5428593"/>
            <a:ext cx="456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Superficies de traslado lisas y arreos tranquilos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355</Words>
  <Application>Microsoft Office PowerPoint</Application>
  <PresentationFormat>Panorámica</PresentationFormat>
  <Paragraphs>102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Taller computación: Proceso de ordeña de animales</vt:lpstr>
      <vt:lpstr>Buenas prácticas</vt:lpstr>
      <vt:lpstr>Ordeña de cabras</vt:lpstr>
      <vt:lpstr>Ordeña de cabras</vt:lpstr>
      <vt:lpstr>Ordeña de cabras</vt:lpstr>
      <vt:lpstr>Ordeña de cabras</vt:lpstr>
      <vt:lpstr>Ordeña de vacas</vt:lpstr>
      <vt:lpstr>Consideraciones</vt:lpstr>
      <vt:lpstr>Consideraciones</vt:lpstr>
      <vt:lpstr>Consideraciones </vt:lpstr>
      <vt:lpstr>Consideraciones</vt:lpstr>
      <vt:lpstr>Consideraciones</vt:lpstr>
      <vt:lpstr>Ordeña Manual</vt:lpstr>
      <vt:lpstr>Ordeña mecánica</vt:lpstr>
      <vt:lpstr>Ordeña mecánica</vt:lpstr>
      <vt:lpstr>Mastitis</vt:lpstr>
      <vt:lpstr>Medios de contaminación de mastitis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Amanda</dc:creator>
  <cp:lastModifiedBy>PROYECTOSCFT3</cp:lastModifiedBy>
  <cp:revision>18</cp:revision>
  <dcterms:created xsi:type="dcterms:W3CDTF">2020-05-08T17:31:05Z</dcterms:created>
  <dcterms:modified xsi:type="dcterms:W3CDTF">2020-11-25T13:48:58Z</dcterms:modified>
</cp:coreProperties>
</file>