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4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30146438"/>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22" name="Google Shape;6;p1" descr="Google Shape;6;p1"/>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grpSp>
        <p:nvGrpSpPr>
          <p:cNvPr id="25" name="Google Shape;7;p1"/>
          <p:cNvGrpSpPr/>
          <p:nvPr/>
        </p:nvGrpSpPr>
        <p:grpSpPr>
          <a:xfrm>
            <a:off x="242854" y="1756548"/>
            <a:ext cx="9346504" cy="5675926"/>
            <a:chOff x="0" y="0"/>
            <a:chExt cx="9346503" cy="5675924"/>
          </a:xfrm>
        </p:grpSpPr>
        <p:sp>
          <p:nvSpPr>
            <p:cNvPr id="23" name="Google Shape;8;p1"/>
            <p:cNvSpPr/>
            <p:nvPr/>
          </p:nvSpPr>
          <p:spPr>
            <a:xfrm>
              <a:off x="-1" y="0"/>
              <a:ext cx="9346504" cy="5675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 name="Google Shape;9;p1"/>
            <p:cNvSpPr txBox="1"/>
            <p:nvPr/>
          </p:nvSpPr>
          <p:spPr>
            <a:xfrm>
              <a:off x="0" y="2647845"/>
              <a:ext cx="9091321"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pic>
        <p:nvPicPr>
          <p:cNvPr id="26" name="Google Shape;10;p1" descr="Google Shape;10;p1"/>
          <p:cNvPicPr>
            <a:picLocks noChangeAspect="1"/>
          </p:cNvPicPr>
          <p:nvPr/>
        </p:nvPicPr>
        <p:blipFill>
          <a:blip r:embed="rId3">
            <a:extLst/>
          </a:blip>
          <a:stretch>
            <a:fillRect/>
          </a:stretch>
        </p:blipFill>
        <p:spPr>
          <a:xfrm>
            <a:off x="8521706" y="6387272"/>
            <a:ext cx="830661" cy="756002"/>
          </a:xfrm>
          <a:prstGeom prst="rect">
            <a:avLst/>
          </a:prstGeom>
          <a:ln w="12700">
            <a:miter lim="400000"/>
          </a:ln>
        </p:spPr>
      </p:pic>
      <p:sp>
        <p:nvSpPr>
          <p:cNvPr id="27" name="Google Shape;11;p1"/>
          <p:cNvSpPr/>
          <p:nvPr/>
        </p:nvSpPr>
        <p:spPr>
          <a:xfrm>
            <a:off x="436350" y="6464001"/>
            <a:ext cx="7891862" cy="680476"/>
          </a:xfrm>
          <a:prstGeom prst="roundRect">
            <a:avLst>
              <a:gd name="adj" fmla="val 19335"/>
            </a:avLst>
          </a:prstGeom>
          <a:solidFill>
            <a:srgbClr val="FFB375"/>
          </a:solidFill>
          <a:ln w="12700">
            <a:miter lim="400000"/>
          </a:ln>
        </p:spPr>
        <p:txBody>
          <a:bodyPr lIns="45719" rIns="45719" anchor="ctr"/>
          <a:lstStyle/>
          <a:p>
            <a:pPr algn="ctr">
              <a:defRPr baseline="-25000">
                <a:solidFill>
                  <a:srgbClr val="FFFFFF"/>
                </a:solidFill>
              </a:defRPr>
            </a:pPr>
            <a:endParaRPr/>
          </a:p>
        </p:txBody>
      </p:sp>
      <p:pic>
        <p:nvPicPr>
          <p:cNvPr id="28" name="Google Shape;12;p1" descr="Google Shape;12;p1"/>
          <p:cNvPicPr>
            <a:picLocks noChangeAspect="1"/>
          </p:cNvPicPr>
          <p:nvPr/>
        </p:nvPicPr>
        <p:blipFill>
          <a:blip r:embed="rId4">
            <a:extLst/>
          </a:blip>
          <a:stretch>
            <a:fillRect/>
          </a:stretch>
        </p:blipFill>
        <p:spPr>
          <a:xfrm>
            <a:off x="433440" y="6462795"/>
            <a:ext cx="690484" cy="680477"/>
          </a:xfrm>
          <a:prstGeom prst="rect">
            <a:avLst/>
          </a:prstGeom>
          <a:ln w="12700">
            <a:miter lim="400000"/>
          </a:ln>
        </p:spPr>
      </p:pic>
      <p:pic>
        <p:nvPicPr>
          <p:cNvPr id="29" name="Google Shape;13;p1" descr="Google Shape;13;p1"/>
          <p:cNvPicPr>
            <a:picLocks noChangeAspect="1"/>
          </p:cNvPicPr>
          <p:nvPr/>
        </p:nvPicPr>
        <p:blipFill>
          <a:blip r:embed="rId5">
            <a:extLst/>
          </a:blip>
          <a:stretch>
            <a:fillRect/>
          </a:stretch>
        </p:blipFill>
        <p:spPr>
          <a:xfrm>
            <a:off x="8272364" y="1222172"/>
            <a:ext cx="1080002" cy="241875"/>
          </a:xfrm>
          <a:prstGeom prst="rect">
            <a:avLst/>
          </a:prstGeom>
          <a:ln w="12700">
            <a:miter lim="400000"/>
          </a:ln>
        </p:spPr>
      </p:pic>
      <p:pic>
        <p:nvPicPr>
          <p:cNvPr id="30" name="Google Shape;14;p1" descr="Google Shape;14;p1"/>
          <p:cNvPicPr>
            <a:picLocks noChangeAspect="1"/>
          </p:cNvPicPr>
          <p:nvPr/>
        </p:nvPicPr>
        <p:blipFill>
          <a:blip r:embed="rId6">
            <a:extLst/>
          </a:blip>
          <a:stretch>
            <a:fillRect/>
          </a:stretch>
        </p:blipFill>
        <p:spPr>
          <a:xfrm>
            <a:off x="8272364" y="418596"/>
            <a:ext cx="1080002" cy="664778"/>
          </a:xfrm>
          <a:prstGeom prst="rect">
            <a:avLst/>
          </a:prstGeom>
          <a:ln w="12700">
            <a:miter lim="400000"/>
          </a:ln>
        </p:spPr>
      </p:pic>
      <p:sp>
        <p:nvSpPr>
          <p:cNvPr id="31" name="Slide Number"/>
          <p:cNvSpPr txBox="1">
            <a:spLocks noGrp="1"/>
          </p:cNvSpPr>
          <p:nvPr>
            <p:ph type="sldNum" sz="quarter" idx="2"/>
          </p:nvPr>
        </p:nvSpPr>
        <p:spPr>
          <a:xfrm>
            <a:off x="6689159" y="6871649"/>
            <a:ext cx="273616" cy="264215"/>
          </a:xfrm>
          <a:prstGeom prst="rect">
            <a:avLst/>
          </a:prstGeom>
        </p:spPr>
        <p:txBody>
          <a:bodyPr lIns="45699" tIns="45699" rIns="45699" bIns="45699" anchor="ctr"/>
          <a:lstStyle>
            <a:lvl1pPr>
              <a:defRPr sz="1200">
                <a:latin typeface="+mj-lt"/>
                <a:ea typeface="+mj-ea"/>
                <a:cs typeface="+mj-cs"/>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grpSp>
        <p:nvGrpSpPr>
          <p:cNvPr id="40" name="Google Shape;21;p3"/>
          <p:cNvGrpSpPr/>
          <p:nvPr/>
        </p:nvGrpSpPr>
        <p:grpSpPr>
          <a:xfrm>
            <a:off x="242854" y="1756548"/>
            <a:ext cx="9346504" cy="5675926"/>
            <a:chOff x="0" y="0"/>
            <a:chExt cx="9346503" cy="5675924"/>
          </a:xfrm>
        </p:grpSpPr>
        <p:sp>
          <p:nvSpPr>
            <p:cNvPr id="38" name="Google Shape;22;p3"/>
            <p:cNvSpPr/>
            <p:nvPr/>
          </p:nvSpPr>
          <p:spPr>
            <a:xfrm>
              <a:off x="-1" y="0"/>
              <a:ext cx="9346504" cy="5675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45719" tIns="45719" rIns="45719" bIns="45719" numCol="1" anchor="ctr">
              <a:noAutofit/>
            </a:bodyPr>
            <a:lstStyle/>
            <a:p>
              <a:endParaRPr/>
            </a:p>
          </p:txBody>
        </p:sp>
        <p:sp>
          <p:nvSpPr>
            <p:cNvPr id="39" name="Google Shape;23;p3"/>
            <p:cNvSpPr txBox="1"/>
            <p:nvPr/>
          </p:nvSpPr>
          <p:spPr>
            <a:xfrm>
              <a:off x="0" y="2647845"/>
              <a:ext cx="9091321"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pic>
        <p:nvPicPr>
          <p:cNvPr id="41" name="Google Shape;24;p3" descr="Google Shape;24;p3"/>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pic>
        <p:nvPicPr>
          <p:cNvPr id="42" name="Google Shape;25;p3" descr="Google Shape;25;p3"/>
          <p:cNvPicPr>
            <a:picLocks noChangeAspect="1"/>
          </p:cNvPicPr>
          <p:nvPr/>
        </p:nvPicPr>
        <p:blipFill>
          <a:blip r:embed="rId3">
            <a:extLst/>
          </a:blip>
          <a:stretch>
            <a:fillRect/>
          </a:stretch>
        </p:blipFill>
        <p:spPr>
          <a:xfrm>
            <a:off x="8272364" y="1222172"/>
            <a:ext cx="1080002" cy="241875"/>
          </a:xfrm>
          <a:prstGeom prst="rect">
            <a:avLst/>
          </a:prstGeom>
          <a:ln w="12700">
            <a:miter lim="400000"/>
          </a:ln>
        </p:spPr>
      </p:pic>
      <p:pic>
        <p:nvPicPr>
          <p:cNvPr id="43" name="Google Shape;26;p3" descr="Google Shape;26;p3"/>
          <p:cNvPicPr>
            <a:picLocks noChangeAspect="1"/>
          </p:cNvPicPr>
          <p:nvPr/>
        </p:nvPicPr>
        <p:blipFill>
          <a:blip r:embed="rId4">
            <a:extLst/>
          </a:blip>
          <a:stretch>
            <a:fillRect/>
          </a:stretch>
        </p:blipFill>
        <p:spPr>
          <a:xfrm>
            <a:off x="8272364" y="418596"/>
            <a:ext cx="1080002" cy="664778"/>
          </a:xfrm>
          <a:prstGeom prst="rect">
            <a:avLst/>
          </a:prstGeom>
          <a:ln w="12700">
            <a:miter lim="400000"/>
          </a:ln>
        </p:spPr>
      </p:pic>
      <p:sp>
        <p:nvSpPr>
          <p:cNvPr id="44" name="Slide Number"/>
          <p:cNvSpPr txBox="1">
            <a:spLocks noGrp="1"/>
          </p:cNvSpPr>
          <p:nvPr>
            <p:ph type="sldNum" sz="quarter" idx="2"/>
          </p:nvPr>
        </p:nvSpPr>
        <p:spPr>
          <a:xfrm>
            <a:off x="6689159" y="6871649"/>
            <a:ext cx="273616" cy="264215"/>
          </a:xfrm>
          <a:prstGeom prst="rect">
            <a:avLst/>
          </a:prstGeom>
        </p:spPr>
        <p:txBody>
          <a:bodyPr lIns="45699" tIns="45699" rIns="45699" bIns="45699" anchor="ctr"/>
          <a:lstStyle>
            <a:lvl1pPr>
              <a:defRPr sz="1200">
                <a:latin typeface="+mj-lt"/>
                <a:ea typeface="+mj-ea"/>
                <a:cs typeface="+mj-cs"/>
                <a:sym typeface="Arial"/>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51" name="Google Shape;29;p4"/>
          <p:cNvSpPr/>
          <p:nvPr/>
        </p:nvSpPr>
        <p:spPr>
          <a:xfrm>
            <a:off x="180898" y="180899"/>
            <a:ext cx="7911003"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54" name="Google Shape;30;p4"/>
          <p:cNvGrpSpPr/>
          <p:nvPr/>
        </p:nvGrpSpPr>
        <p:grpSpPr>
          <a:xfrm>
            <a:off x="8091899" y="451666"/>
            <a:ext cx="662103" cy="380236"/>
            <a:chOff x="0" y="0"/>
            <a:chExt cx="662102" cy="380235"/>
          </a:xfrm>
        </p:grpSpPr>
        <p:sp>
          <p:nvSpPr>
            <p:cNvPr id="52" name="Google Shape;31;p4"/>
            <p:cNvSpPr/>
            <p:nvPr/>
          </p:nvSpPr>
          <p:spPr>
            <a:xfrm>
              <a:off x="-1" y="327734"/>
              <a:ext cx="662104" cy="52502"/>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3" name="Google Shape;32;p4"/>
            <p:cNvSpPr txBox="1"/>
            <p:nvPr/>
          </p:nvSpPr>
          <p:spPr>
            <a:xfrm>
              <a:off x="-1" y="0"/>
              <a:ext cx="6621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57" name="Google Shape;33;p4"/>
          <p:cNvGrpSpPr/>
          <p:nvPr/>
        </p:nvGrpSpPr>
        <p:grpSpPr>
          <a:xfrm>
            <a:off x="8753998" y="451666"/>
            <a:ext cx="785404" cy="380236"/>
            <a:chOff x="0" y="0"/>
            <a:chExt cx="785402" cy="380235"/>
          </a:xfrm>
        </p:grpSpPr>
        <p:sp>
          <p:nvSpPr>
            <p:cNvPr id="55" name="Google Shape;34;p4"/>
            <p:cNvSpPr/>
            <p:nvPr/>
          </p:nvSpPr>
          <p:spPr>
            <a:xfrm>
              <a:off x="-1" y="327734"/>
              <a:ext cx="785404" cy="52502"/>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56" name="Google Shape;35;p4"/>
            <p:cNvSpPr txBox="1"/>
            <p:nvPr/>
          </p:nvSpPr>
          <p:spPr>
            <a:xfrm>
              <a:off x="-1" y="0"/>
              <a:ext cx="7854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58" name="Google Shape;38;p4"/>
          <p:cNvSpPr txBox="1"/>
          <p:nvPr/>
        </p:nvSpPr>
        <p:spPr>
          <a:xfrm>
            <a:off x="442650" y="350324"/>
            <a:ext cx="7441801"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59" name="Google Shape;39;p4"/>
          <p:cNvSpPr txBox="1"/>
          <p:nvPr/>
        </p:nvSpPr>
        <p:spPr>
          <a:xfrm>
            <a:off x="8443617" y="271142"/>
            <a:ext cx="1166702" cy="39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r">
              <a:defRPr sz="1200">
                <a:latin typeface="Calibri"/>
                <a:ea typeface="Calibri"/>
                <a:cs typeface="Calibri"/>
                <a:sym typeface="Calibri"/>
              </a:defRPr>
            </a:pPr>
            <a:r>
              <a:t>Actividad 2|</a:t>
            </a:r>
            <a:r>
              <a:rPr sz="1600">
                <a:solidFill>
                  <a:srgbClr val="ED6B00"/>
                </a:solidFill>
              </a:rPr>
              <a:t>3</a:t>
            </a:r>
          </a:p>
        </p:txBody>
      </p:sp>
      <p:sp>
        <p:nvSpPr>
          <p:cNvPr id="60"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BODY 2">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54;p6"/>
          <p:cNvSpPr/>
          <p:nvPr/>
        </p:nvSpPr>
        <p:spPr>
          <a:xfrm rot="10800000" flipH="1">
            <a:off x="181648" y="822025"/>
            <a:ext cx="9356703"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sp>
        <p:nvSpPr>
          <p:cNvPr id="76" name="Google Shape;55;p6"/>
          <p:cNvSpPr/>
          <p:nvPr/>
        </p:nvSpPr>
        <p:spPr>
          <a:xfrm>
            <a:off x="180898" y="180899"/>
            <a:ext cx="7911003"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79" name="Google Shape;56;p6"/>
          <p:cNvGrpSpPr/>
          <p:nvPr/>
        </p:nvGrpSpPr>
        <p:grpSpPr>
          <a:xfrm>
            <a:off x="8091899" y="451666"/>
            <a:ext cx="662103" cy="380236"/>
            <a:chOff x="0" y="0"/>
            <a:chExt cx="662102" cy="380235"/>
          </a:xfrm>
        </p:grpSpPr>
        <p:sp>
          <p:nvSpPr>
            <p:cNvPr id="77" name="Google Shape;57;p6"/>
            <p:cNvSpPr/>
            <p:nvPr/>
          </p:nvSpPr>
          <p:spPr>
            <a:xfrm>
              <a:off x="-1" y="327734"/>
              <a:ext cx="662104" cy="52502"/>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78" name="Google Shape;58;p6"/>
            <p:cNvSpPr txBox="1"/>
            <p:nvPr/>
          </p:nvSpPr>
          <p:spPr>
            <a:xfrm>
              <a:off x="-1" y="0"/>
              <a:ext cx="6621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82" name="Google Shape;59;p6"/>
          <p:cNvGrpSpPr/>
          <p:nvPr/>
        </p:nvGrpSpPr>
        <p:grpSpPr>
          <a:xfrm>
            <a:off x="8753998" y="451666"/>
            <a:ext cx="785404" cy="380236"/>
            <a:chOff x="0" y="0"/>
            <a:chExt cx="785402" cy="380235"/>
          </a:xfrm>
        </p:grpSpPr>
        <p:sp>
          <p:nvSpPr>
            <p:cNvPr id="80" name="Google Shape;60;p6"/>
            <p:cNvSpPr/>
            <p:nvPr/>
          </p:nvSpPr>
          <p:spPr>
            <a:xfrm>
              <a:off x="-1" y="327734"/>
              <a:ext cx="785404" cy="52502"/>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1" name="Google Shape;61;p6"/>
            <p:cNvSpPr txBox="1"/>
            <p:nvPr/>
          </p:nvSpPr>
          <p:spPr>
            <a:xfrm>
              <a:off x="-1" y="0"/>
              <a:ext cx="7854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83" name="Google Shape;64;p6"/>
          <p:cNvSpPr txBox="1"/>
          <p:nvPr/>
        </p:nvSpPr>
        <p:spPr>
          <a:xfrm>
            <a:off x="8443617" y="271142"/>
            <a:ext cx="1166702" cy="39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r">
              <a:defRPr sz="1200">
                <a:latin typeface="Calibri"/>
                <a:ea typeface="Calibri"/>
                <a:cs typeface="Calibri"/>
                <a:sym typeface="Calibri"/>
              </a:defRPr>
            </a:pPr>
            <a:r>
              <a:t>Actividad 2|</a:t>
            </a:r>
            <a:r>
              <a:rPr sz="1600">
                <a:solidFill>
                  <a:srgbClr val="ED6B00"/>
                </a:solidFill>
              </a:rPr>
              <a:t>3</a:t>
            </a:r>
          </a:p>
        </p:txBody>
      </p:sp>
      <p:sp>
        <p:nvSpPr>
          <p:cNvPr id="84"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86" name="Google Shape;38;p4"/>
          <p:cNvSpPr txBox="1"/>
          <p:nvPr/>
        </p:nvSpPr>
        <p:spPr>
          <a:xfrm>
            <a:off x="442650" y="350325"/>
            <a:ext cx="7441801"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67;p7"/>
          <p:cNvSpPr/>
          <p:nvPr/>
        </p:nvSpPr>
        <p:spPr>
          <a:xfrm rot="10800000" flipH="1">
            <a:off x="181648" y="822025"/>
            <a:ext cx="9356703"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9" rIns="45719" anchor="ctr"/>
          <a:lstStyle/>
          <a:p>
            <a:endParaRPr/>
          </a:p>
        </p:txBody>
      </p:sp>
      <p:sp>
        <p:nvSpPr>
          <p:cNvPr id="94" name="Google Shape;68;p7"/>
          <p:cNvSpPr/>
          <p:nvPr/>
        </p:nvSpPr>
        <p:spPr>
          <a:xfrm>
            <a:off x="180898" y="180899"/>
            <a:ext cx="7911003"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97" name="Google Shape;69;p7"/>
          <p:cNvGrpSpPr/>
          <p:nvPr/>
        </p:nvGrpSpPr>
        <p:grpSpPr>
          <a:xfrm>
            <a:off x="8091899" y="451666"/>
            <a:ext cx="662103" cy="380236"/>
            <a:chOff x="0" y="0"/>
            <a:chExt cx="662102" cy="380235"/>
          </a:xfrm>
        </p:grpSpPr>
        <p:sp>
          <p:nvSpPr>
            <p:cNvPr id="95" name="Google Shape;70;p7"/>
            <p:cNvSpPr/>
            <p:nvPr/>
          </p:nvSpPr>
          <p:spPr>
            <a:xfrm>
              <a:off x="-1" y="327734"/>
              <a:ext cx="662104" cy="52502"/>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96" name="Google Shape;71;p7"/>
            <p:cNvSpPr txBox="1"/>
            <p:nvPr/>
          </p:nvSpPr>
          <p:spPr>
            <a:xfrm>
              <a:off x="-1" y="0"/>
              <a:ext cx="6621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100" name="Google Shape;72;p7"/>
          <p:cNvGrpSpPr/>
          <p:nvPr/>
        </p:nvGrpSpPr>
        <p:grpSpPr>
          <a:xfrm>
            <a:off x="8753998" y="451666"/>
            <a:ext cx="785404" cy="380236"/>
            <a:chOff x="0" y="0"/>
            <a:chExt cx="785402" cy="380235"/>
          </a:xfrm>
        </p:grpSpPr>
        <p:sp>
          <p:nvSpPr>
            <p:cNvPr id="98" name="Google Shape;73;p7"/>
            <p:cNvSpPr/>
            <p:nvPr/>
          </p:nvSpPr>
          <p:spPr>
            <a:xfrm>
              <a:off x="-1" y="327734"/>
              <a:ext cx="785404" cy="52502"/>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99" name="Google Shape;74;p7"/>
            <p:cNvSpPr txBox="1"/>
            <p:nvPr/>
          </p:nvSpPr>
          <p:spPr>
            <a:xfrm>
              <a:off x="-1" y="0"/>
              <a:ext cx="7854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101" name="Google Shape;78;p7"/>
          <p:cNvSpPr txBox="1"/>
          <p:nvPr/>
        </p:nvSpPr>
        <p:spPr>
          <a:xfrm>
            <a:off x="8443617" y="271142"/>
            <a:ext cx="1166702" cy="39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r">
              <a:defRPr sz="1200">
                <a:latin typeface="Calibri"/>
                <a:ea typeface="Calibri"/>
                <a:cs typeface="Calibri"/>
                <a:sym typeface="Calibri"/>
              </a:defRPr>
            </a:pPr>
            <a:r>
              <a:t>Actividad 2|</a:t>
            </a:r>
            <a:r>
              <a:rPr sz="1600">
                <a:solidFill>
                  <a:srgbClr val="ED6B00"/>
                </a:solidFill>
              </a:rPr>
              <a:t>3</a:t>
            </a:r>
          </a:p>
        </p:txBody>
      </p:sp>
      <p:sp>
        <p:nvSpPr>
          <p:cNvPr id="102"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04" name="Google Shape;38;p4"/>
          <p:cNvSpPr txBox="1"/>
          <p:nvPr/>
        </p:nvSpPr>
        <p:spPr>
          <a:xfrm>
            <a:off x="442650" y="350325"/>
            <a:ext cx="7441801"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8"/>
          <p:cNvSpPr/>
          <p:nvPr/>
        </p:nvSpPr>
        <p:spPr>
          <a:xfrm rot="10800000" flipH="1">
            <a:off x="181648" y="822025"/>
            <a:ext cx="9356703"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grpSp>
        <p:nvGrpSpPr>
          <p:cNvPr id="114" name="Google Shape;81;p8"/>
          <p:cNvGrpSpPr/>
          <p:nvPr/>
        </p:nvGrpSpPr>
        <p:grpSpPr>
          <a:xfrm>
            <a:off x="8080881" y="451666"/>
            <a:ext cx="662103" cy="380236"/>
            <a:chOff x="0" y="0"/>
            <a:chExt cx="662102" cy="380235"/>
          </a:xfrm>
        </p:grpSpPr>
        <p:sp>
          <p:nvSpPr>
            <p:cNvPr id="112" name="Google Shape;82;p8"/>
            <p:cNvSpPr/>
            <p:nvPr/>
          </p:nvSpPr>
          <p:spPr>
            <a:xfrm>
              <a:off x="-1" y="327734"/>
              <a:ext cx="662104" cy="52502"/>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113" name="Google Shape;83;p8"/>
            <p:cNvSpPr txBox="1"/>
            <p:nvPr/>
          </p:nvSpPr>
          <p:spPr>
            <a:xfrm>
              <a:off x="-1" y="0"/>
              <a:ext cx="6621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117" name="Google Shape;84;p8"/>
          <p:cNvGrpSpPr/>
          <p:nvPr/>
        </p:nvGrpSpPr>
        <p:grpSpPr>
          <a:xfrm>
            <a:off x="8742981" y="451666"/>
            <a:ext cx="785403" cy="380236"/>
            <a:chOff x="0" y="0"/>
            <a:chExt cx="785402" cy="380235"/>
          </a:xfrm>
        </p:grpSpPr>
        <p:sp>
          <p:nvSpPr>
            <p:cNvPr id="115" name="Google Shape;85;p8"/>
            <p:cNvSpPr/>
            <p:nvPr/>
          </p:nvSpPr>
          <p:spPr>
            <a:xfrm>
              <a:off x="-1" y="327734"/>
              <a:ext cx="785404" cy="52502"/>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116" name="Google Shape;86;p8"/>
            <p:cNvSpPr txBox="1"/>
            <p:nvPr/>
          </p:nvSpPr>
          <p:spPr>
            <a:xfrm>
              <a:off x="-1" y="0"/>
              <a:ext cx="7854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118" name="Google Shape;89;p8"/>
          <p:cNvSpPr txBox="1"/>
          <p:nvPr/>
        </p:nvSpPr>
        <p:spPr>
          <a:xfrm>
            <a:off x="8170650" y="288449"/>
            <a:ext cx="1166702"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b="1">
                <a:latin typeface="Calibri"/>
                <a:ea typeface="Calibri"/>
                <a:cs typeface="Calibri"/>
                <a:sym typeface="Calibri"/>
              </a:defRPr>
            </a:lvl1pPr>
          </a:lstStyle>
          <a:p>
            <a:r>
              <a:t>¡Atención!</a:t>
            </a:r>
          </a:p>
        </p:txBody>
      </p:sp>
      <p:sp>
        <p:nvSpPr>
          <p:cNvPr id="120"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3"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41;p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45719" rIns="45719" anchor="ctr"/>
          <a:lstStyle/>
          <a:p>
            <a:endParaRPr/>
          </a:p>
        </p:txBody>
      </p:sp>
      <p:sp>
        <p:nvSpPr>
          <p:cNvPr id="3" name="Google Shape;42;p5"/>
          <p:cNvSpPr/>
          <p:nvPr/>
        </p:nvSpPr>
        <p:spPr>
          <a:xfrm>
            <a:off x="180898" y="180899"/>
            <a:ext cx="7911003"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6" name="Google Shape;43;p5"/>
          <p:cNvGrpSpPr/>
          <p:nvPr/>
        </p:nvGrpSpPr>
        <p:grpSpPr>
          <a:xfrm>
            <a:off x="8091899" y="451666"/>
            <a:ext cx="662103" cy="380236"/>
            <a:chOff x="0" y="0"/>
            <a:chExt cx="662102" cy="380235"/>
          </a:xfrm>
        </p:grpSpPr>
        <p:sp>
          <p:nvSpPr>
            <p:cNvPr id="4" name="Google Shape;44;p5"/>
            <p:cNvSpPr/>
            <p:nvPr/>
          </p:nvSpPr>
          <p:spPr>
            <a:xfrm>
              <a:off x="-1" y="327734"/>
              <a:ext cx="662104" cy="52502"/>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 name="Google Shape;45;p5"/>
            <p:cNvSpPr txBox="1"/>
            <p:nvPr/>
          </p:nvSpPr>
          <p:spPr>
            <a:xfrm>
              <a:off x="-1" y="0"/>
              <a:ext cx="6621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grpSp>
        <p:nvGrpSpPr>
          <p:cNvPr id="9" name="Google Shape;46;p5"/>
          <p:cNvGrpSpPr/>
          <p:nvPr/>
        </p:nvGrpSpPr>
        <p:grpSpPr>
          <a:xfrm>
            <a:off x="8753998" y="451666"/>
            <a:ext cx="785404" cy="380236"/>
            <a:chOff x="0" y="0"/>
            <a:chExt cx="785402" cy="380235"/>
          </a:xfrm>
        </p:grpSpPr>
        <p:sp>
          <p:nvSpPr>
            <p:cNvPr id="7" name="Google Shape;47;p5"/>
            <p:cNvSpPr/>
            <p:nvPr/>
          </p:nvSpPr>
          <p:spPr>
            <a:xfrm>
              <a:off x="-1" y="327734"/>
              <a:ext cx="785404" cy="52502"/>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 name="Google Shape;48;p5"/>
            <p:cNvSpPr txBox="1"/>
            <p:nvPr/>
          </p:nvSpPr>
          <p:spPr>
            <a:xfrm>
              <a:off x="-1" y="0"/>
              <a:ext cx="78540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b">
              <a:spAutoFit/>
            </a:bodyPr>
            <a:lstStyle/>
            <a:p>
              <a:r>
                <a:t> </a:t>
              </a:r>
            </a:p>
          </p:txBody>
        </p:sp>
      </p:grpSp>
      <p:sp>
        <p:nvSpPr>
          <p:cNvPr id="10" name="Google Shape;51;p5"/>
          <p:cNvSpPr txBox="1"/>
          <p:nvPr/>
        </p:nvSpPr>
        <p:spPr>
          <a:xfrm>
            <a:off x="8443617" y="271142"/>
            <a:ext cx="1166702" cy="39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r">
              <a:defRPr sz="1200">
                <a:latin typeface="Calibri"/>
                <a:ea typeface="Calibri"/>
                <a:cs typeface="Calibri"/>
                <a:sym typeface="Calibri"/>
              </a:defRPr>
            </a:pPr>
            <a:r>
              <a:t>Actividad 2|</a:t>
            </a:r>
            <a:r>
              <a:rPr sz="1600">
                <a:solidFill>
                  <a:srgbClr val="ED6B00"/>
                </a:solidFill>
              </a:rPr>
              <a:t>3</a:t>
            </a:r>
          </a:p>
        </p:txBody>
      </p:sp>
      <p:sp>
        <p:nvSpPr>
          <p:cNvPr id="11"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2" name="Slide Number"/>
          <p:cNvSpPr txBox="1">
            <a:spLocks noGrp="1"/>
          </p:cNvSpPr>
          <p:nvPr>
            <p:ph type="sldNum" sz="quarter" idx="2"/>
          </p:nvPr>
        </p:nvSpPr>
        <p:spPr>
          <a:xfrm>
            <a:off x="371685" y="6881800"/>
            <a:ext cx="337161" cy="317118"/>
          </a:xfrm>
          <a:prstGeom prst="rect">
            <a:avLst/>
          </a:prstGeom>
          <a:ln w="12700">
            <a:miter lim="400000"/>
          </a:ln>
        </p:spPr>
        <p:txBody>
          <a:bodyPr wrap="none" lIns="91424" tIns="91424" rIns="91424" bIns="91424">
            <a:spAutoFit/>
          </a:bodyPr>
          <a:lstStyle>
            <a:lvl1pPr algn="r">
              <a:defRPr sz="1100">
                <a:latin typeface="Calibri"/>
                <a:ea typeface="Calibri"/>
                <a:cs typeface="Calibri"/>
                <a:sym typeface="Calibri"/>
              </a:defRPr>
            </a:lvl1pPr>
          </a:lstStyle>
          <a:p>
            <a:fld id="{86CB4B4D-7CA3-9044-876B-883B54F8677D}" type="slidenum">
              <a:t>‹Nº›</a:t>
            </a:fld>
            <a:endParaRPr/>
          </a:p>
        </p:txBody>
      </p:sp>
      <p:sp>
        <p:nvSpPr>
          <p:cNvPr id="13" name="Google Shape;38;p4"/>
          <p:cNvSpPr txBox="1"/>
          <p:nvPr/>
        </p:nvSpPr>
        <p:spPr>
          <a:xfrm>
            <a:off x="442650" y="350325"/>
            <a:ext cx="7441801"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14" name="Title Text"/>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lstStyle/>
          <a:p>
            <a:r>
              <a:t>Title Text</a:t>
            </a:r>
          </a:p>
        </p:txBody>
      </p:sp>
      <p:sp>
        <p:nvSpPr>
          <p:cNvPr id="15" name="Body Level One…"/>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titleStyle>
    <p:bodyStyle>
      <a:lvl1pPr marL="22860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228600" marR="0" indent="457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228600" marR="0" indent="914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228600" marR="0" indent="1371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228600" marR="0" indent="18288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228600" marR="0" indent="22860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228600" marR="0" indent="2743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228600" marR="0" indent="3200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228600" marR="0" indent="3657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95;p9"/>
          <p:cNvSpPr txBox="1"/>
          <p:nvPr/>
        </p:nvSpPr>
        <p:spPr>
          <a:xfrm>
            <a:off x="1176618" y="6563127"/>
            <a:ext cx="7012135" cy="482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31" name="Google Shape;96;p9"/>
          <p:cNvSpPr txBox="1"/>
          <p:nvPr/>
        </p:nvSpPr>
        <p:spPr>
          <a:xfrm>
            <a:off x="374948" y="2049161"/>
            <a:ext cx="1444329" cy="369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sz="1500" b="1">
                <a:latin typeface="Calibri"/>
                <a:ea typeface="Calibri"/>
                <a:cs typeface="Calibri"/>
                <a:sym typeface="Calibri"/>
              </a:defRPr>
            </a:lvl1pPr>
          </a:lstStyle>
          <a:p>
            <a:r>
              <a:t>MÓDULO 6</a:t>
            </a:r>
          </a:p>
        </p:txBody>
      </p:sp>
      <p:sp>
        <p:nvSpPr>
          <p:cNvPr id="132" name="Google Shape;97;p9"/>
          <p:cNvSpPr txBox="1"/>
          <p:nvPr/>
        </p:nvSpPr>
        <p:spPr>
          <a:xfrm>
            <a:off x="1139098" y="834800"/>
            <a:ext cx="4156804" cy="339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200" b="1">
                <a:solidFill>
                  <a:srgbClr val="ED6B00"/>
                </a:solidFill>
                <a:latin typeface="Calibri"/>
                <a:ea typeface="Calibri"/>
                <a:cs typeface="Calibri"/>
                <a:sym typeface="Calibri"/>
              </a:defRPr>
            </a:pPr>
            <a:r>
              <a:t>PLAN COMÚN </a:t>
            </a:r>
            <a:r>
              <a:rPr b="0"/>
              <a:t>| NIVEL 3° MEDIO</a:t>
            </a:r>
          </a:p>
        </p:txBody>
      </p:sp>
      <p:sp>
        <p:nvSpPr>
          <p:cNvPr id="133" name="Google Shape;98;p9"/>
          <p:cNvSpPr txBox="1"/>
          <p:nvPr/>
        </p:nvSpPr>
        <p:spPr>
          <a:xfrm>
            <a:off x="379740" y="2222762"/>
            <a:ext cx="7139541" cy="2179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90000"/>
              </a:lnSpc>
              <a:defRPr sz="3600" b="1">
                <a:solidFill>
                  <a:srgbClr val="ED6B00"/>
                </a:solidFill>
                <a:latin typeface="Calibri"/>
                <a:ea typeface="Calibri"/>
                <a:cs typeface="Calibri"/>
                <a:sym typeface="Calibri"/>
              </a:defRPr>
            </a:pPr>
            <a:r>
              <a:t>APLICACIONES </a:t>
            </a:r>
          </a:p>
          <a:p>
            <a:pPr>
              <a:lnSpc>
                <a:spcPct val="90000"/>
              </a:lnSpc>
              <a:defRPr sz="3600" b="1">
                <a:solidFill>
                  <a:srgbClr val="ED6B00"/>
                </a:solidFill>
                <a:latin typeface="Calibri"/>
                <a:ea typeface="Calibri"/>
                <a:cs typeface="Calibri"/>
                <a:sym typeface="Calibri"/>
              </a:defRPr>
            </a:pPr>
            <a:r>
              <a:t>INFORMÁTICAS </a:t>
            </a:r>
          </a:p>
          <a:p>
            <a:pPr>
              <a:lnSpc>
                <a:spcPct val="90000"/>
              </a:lnSpc>
              <a:defRPr sz="3600" b="1">
                <a:solidFill>
                  <a:srgbClr val="ED6B00"/>
                </a:solidFill>
                <a:latin typeface="Calibri"/>
                <a:ea typeface="Calibri"/>
                <a:cs typeface="Calibri"/>
                <a:sym typeface="Calibri"/>
              </a:defRPr>
            </a:pPr>
            <a:r>
              <a:t>PARA LA GESTIÓN </a:t>
            </a:r>
          </a:p>
          <a:p>
            <a:pPr>
              <a:lnSpc>
                <a:spcPct val="90000"/>
              </a:lnSpc>
              <a:defRPr sz="3600" b="1">
                <a:solidFill>
                  <a:srgbClr val="ED6B00"/>
                </a:solidFill>
                <a:latin typeface="Calibri"/>
                <a:ea typeface="Calibri"/>
                <a:cs typeface="Calibri"/>
                <a:sym typeface="Calibri"/>
              </a:defRPr>
            </a:pPr>
            <a:r>
              <a:t>ADMINISTRATIVA </a:t>
            </a:r>
          </a:p>
        </p:txBody>
      </p:sp>
      <p:pic>
        <p:nvPicPr>
          <p:cNvPr id="134" name="Google Shape;99;p9" descr="Google Shape;99;p9"/>
          <p:cNvPicPr>
            <a:picLocks noChangeAspect="1"/>
          </p:cNvPicPr>
          <p:nvPr/>
        </p:nvPicPr>
        <p:blipFill>
          <a:blip r:embed="rId2">
            <a:extLst/>
          </a:blip>
          <a:stretch>
            <a:fillRect/>
          </a:stretch>
        </p:blipFill>
        <p:spPr>
          <a:xfrm>
            <a:off x="3577685" y="1979146"/>
            <a:ext cx="5191179" cy="474572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87" name="Google Shape;273;p18"/>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10</a:t>
            </a:r>
          </a:p>
        </p:txBody>
      </p:sp>
      <p:grpSp>
        <p:nvGrpSpPr>
          <p:cNvPr id="290" name="Google Shape;274;p18"/>
          <p:cNvGrpSpPr/>
          <p:nvPr/>
        </p:nvGrpSpPr>
        <p:grpSpPr>
          <a:xfrm>
            <a:off x="466023" y="2144733"/>
            <a:ext cx="8513857" cy="1602205"/>
            <a:chOff x="0" y="0"/>
            <a:chExt cx="8513856" cy="1602204"/>
          </a:xfrm>
        </p:grpSpPr>
        <p:sp>
          <p:nvSpPr>
            <p:cNvPr id="288" name="Google Shape;275;p18"/>
            <p:cNvSpPr/>
            <p:nvPr/>
          </p:nvSpPr>
          <p:spPr>
            <a:xfrm>
              <a:off x="0" y="0"/>
              <a:ext cx="8513857" cy="1602205"/>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289" name="Google Shape;276;p18"/>
            <p:cNvSpPr txBox="1"/>
            <p:nvPr/>
          </p:nvSpPr>
          <p:spPr>
            <a:xfrm>
              <a:off x="51345" y="610984"/>
              <a:ext cx="8411165"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91" name="Google Shape;277;p18"/>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CAPA </a:t>
            </a:r>
            <a:r>
              <a:rPr b="0">
                <a:solidFill>
                  <a:srgbClr val="A93501"/>
                </a:solidFill>
              </a:rPr>
              <a:t>8</a:t>
            </a:r>
          </a:p>
        </p:txBody>
      </p:sp>
      <p:pic>
        <p:nvPicPr>
          <p:cNvPr id="292" name="Google Shape;278;p18" descr="Google Shape;278;p18"/>
          <p:cNvPicPr>
            <a:picLocks noChangeAspect="1"/>
          </p:cNvPicPr>
          <p:nvPr/>
        </p:nvPicPr>
        <p:blipFill>
          <a:blip r:embed="rId2">
            <a:extLst/>
          </a:blip>
          <a:stretch>
            <a:fillRect/>
          </a:stretch>
        </p:blipFill>
        <p:spPr>
          <a:xfrm flipH="1">
            <a:off x="7748623" y="4472847"/>
            <a:ext cx="1971640" cy="3203914"/>
          </a:xfrm>
          <a:prstGeom prst="rect">
            <a:avLst/>
          </a:prstGeom>
          <a:ln w="12700">
            <a:miter lim="400000"/>
          </a:ln>
        </p:spPr>
      </p:pic>
      <p:grpSp>
        <p:nvGrpSpPr>
          <p:cNvPr id="295" name="Google Shape;279;p18"/>
          <p:cNvGrpSpPr/>
          <p:nvPr/>
        </p:nvGrpSpPr>
        <p:grpSpPr>
          <a:xfrm>
            <a:off x="3008490" y="3987527"/>
            <a:ext cx="4392445" cy="2193905"/>
            <a:chOff x="0" y="0"/>
            <a:chExt cx="4392443" cy="2193904"/>
          </a:xfrm>
        </p:grpSpPr>
        <p:sp>
          <p:nvSpPr>
            <p:cNvPr id="293" name="Google Shape;280;p18"/>
            <p:cNvSpPr/>
            <p:nvPr/>
          </p:nvSpPr>
          <p:spPr>
            <a:xfrm flipH="1">
              <a:off x="0" y="0"/>
              <a:ext cx="4392444" cy="2193905"/>
            </a:xfrm>
            <a:prstGeom prst="roundRect">
              <a:avLst>
                <a:gd name="adj" fmla="val 1666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94" name="Google Shape;281;p18"/>
            <p:cNvSpPr txBox="1"/>
            <p:nvPr/>
          </p:nvSpPr>
          <p:spPr>
            <a:xfrm>
              <a:off x="107096" y="906834"/>
              <a:ext cx="4178252"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pic>
        <p:nvPicPr>
          <p:cNvPr id="296" name="Google Shape;282;p18" descr="Google Shape;282;p18"/>
          <p:cNvPicPr>
            <a:picLocks noChangeAspect="1"/>
          </p:cNvPicPr>
          <p:nvPr/>
        </p:nvPicPr>
        <p:blipFill>
          <a:blip r:embed="rId3">
            <a:extLst/>
          </a:blip>
          <a:stretch>
            <a:fillRect/>
          </a:stretch>
        </p:blipFill>
        <p:spPr>
          <a:xfrm>
            <a:off x="2852421" y="3838068"/>
            <a:ext cx="482542" cy="482543"/>
          </a:xfrm>
          <a:prstGeom prst="rect">
            <a:avLst/>
          </a:prstGeom>
          <a:ln w="12700">
            <a:miter lim="400000"/>
          </a:ln>
        </p:spPr>
      </p:pic>
      <p:sp>
        <p:nvSpPr>
          <p:cNvPr id="297" name="Google Shape;283;p18"/>
          <p:cNvSpPr txBox="1"/>
          <p:nvPr/>
        </p:nvSpPr>
        <p:spPr>
          <a:xfrm>
            <a:off x="3404130" y="4155502"/>
            <a:ext cx="3751686" cy="1880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defRPr b="1">
                <a:latin typeface="Calibri"/>
                <a:ea typeface="Calibri"/>
                <a:cs typeface="Calibri"/>
                <a:sym typeface="Calibri"/>
              </a:defRPr>
            </a:pPr>
            <a:r>
              <a:t>y ustedes … </a:t>
            </a:r>
          </a:p>
          <a:p>
            <a:pPr>
              <a:defRPr b="1">
                <a:latin typeface="Calibri"/>
                <a:ea typeface="Calibri"/>
                <a:cs typeface="Calibri"/>
                <a:sym typeface="Calibri"/>
              </a:defRPr>
            </a:pPr>
            <a:endParaRPr/>
          </a:p>
          <a:p>
            <a:pPr>
              <a:defRPr>
                <a:latin typeface="Calibri"/>
                <a:ea typeface="Calibri"/>
                <a:cs typeface="Calibri"/>
                <a:sym typeface="Calibri"/>
              </a:defRPr>
            </a:pPr>
            <a:r>
              <a:t>¿alguna vez han tenido problemas o se les han presentado situaciones como usuarios con las tecnologías?</a:t>
            </a:r>
          </a:p>
          <a:p>
            <a:pPr>
              <a:defRPr>
                <a:latin typeface="Calibri"/>
                <a:ea typeface="Calibri"/>
                <a:cs typeface="Calibri"/>
                <a:sym typeface="Calibri"/>
              </a:defRPr>
            </a:pPr>
            <a:endParaRPr/>
          </a:p>
          <a:p>
            <a:pPr>
              <a:defRPr>
                <a:latin typeface="Calibri"/>
                <a:ea typeface="Calibri"/>
                <a:cs typeface="Calibri"/>
                <a:sym typeface="Calibri"/>
              </a:defRPr>
            </a:pPr>
            <a:r>
              <a:t>Mencionemos algunas situaciones que se tornan más comunes de lo que uno pueda llegar a creer...</a:t>
            </a:r>
          </a:p>
        </p:txBody>
      </p:sp>
      <p:pic>
        <p:nvPicPr>
          <p:cNvPr id="298" name="Google Shape;284;p18" descr="Google Shape;284;p18"/>
          <p:cNvPicPr>
            <a:picLocks noChangeAspect="1"/>
          </p:cNvPicPr>
          <p:nvPr/>
        </p:nvPicPr>
        <p:blipFill>
          <a:blip r:embed="rId4">
            <a:extLst/>
          </a:blip>
          <a:stretch>
            <a:fillRect/>
          </a:stretch>
        </p:blipFill>
        <p:spPr>
          <a:xfrm>
            <a:off x="452175" y="4079340"/>
            <a:ext cx="2038643" cy="2509099"/>
          </a:xfrm>
          <a:prstGeom prst="rect">
            <a:avLst/>
          </a:prstGeom>
          <a:ln w="12700">
            <a:miter lim="400000"/>
          </a:ln>
        </p:spPr>
      </p:pic>
      <p:pic>
        <p:nvPicPr>
          <p:cNvPr id="299" name="Google Shape;285;p18" descr="Google Shape;285;p18"/>
          <p:cNvPicPr>
            <a:picLocks noChangeAspect="1"/>
          </p:cNvPicPr>
          <p:nvPr/>
        </p:nvPicPr>
        <p:blipFill>
          <a:blip r:embed="rId5">
            <a:extLst/>
          </a:blip>
          <a:stretch>
            <a:fillRect/>
          </a:stretch>
        </p:blipFill>
        <p:spPr>
          <a:xfrm>
            <a:off x="597182" y="4254567"/>
            <a:ext cx="1759980" cy="1870277"/>
          </a:xfrm>
          <a:prstGeom prst="rect">
            <a:avLst/>
          </a:prstGeom>
          <a:ln w="12700">
            <a:miter lim="400000"/>
          </a:ln>
        </p:spPr>
      </p:pic>
      <p:sp>
        <p:nvSpPr>
          <p:cNvPr id="300" name="Google Shape;286;p18"/>
          <p:cNvSpPr/>
          <p:nvPr/>
        </p:nvSpPr>
        <p:spPr>
          <a:xfrm rot="4447046" flipH="1">
            <a:off x="7326566" y="4652288"/>
            <a:ext cx="498330" cy="864382"/>
          </a:xfrm>
          <a:prstGeom prst="triangle">
            <a:avLst/>
          </a:prstGeom>
          <a:solidFill>
            <a:srgbClr val="F7E3D1"/>
          </a:solidFill>
          <a:ln w="12700">
            <a:miter lim="400000"/>
          </a:ln>
        </p:spPr>
        <p:txBody>
          <a:bodyPr lIns="45719" rIns="45719" anchor="ctr"/>
          <a:lstStyle/>
          <a:p>
            <a:pPr algn="ctr">
              <a:defRPr>
                <a:solidFill>
                  <a:srgbClr val="FFFFFF"/>
                </a:solidFill>
              </a:defRPr>
            </a:pPr>
            <a:endParaRPr/>
          </a:p>
        </p:txBody>
      </p:sp>
      <p:sp>
        <p:nvSpPr>
          <p:cNvPr id="301" name="Google Shape;287;p18"/>
          <p:cNvSpPr txBox="1"/>
          <p:nvPr/>
        </p:nvSpPr>
        <p:spPr>
          <a:xfrm>
            <a:off x="648741" y="2340652"/>
            <a:ext cx="7830688" cy="1111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marL="285750" indent="-285750">
              <a:lnSpc>
                <a:spcPct val="110000"/>
              </a:lnSpc>
              <a:buClr>
                <a:srgbClr val="000000"/>
              </a:buClr>
              <a:buSzPts val="1500"/>
              <a:buFont typeface="Arial"/>
              <a:buChar char="•"/>
              <a:defRPr sz="1500">
                <a:latin typeface="Calibri"/>
                <a:ea typeface="Calibri"/>
                <a:cs typeface="Calibri"/>
                <a:sym typeface="Calibri"/>
              </a:defRPr>
            </a:pPr>
            <a:r>
              <a:t>Seguramente habrás escuchado o leído acerca de la capa 8. </a:t>
            </a:r>
          </a:p>
          <a:p>
            <a:pPr marL="95250">
              <a:lnSpc>
                <a:spcPct val="110000"/>
              </a:lnSpc>
              <a:defRPr sz="1500">
                <a:latin typeface="Calibri"/>
                <a:ea typeface="Calibri"/>
                <a:cs typeface="Calibri"/>
                <a:sym typeface="Calibri"/>
              </a:defRPr>
            </a:pPr>
            <a:endParaRPr/>
          </a:p>
          <a:p>
            <a:pPr marL="285750" indent="-285750">
              <a:lnSpc>
                <a:spcPct val="110000"/>
              </a:lnSpc>
              <a:buClr>
                <a:srgbClr val="000000"/>
              </a:buClr>
              <a:buSzPts val="1500"/>
              <a:buFont typeface="Arial"/>
              <a:buChar char="•"/>
              <a:defRPr sz="1500">
                <a:latin typeface="Calibri"/>
                <a:ea typeface="Calibri"/>
                <a:cs typeface="Calibri"/>
                <a:sym typeface="Calibri"/>
              </a:defRPr>
            </a:pPr>
            <a:r>
              <a:t>Generalmente se escucha cuando ocurre un problema con el computador, la impresora, la pantalla u otro dispositivo.</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304" name="Google Shape;292;p19"/>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11</a:t>
            </a:r>
          </a:p>
        </p:txBody>
      </p:sp>
      <p:grpSp>
        <p:nvGrpSpPr>
          <p:cNvPr id="307" name="Google Shape;293;p19"/>
          <p:cNvGrpSpPr/>
          <p:nvPr/>
        </p:nvGrpSpPr>
        <p:grpSpPr>
          <a:xfrm>
            <a:off x="466023" y="2144732"/>
            <a:ext cx="3065679" cy="2341855"/>
            <a:chOff x="0" y="0"/>
            <a:chExt cx="3065678" cy="2341853"/>
          </a:xfrm>
        </p:grpSpPr>
        <p:sp>
          <p:nvSpPr>
            <p:cNvPr id="305" name="Google Shape;294;p19"/>
            <p:cNvSpPr/>
            <p:nvPr/>
          </p:nvSpPr>
          <p:spPr>
            <a:xfrm>
              <a:off x="0" y="0"/>
              <a:ext cx="3065679" cy="2341854"/>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06" name="Google Shape;295;p19"/>
            <p:cNvSpPr txBox="1"/>
            <p:nvPr/>
          </p:nvSpPr>
          <p:spPr>
            <a:xfrm>
              <a:off x="75050" y="980809"/>
              <a:ext cx="2915578"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08" name="Google Shape;296;p19"/>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CAPA </a:t>
            </a:r>
            <a:r>
              <a:rPr b="0">
                <a:solidFill>
                  <a:srgbClr val="A93501"/>
                </a:solidFill>
              </a:rPr>
              <a:t>8</a:t>
            </a:r>
          </a:p>
        </p:txBody>
      </p:sp>
      <p:sp>
        <p:nvSpPr>
          <p:cNvPr id="309" name="Google Shape;297;p19"/>
          <p:cNvSpPr txBox="1"/>
          <p:nvPr/>
        </p:nvSpPr>
        <p:spPr>
          <a:xfrm>
            <a:off x="648741" y="2451848"/>
            <a:ext cx="2965021" cy="1852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110000"/>
              </a:lnSpc>
              <a:defRPr sz="1500" b="1">
                <a:latin typeface="Calibri"/>
                <a:ea typeface="Calibri"/>
                <a:cs typeface="Calibri"/>
                <a:sym typeface="Calibri"/>
              </a:defRPr>
            </a:pPr>
            <a:r>
              <a:t>Listado:</a:t>
            </a:r>
          </a:p>
          <a:p>
            <a:pPr marL="285750" indent="-285750">
              <a:lnSpc>
                <a:spcPct val="110000"/>
              </a:lnSpc>
              <a:buClr>
                <a:srgbClr val="000000"/>
              </a:buClr>
              <a:buSzPts val="1500"/>
              <a:buFont typeface="Arial"/>
              <a:buChar char="•"/>
              <a:defRPr sz="1500">
                <a:latin typeface="Calibri"/>
                <a:ea typeface="Calibri"/>
                <a:cs typeface="Calibri"/>
                <a:sym typeface="Calibri"/>
              </a:defRPr>
            </a:pPr>
            <a:r>
              <a:t>“El computador se apagó solo”</a:t>
            </a:r>
          </a:p>
          <a:p>
            <a:pPr marL="285750" indent="-285750">
              <a:lnSpc>
                <a:spcPct val="110000"/>
              </a:lnSpc>
              <a:buClr>
                <a:srgbClr val="000000"/>
              </a:buClr>
              <a:buSzPts val="1500"/>
              <a:buFont typeface="Arial"/>
              <a:buChar char="•"/>
              <a:defRPr sz="1500">
                <a:latin typeface="Calibri"/>
                <a:ea typeface="Calibri"/>
                <a:cs typeface="Calibri"/>
                <a:sym typeface="Calibri"/>
              </a:defRPr>
            </a:pPr>
            <a:r>
              <a:t>“La pantalla no funciona”</a:t>
            </a:r>
          </a:p>
          <a:p>
            <a:pPr marL="285750" indent="-285750">
              <a:lnSpc>
                <a:spcPct val="110000"/>
              </a:lnSpc>
              <a:buClr>
                <a:srgbClr val="000000"/>
              </a:buClr>
              <a:buSzPts val="1500"/>
              <a:buFont typeface="Arial"/>
              <a:buChar char="•"/>
              <a:defRPr sz="1500">
                <a:latin typeface="Calibri"/>
                <a:ea typeface="Calibri"/>
                <a:cs typeface="Calibri"/>
                <a:sym typeface="Calibri"/>
              </a:defRPr>
            </a:pPr>
            <a:r>
              <a:t>“No me imprime”</a:t>
            </a:r>
          </a:p>
          <a:p>
            <a:pPr marL="285750" indent="-285750">
              <a:lnSpc>
                <a:spcPct val="110000"/>
              </a:lnSpc>
              <a:buClr>
                <a:srgbClr val="000000"/>
              </a:buClr>
              <a:buSzPts val="1500"/>
              <a:buFont typeface="Arial"/>
              <a:buChar char="•"/>
              <a:defRPr sz="1500">
                <a:latin typeface="Calibri"/>
                <a:ea typeface="Calibri"/>
                <a:cs typeface="Calibri"/>
                <a:sym typeface="Calibri"/>
              </a:defRPr>
            </a:pPr>
            <a:r>
              <a:t>“Se cerró solo” (la aplicación) </a:t>
            </a:r>
          </a:p>
          <a:p>
            <a:pPr marL="285750" indent="-285750">
              <a:lnSpc>
                <a:spcPct val="110000"/>
              </a:lnSpc>
              <a:buClr>
                <a:srgbClr val="000000"/>
              </a:buClr>
              <a:buSzPts val="1500"/>
              <a:buFont typeface="Arial"/>
              <a:buChar char="•"/>
              <a:defRPr sz="1500">
                <a:latin typeface="Calibri"/>
                <a:ea typeface="Calibri"/>
                <a:cs typeface="Calibri"/>
                <a:sym typeface="Calibri"/>
              </a:defRPr>
            </a:pPr>
            <a:r>
              <a:t>Entre otras</a:t>
            </a:r>
          </a:p>
        </p:txBody>
      </p:sp>
      <p:grpSp>
        <p:nvGrpSpPr>
          <p:cNvPr id="312" name="Google Shape;298;p19"/>
          <p:cNvGrpSpPr/>
          <p:nvPr/>
        </p:nvGrpSpPr>
        <p:grpSpPr>
          <a:xfrm>
            <a:off x="452175" y="4612773"/>
            <a:ext cx="8504244" cy="1528097"/>
            <a:chOff x="0" y="0"/>
            <a:chExt cx="8504243" cy="1528095"/>
          </a:xfrm>
        </p:grpSpPr>
        <p:sp>
          <p:nvSpPr>
            <p:cNvPr id="310" name="Google Shape;299;p19"/>
            <p:cNvSpPr/>
            <p:nvPr/>
          </p:nvSpPr>
          <p:spPr>
            <a:xfrm>
              <a:off x="0" y="0"/>
              <a:ext cx="8504244" cy="1528096"/>
            </a:xfrm>
            <a:prstGeom prst="roundRect">
              <a:avLst>
                <a:gd name="adj" fmla="val 13635"/>
              </a:avLst>
            </a:prstGeom>
            <a:solidFill>
              <a:srgbClr val="F9EBDE"/>
            </a:solidFill>
            <a:ln w="12700" cap="flat">
              <a:noFill/>
              <a:miter lim="400000"/>
            </a:ln>
            <a:effectLst/>
          </p:spPr>
          <p:txBody>
            <a:bodyPr wrap="square" lIns="45719" tIns="45719" rIns="45719" bIns="45719" numCol="1" anchor="ctr">
              <a:noAutofit/>
            </a:bodyPr>
            <a:lstStyle/>
            <a:p>
              <a:endParaRPr/>
            </a:p>
          </p:txBody>
        </p:sp>
        <p:sp>
          <p:nvSpPr>
            <p:cNvPr id="311" name="Google Shape;300;p19"/>
            <p:cNvSpPr txBox="1"/>
            <p:nvPr/>
          </p:nvSpPr>
          <p:spPr>
            <a:xfrm>
              <a:off x="61024" y="573930"/>
              <a:ext cx="838219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13" name="Google Shape;301;p19"/>
          <p:cNvSpPr txBox="1"/>
          <p:nvPr/>
        </p:nvSpPr>
        <p:spPr>
          <a:xfrm>
            <a:off x="809569" y="4866897"/>
            <a:ext cx="7714275" cy="1019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lnSpc>
                <a:spcPct val="110000"/>
              </a:lnSpc>
              <a:defRPr sz="1500">
                <a:latin typeface="Calibri"/>
                <a:ea typeface="Calibri"/>
                <a:cs typeface="Calibri"/>
                <a:sym typeface="Calibri"/>
              </a:defRPr>
            </a:lvl1pPr>
          </a:lstStyle>
          <a:p>
            <a:r>
              <a:t>Cuando se encuentra la solución que es por ejemplo, enchufar a la corriente eléctrica el computador, la impresora o la pantalla, puedes escuchar que en son de broma digan que fue Capa 8 (en otros casos se dice error 300 – aludiendo que el error está entre el computador y el asiento, o sea el usuario).</a:t>
            </a:r>
          </a:p>
        </p:txBody>
      </p:sp>
      <p:pic>
        <p:nvPicPr>
          <p:cNvPr id="314" name="Google Shape;302;p19" descr="Google Shape;302;p19"/>
          <p:cNvPicPr>
            <a:picLocks noChangeAspect="1"/>
          </p:cNvPicPr>
          <p:nvPr/>
        </p:nvPicPr>
        <p:blipFill>
          <a:blip r:embed="rId2">
            <a:extLst/>
          </a:blip>
          <a:stretch>
            <a:fillRect/>
          </a:stretch>
        </p:blipFill>
        <p:spPr>
          <a:xfrm>
            <a:off x="4346126" y="1736562"/>
            <a:ext cx="4338536" cy="302407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317" name="Google Shape;307;p20"/>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12</a:t>
            </a:r>
          </a:p>
        </p:txBody>
      </p:sp>
      <p:grpSp>
        <p:nvGrpSpPr>
          <p:cNvPr id="320" name="Google Shape;308;p20"/>
          <p:cNvGrpSpPr/>
          <p:nvPr/>
        </p:nvGrpSpPr>
        <p:grpSpPr>
          <a:xfrm>
            <a:off x="466026" y="4928570"/>
            <a:ext cx="8617220" cy="1252863"/>
            <a:chOff x="0" y="0"/>
            <a:chExt cx="8617219" cy="1252861"/>
          </a:xfrm>
        </p:grpSpPr>
        <p:sp>
          <p:nvSpPr>
            <p:cNvPr id="318" name="Google Shape;309;p20"/>
            <p:cNvSpPr/>
            <p:nvPr/>
          </p:nvSpPr>
          <p:spPr>
            <a:xfrm>
              <a:off x="0" y="0"/>
              <a:ext cx="8617220" cy="1252862"/>
            </a:xfrm>
            <a:prstGeom prst="roundRect">
              <a:avLst>
                <a:gd name="adj" fmla="val 20299"/>
              </a:avLst>
            </a:prstGeom>
            <a:solidFill>
              <a:srgbClr val="F2F2F2"/>
            </a:solidFill>
            <a:ln w="12700" cap="flat">
              <a:noFill/>
              <a:miter lim="400000"/>
            </a:ln>
            <a:effectLst/>
          </p:spPr>
          <p:txBody>
            <a:bodyPr wrap="square" lIns="45719" tIns="45719" rIns="45719" bIns="45719" numCol="1" anchor="ctr">
              <a:noAutofit/>
            </a:bodyPr>
            <a:lstStyle/>
            <a:p>
              <a:endParaRPr/>
            </a:p>
          </p:txBody>
        </p:sp>
        <p:sp>
          <p:nvSpPr>
            <p:cNvPr id="319" name="Google Shape;310;p20"/>
            <p:cNvSpPr txBox="1"/>
            <p:nvPr/>
          </p:nvSpPr>
          <p:spPr>
            <a:xfrm>
              <a:off x="74486" y="436313"/>
              <a:ext cx="8468247"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grpSp>
        <p:nvGrpSpPr>
          <p:cNvPr id="323" name="Google Shape;311;p20"/>
          <p:cNvGrpSpPr/>
          <p:nvPr/>
        </p:nvGrpSpPr>
        <p:grpSpPr>
          <a:xfrm>
            <a:off x="466023" y="2332301"/>
            <a:ext cx="5078993" cy="2261104"/>
            <a:chOff x="0" y="0"/>
            <a:chExt cx="5078991" cy="2261103"/>
          </a:xfrm>
        </p:grpSpPr>
        <p:sp>
          <p:nvSpPr>
            <p:cNvPr id="321" name="Google Shape;312;p20"/>
            <p:cNvSpPr/>
            <p:nvPr/>
          </p:nvSpPr>
          <p:spPr>
            <a:xfrm>
              <a:off x="0" y="0"/>
              <a:ext cx="5078992" cy="2261104"/>
            </a:xfrm>
            <a:prstGeom prst="roundRect">
              <a:avLst>
                <a:gd name="adj" fmla="val 10942"/>
              </a:avLst>
            </a:prstGeom>
            <a:solidFill>
              <a:srgbClr val="F9EBDE"/>
            </a:solidFill>
            <a:ln w="12700" cap="flat">
              <a:noFill/>
              <a:miter lim="400000"/>
            </a:ln>
            <a:effectLst/>
          </p:spPr>
          <p:txBody>
            <a:bodyPr wrap="square" lIns="45719" tIns="45719" rIns="45719" bIns="45719" numCol="1" anchor="ctr">
              <a:noAutofit/>
            </a:bodyPr>
            <a:lstStyle/>
            <a:p>
              <a:endParaRPr/>
            </a:p>
          </p:txBody>
        </p:sp>
        <p:sp>
          <p:nvSpPr>
            <p:cNvPr id="322" name="Google Shape;313;p20"/>
            <p:cNvSpPr txBox="1"/>
            <p:nvPr/>
          </p:nvSpPr>
          <p:spPr>
            <a:xfrm>
              <a:off x="72463" y="940434"/>
              <a:ext cx="4934066"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24" name="Google Shape;314;p20"/>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¿DE DÓNDE NACE </a:t>
            </a:r>
            <a:r>
              <a:rPr b="0">
                <a:solidFill>
                  <a:srgbClr val="A93501"/>
                </a:solidFill>
              </a:rPr>
              <a:t>LA CAPA 8?</a:t>
            </a:r>
          </a:p>
        </p:txBody>
      </p:sp>
      <p:sp>
        <p:nvSpPr>
          <p:cNvPr id="325" name="Google Shape;315;p20"/>
          <p:cNvSpPr txBox="1"/>
          <p:nvPr/>
        </p:nvSpPr>
        <p:spPr>
          <a:xfrm>
            <a:off x="648740" y="2516756"/>
            <a:ext cx="4896277" cy="1852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110000"/>
              </a:lnSpc>
              <a:defRPr sz="1500" b="1">
                <a:latin typeface="Calibri"/>
                <a:ea typeface="Calibri"/>
                <a:cs typeface="Calibri"/>
                <a:sym typeface="Calibri"/>
              </a:defRPr>
            </a:pPr>
            <a:r>
              <a:t>Imagina que existen 5 personas conversando a la vez. </a:t>
            </a:r>
          </a:p>
          <a:p>
            <a:pPr marL="285750" indent="-285750">
              <a:lnSpc>
                <a:spcPct val="110000"/>
              </a:lnSpc>
              <a:buClr>
                <a:srgbClr val="000000"/>
              </a:buClr>
              <a:buSzPts val="1500"/>
              <a:buFont typeface="Arial"/>
              <a:buChar char="•"/>
              <a:defRPr sz="1500">
                <a:latin typeface="Calibri"/>
                <a:ea typeface="Calibri"/>
                <a:cs typeface="Calibri"/>
                <a:sym typeface="Calibri"/>
              </a:defRPr>
            </a:pPr>
            <a:r>
              <a:t>¿Qué ocurre con la comunicación?. </a:t>
            </a:r>
          </a:p>
          <a:p>
            <a:pPr marL="285750" indent="-285750">
              <a:lnSpc>
                <a:spcPct val="110000"/>
              </a:lnSpc>
              <a:buClr>
                <a:srgbClr val="000000"/>
              </a:buClr>
              <a:buSzPts val="1500"/>
              <a:buFont typeface="Arial"/>
              <a:buChar char="•"/>
              <a:defRPr sz="1500">
                <a:latin typeface="Calibri"/>
                <a:ea typeface="Calibri"/>
                <a:cs typeface="Calibri"/>
                <a:sym typeface="Calibri"/>
              </a:defRPr>
            </a:pPr>
            <a:r>
              <a:t>¿Se entendería lo que cada uno quiere decir?. </a:t>
            </a:r>
          </a:p>
          <a:p>
            <a:pPr marL="285750" indent="-285750">
              <a:lnSpc>
                <a:spcPct val="110000"/>
              </a:lnSpc>
              <a:buClr>
                <a:srgbClr val="000000"/>
              </a:buClr>
              <a:buSzPts val="1500"/>
              <a:buFont typeface="Arial"/>
              <a:buChar char="•"/>
              <a:defRPr sz="1500">
                <a:latin typeface="Calibri"/>
                <a:ea typeface="Calibri"/>
                <a:cs typeface="Calibri"/>
                <a:sym typeface="Calibri"/>
              </a:defRPr>
            </a:pPr>
            <a:r>
              <a:t>¿Se escuchará al que hable o grite más fuerte?. </a:t>
            </a:r>
          </a:p>
          <a:p>
            <a:pPr marL="285750" indent="-285750">
              <a:lnSpc>
                <a:spcPct val="110000"/>
              </a:lnSpc>
              <a:buClr>
                <a:srgbClr val="000000"/>
              </a:buClr>
              <a:buSzPts val="1500"/>
              <a:buFont typeface="Arial"/>
              <a:buChar char="•"/>
              <a:defRPr sz="1500">
                <a:latin typeface="Calibri"/>
                <a:ea typeface="Calibri"/>
                <a:cs typeface="Calibri"/>
                <a:sym typeface="Calibri"/>
              </a:defRPr>
            </a:pPr>
            <a:r>
              <a:t>Pero si todos hablan a la vez, nadie escucharía. Para escucharse, se necesita establecer un comportamiento, un modelo o un protocolo. </a:t>
            </a:r>
          </a:p>
        </p:txBody>
      </p:sp>
      <p:sp>
        <p:nvSpPr>
          <p:cNvPr id="326" name="Google Shape;316;p20"/>
          <p:cNvSpPr txBox="1"/>
          <p:nvPr/>
        </p:nvSpPr>
        <p:spPr>
          <a:xfrm>
            <a:off x="694466" y="5099139"/>
            <a:ext cx="7993499" cy="772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lnSpc>
                <a:spcPct val="110000"/>
              </a:lnSpc>
              <a:defRPr sz="1500" b="1">
                <a:latin typeface="Calibri"/>
                <a:ea typeface="Calibri"/>
                <a:cs typeface="Calibri"/>
                <a:sym typeface="Calibri"/>
              </a:defRPr>
            </a:pPr>
            <a:r>
              <a:t>Por ejemplo,</a:t>
            </a:r>
            <a:r>
              <a:rPr b="0"/>
              <a:t> que la persona que desea hablar levante la mano y que una sea moderador otorgando la palabra de manera consecutiva, así, cada persona que quiera hablar, levanta la mano y espera su turno. Esto provoca que todos escuchen las ideas u opiniones que quieren expresar.</a:t>
            </a:r>
          </a:p>
        </p:txBody>
      </p:sp>
      <p:pic>
        <p:nvPicPr>
          <p:cNvPr id="327" name="Google Shape;317;p20" descr="Google Shape;317;p20"/>
          <p:cNvPicPr>
            <a:picLocks noChangeAspect="1"/>
          </p:cNvPicPr>
          <p:nvPr/>
        </p:nvPicPr>
        <p:blipFill>
          <a:blip r:embed="rId2">
            <a:extLst/>
          </a:blip>
          <a:stretch>
            <a:fillRect/>
          </a:stretch>
        </p:blipFill>
        <p:spPr>
          <a:xfrm>
            <a:off x="5529114" y="983688"/>
            <a:ext cx="4056277" cy="381229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330" name="Google Shape;322;p21"/>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13</a:t>
            </a:r>
          </a:p>
        </p:txBody>
      </p:sp>
      <p:sp>
        <p:nvSpPr>
          <p:cNvPr id="331" name="Google Shape;323;p21"/>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PROTOCOLOS</a:t>
            </a:r>
          </a:p>
        </p:txBody>
      </p:sp>
      <p:grpSp>
        <p:nvGrpSpPr>
          <p:cNvPr id="334" name="Google Shape;324;p21"/>
          <p:cNvGrpSpPr/>
          <p:nvPr/>
        </p:nvGrpSpPr>
        <p:grpSpPr>
          <a:xfrm>
            <a:off x="466023" y="2144733"/>
            <a:ext cx="8513855" cy="2567947"/>
            <a:chOff x="0" y="0"/>
            <a:chExt cx="8513853" cy="2567945"/>
          </a:xfrm>
        </p:grpSpPr>
        <p:sp>
          <p:nvSpPr>
            <p:cNvPr id="332" name="Google Shape;325;p21"/>
            <p:cNvSpPr/>
            <p:nvPr/>
          </p:nvSpPr>
          <p:spPr>
            <a:xfrm>
              <a:off x="0" y="0"/>
              <a:ext cx="8513854" cy="2567946"/>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33" name="Google Shape;326;p21"/>
            <p:cNvSpPr txBox="1"/>
            <p:nvPr/>
          </p:nvSpPr>
          <p:spPr>
            <a:xfrm>
              <a:off x="82298" y="1093855"/>
              <a:ext cx="8349258"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35" name="Google Shape;327;p21"/>
          <p:cNvSpPr txBox="1"/>
          <p:nvPr/>
        </p:nvSpPr>
        <p:spPr>
          <a:xfrm>
            <a:off x="648740" y="2337014"/>
            <a:ext cx="7967720" cy="2100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marL="285750" indent="-285750">
              <a:lnSpc>
                <a:spcPct val="110000"/>
              </a:lnSpc>
              <a:buClr>
                <a:srgbClr val="000000"/>
              </a:buClr>
              <a:buSzPts val="1500"/>
              <a:buFont typeface="Arial"/>
              <a:buChar char="•"/>
              <a:defRPr sz="1500">
                <a:latin typeface="Calibri"/>
                <a:ea typeface="Calibri"/>
                <a:cs typeface="Calibri"/>
                <a:sym typeface="Calibri"/>
              </a:defRPr>
            </a:pPr>
            <a:r>
              <a:t>En internet, si no existieran los protocolos de comunicación, definen forma de comunicación, canales, velocidades, entre otras cosas. Para esto se creó el </a:t>
            </a:r>
            <a:r>
              <a:rPr b="1"/>
              <a:t>Modelo OSI, </a:t>
            </a:r>
            <a:r>
              <a:t>este modelo contiene 7 capas, las que  conoceremos posteriormente. </a:t>
            </a:r>
          </a:p>
          <a:p>
            <a:pPr marL="95250">
              <a:lnSpc>
                <a:spcPct val="110000"/>
              </a:lnSpc>
              <a:defRPr sz="1500">
                <a:latin typeface="Calibri"/>
                <a:ea typeface="Calibri"/>
                <a:cs typeface="Calibri"/>
                <a:sym typeface="Calibri"/>
              </a:defRPr>
            </a:pPr>
            <a:endParaRPr/>
          </a:p>
          <a:p>
            <a:pPr marL="285750" indent="-285750">
              <a:lnSpc>
                <a:spcPct val="110000"/>
              </a:lnSpc>
              <a:buClr>
                <a:srgbClr val="000000"/>
              </a:buClr>
              <a:buSzPts val="1500"/>
              <a:buFont typeface="Arial"/>
              <a:buChar char="•"/>
              <a:defRPr sz="1500">
                <a:latin typeface="Calibri"/>
                <a:ea typeface="Calibri"/>
                <a:cs typeface="Calibri"/>
                <a:sym typeface="Calibri"/>
              </a:defRPr>
            </a:pPr>
            <a:r>
              <a:t>Como la última capa del modelo es la 7 y representa a la aplicación                                                        que ve el usuario, se le denomina al usuario como “</a:t>
            </a:r>
            <a:r>
              <a:rPr b="1"/>
              <a:t>Capa 8”,                                                                                                                                                           </a:t>
            </a:r>
            <a:r>
              <a:t>es por eso que cuando hay un error de usuario,				                                                      se menciona que es un “Capa 8”.</a:t>
            </a:r>
          </a:p>
        </p:txBody>
      </p:sp>
      <p:sp>
        <p:nvSpPr>
          <p:cNvPr id="336" name="Google Shape;328;p21"/>
          <p:cNvSpPr/>
          <p:nvPr/>
        </p:nvSpPr>
        <p:spPr>
          <a:xfrm>
            <a:off x="5714541" y="3108928"/>
            <a:ext cx="3628041" cy="3628042"/>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37" name="Google Shape;329;p21" descr="Google Shape;329;p21"/>
          <p:cNvPicPr>
            <a:picLocks noChangeAspect="1"/>
          </p:cNvPicPr>
          <p:nvPr/>
        </p:nvPicPr>
        <p:blipFill>
          <a:blip r:embed="rId2">
            <a:extLst/>
          </a:blip>
          <a:stretch>
            <a:fillRect/>
          </a:stretch>
        </p:blipFill>
        <p:spPr>
          <a:xfrm>
            <a:off x="5549574" y="3073761"/>
            <a:ext cx="4170689" cy="387099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340" name="Google Shape;334;p22"/>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14</a:t>
            </a:r>
          </a:p>
        </p:txBody>
      </p:sp>
      <p:grpSp>
        <p:nvGrpSpPr>
          <p:cNvPr id="343" name="Google Shape;335;p22"/>
          <p:cNvGrpSpPr/>
          <p:nvPr/>
        </p:nvGrpSpPr>
        <p:grpSpPr>
          <a:xfrm>
            <a:off x="466026" y="2144732"/>
            <a:ext cx="6474039" cy="4478809"/>
            <a:chOff x="0" y="0"/>
            <a:chExt cx="6474038" cy="4478808"/>
          </a:xfrm>
        </p:grpSpPr>
        <p:sp>
          <p:nvSpPr>
            <p:cNvPr id="341" name="Google Shape;336;p22"/>
            <p:cNvSpPr/>
            <p:nvPr/>
          </p:nvSpPr>
          <p:spPr>
            <a:xfrm>
              <a:off x="0" y="0"/>
              <a:ext cx="6474039" cy="4478809"/>
            </a:xfrm>
            <a:prstGeom prst="roundRect">
              <a:avLst>
                <a:gd name="adj" fmla="val 8240"/>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42" name="Google Shape;337;p22"/>
            <p:cNvSpPr txBox="1"/>
            <p:nvPr/>
          </p:nvSpPr>
          <p:spPr>
            <a:xfrm>
              <a:off x="108092" y="2049286"/>
              <a:ext cx="6257854"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44" name="Google Shape;338;p22"/>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MODELO </a:t>
            </a:r>
            <a:r>
              <a:rPr b="0">
                <a:solidFill>
                  <a:srgbClr val="A93501"/>
                </a:solidFill>
              </a:rPr>
              <a:t>OSI</a:t>
            </a:r>
          </a:p>
        </p:txBody>
      </p:sp>
      <p:sp>
        <p:nvSpPr>
          <p:cNvPr id="345" name="Google Shape;339;p22"/>
          <p:cNvSpPr txBox="1"/>
          <p:nvPr/>
        </p:nvSpPr>
        <p:spPr>
          <a:xfrm>
            <a:off x="648741" y="2507171"/>
            <a:ext cx="5996579" cy="3583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marL="285750" indent="-285750">
              <a:lnSpc>
                <a:spcPct val="110000"/>
              </a:lnSpc>
              <a:buClr>
                <a:srgbClr val="000000"/>
              </a:buClr>
              <a:buSzPts val="1500"/>
              <a:buFont typeface="Arial"/>
              <a:buChar char="•"/>
              <a:defRPr sz="1500">
                <a:latin typeface="Calibri"/>
                <a:ea typeface="Calibri"/>
                <a:cs typeface="Calibri"/>
                <a:sym typeface="Calibri"/>
              </a:defRPr>
            </a:pPr>
            <a:r>
              <a:t>Viene del resultado del Modelo OSI.</a:t>
            </a:r>
          </a:p>
          <a:p>
            <a:pPr marL="95250">
              <a:lnSpc>
                <a:spcPct val="110000"/>
              </a:lnSpc>
              <a:defRPr sz="1500">
                <a:latin typeface="Calibri"/>
                <a:ea typeface="Calibri"/>
                <a:cs typeface="Calibri"/>
                <a:sym typeface="Calibri"/>
              </a:defRPr>
            </a:pPr>
            <a:endParaRPr/>
          </a:p>
          <a:p>
            <a:pPr marL="285750" indent="-285750">
              <a:lnSpc>
                <a:spcPct val="110000"/>
              </a:lnSpc>
              <a:buClr>
                <a:srgbClr val="000000"/>
              </a:buClr>
              <a:buSzPts val="1500"/>
              <a:buFont typeface="Arial"/>
              <a:buChar char="•"/>
              <a:defRPr sz="1500">
                <a:latin typeface="Calibri"/>
                <a:ea typeface="Calibri"/>
                <a:cs typeface="Calibri"/>
                <a:sym typeface="Calibri"/>
              </a:defRPr>
            </a:pPr>
            <a:r>
              <a:t>El Modelo OSI Es un estándar desarrollado en 1980 por la ISO, una federación global de organizaciones que representa aproximadamente  a  160 países. Una normativa formada por siete capas que define las diferentes fases por las que deben pasar los datos para viajar de un dispositivo a otro sobre una red de comunicaciones.</a:t>
            </a:r>
          </a:p>
          <a:p>
            <a:pPr marL="95250">
              <a:lnSpc>
                <a:spcPct val="110000"/>
              </a:lnSpc>
              <a:defRPr sz="1500">
                <a:latin typeface="Calibri"/>
                <a:ea typeface="Calibri"/>
                <a:cs typeface="Calibri"/>
                <a:sym typeface="Calibri"/>
              </a:defRPr>
            </a:pPr>
            <a:endParaRPr/>
          </a:p>
          <a:p>
            <a:pPr marL="285750" indent="-285750">
              <a:lnSpc>
                <a:spcPct val="110000"/>
              </a:lnSpc>
              <a:buClr>
                <a:srgbClr val="000000"/>
              </a:buClr>
              <a:buSzPts val="1500"/>
              <a:buFont typeface="Arial"/>
              <a:buChar char="•"/>
              <a:defRPr sz="1500">
                <a:latin typeface="Calibri"/>
                <a:ea typeface="Calibri"/>
                <a:cs typeface="Calibri"/>
                <a:sym typeface="Calibri"/>
              </a:defRPr>
            </a:pPr>
            <a:r>
              <a:t>Del esquema de este modelo se crearon numerosos protocolos.                      El advenimiento de protocolos más flexibles donde las capas no están tan desmarcadas y la correspondencia con los niveles no era tan clara puso a este esquema en un segundo plano. Sin embargo, se usa en la enseñanza como una manera de mostrar cómo puede estructurarse una «pila» de protocolos de comunicaciones.</a:t>
            </a:r>
          </a:p>
        </p:txBody>
      </p:sp>
      <p:pic>
        <p:nvPicPr>
          <p:cNvPr id="346" name="Google Shape;340;p22" descr="Google Shape;340;p22"/>
          <p:cNvPicPr>
            <a:picLocks noChangeAspect="1"/>
          </p:cNvPicPr>
          <p:nvPr/>
        </p:nvPicPr>
        <p:blipFill>
          <a:blip r:embed="rId2">
            <a:extLst/>
          </a:blip>
          <a:stretch>
            <a:fillRect/>
          </a:stretch>
        </p:blipFill>
        <p:spPr>
          <a:xfrm>
            <a:off x="6598542" y="1725563"/>
            <a:ext cx="1381464" cy="5250230"/>
          </a:xfrm>
          <a:prstGeom prst="rect">
            <a:avLst/>
          </a:prstGeom>
          <a:ln w="12700">
            <a:miter lim="400000"/>
          </a:ln>
        </p:spPr>
      </p:pic>
      <p:sp>
        <p:nvSpPr>
          <p:cNvPr id="347" name="Google Shape;341;p22"/>
          <p:cNvSpPr txBox="1"/>
          <p:nvPr/>
        </p:nvSpPr>
        <p:spPr>
          <a:xfrm>
            <a:off x="989207" y="6146260"/>
            <a:ext cx="5610390" cy="24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200" b="1" i="1">
                <a:latin typeface="Calibri"/>
                <a:ea typeface="Calibri"/>
                <a:cs typeface="Calibri"/>
                <a:sym typeface="Calibri"/>
              </a:defRPr>
            </a:lvl1pPr>
          </a:lstStyle>
          <a:p>
            <a:r>
              <a:t>Fuente: https://es.wikipedia.org/wiki/Modelo_OSI</a:t>
            </a:r>
          </a:p>
        </p:txBody>
      </p:sp>
      <p:sp>
        <p:nvSpPr>
          <p:cNvPr id="348" name="Google Shape;342;p22"/>
          <p:cNvSpPr txBox="1"/>
          <p:nvPr/>
        </p:nvSpPr>
        <p:spPr>
          <a:xfrm>
            <a:off x="8378707" y="2172279"/>
            <a:ext cx="736023" cy="24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200">
                <a:latin typeface="Calibri"/>
                <a:ea typeface="Calibri"/>
                <a:cs typeface="Calibri"/>
                <a:sym typeface="Calibri"/>
              </a:defRPr>
            </a:lvl1pPr>
          </a:lstStyle>
          <a:p>
            <a:r>
              <a:t>Aplicación</a:t>
            </a:r>
          </a:p>
        </p:txBody>
      </p:sp>
      <p:sp>
        <p:nvSpPr>
          <p:cNvPr id="349" name="Google Shape;343;p22"/>
          <p:cNvSpPr/>
          <p:nvPr/>
        </p:nvSpPr>
        <p:spPr>
          <a:xfrm>
            <a:off x="8063383" y="2230902"/>
            <a:ext cx="258104" cy="159752"/>
          </a:xfrm>
          <a:prstGeom prst="rightArrow">
            <a:avLst>
              <a:gd name="adj1" fmla="val 50000"/>
              <a:gd name="adj2" fmla="val 50000"/>
            </a:avLst>
          </a:prstGeom>
          <a:solidFill>
            <a:srgbClr val="ED6B00"/>
          </a:solidFill>
          <a:ln w="12700">
            <a:miter lim="400000"/>
          </a:ln>
        </p:spPr>
        <p:txBody>
          <a:bodyPr lIns="45719" rIns="45719" anchor="ctr"/>
          <a:lstStyle/>
          <a:p>
            <a:pPr algn="ctr">
              <a:defRPr>
                <a:solidFill>
                  <a:srgbClr val="FFFFFF"/>
                </a:solidFill>
              </a:defRPr>
            </a:pPr>
            <a:endParaRPr/>
          </a:p>
        </p:txBody>
      </p:sp>
      <p:sp>
        <p:nvSpPr>
          <p:cNvPr id="350" name="Google Shape;344;p22"/>
          <p:cNvSpPr txBox="1"/>
          <p:nvPr/>
        </p:nvSpPr>
        <p:spPr>
          <a:xfrm>
            <a:off x="8378707" y="2865185"/>
            <a:ext cx="943075" cy="248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200">
                <a:latin typeface="Calibri"/>
                <a:ea typeface="Calibri"/>
                <a:cs typeface="Calibri"/>
                <a:sym typeface="Calibri"/>
              </a:defRPr>
            </a:lvl1pPr>
          </a:lstStyle>
          <a:p>
            <a:r>
              <a:t>Presentación</a:t>
            </a:r>
          </a:p>
        </p:txBody>
      </p:sp>
      <p:sp>
        <p:nvSpPr>
          <p:cNvPr id="351" name="Google Shape;345;p22"/>
          <p:cNvSpPr/>
          <p:nvPr/>
        </p:nvSpPr>
        <p:spPr>
          <a:xfrm>
            <a:off x="8063383" y="2923812"/>
            <a:ext cx="258104" cy="159752"/>
          </a:xfrm>
          <a:prstGeom prst="rightArrow">
            <a:avLst>
              <a:gd name="adj1" fmla="val 50000"/>
              <a:gd name="adj2" fmla="val 50000"/>
            </a:avLst>
          </a:prstGeom>
          <a:solidFill>
            <a:srgbClr val="ED6B00"/>
          </a:solidFill>
          <a:ln w="12700">
            <a:miter lim="400000"/>
          </a:ln>
        </p:spPr>
        <p:txBody>
          <a:bodyPr lIns="45719" rIns="45719" anchor="ctr"/>
          <a:lstStyle/>
          <a:p>
            <a:pPr algn="ctr">
              <a:defRPr>
                <a:solidFill>
                  <a:srgbClr val="FFFFFF"/>
                </a:solidFill>
              </a:defRPr>
            </a:pPr>
            <a:endParaRPr/>
          </a:p>
        </p:txBody>
      </p:sp>
      <p:sp>
        <p:nvSpPr>
          <p:cNvPr id="352" name="Google Shape;346;p22"/>
          <p:cNvSpPr txBox="1"/>
          <p:nvPr/>
        </p:nvSpPr>
        <p:spPr>
          <a:xfrm>
            <a:off x="8378707" y="3582722"/>
            <a:ext cx="498778" cy="24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200">
                <a:latin typeface="Calibri"/>
                <a:ea typeface="Calibri"/>
                <a:cs typeface="Calibri"/>
                <a:sym typeface="Calibri"/>
              </a:defRPr>
            </a:lvl1pPr>
          </a:lstStyle>
          <a:p>
            <a:r>
              <a:t>Sesión</a:t>
            </a:r>
          </a:p>
        </p:txBody>
      </p:sp>
      <p:sp>
        <p:nvSpPr>
          <p:cNvPr id="353" name="Google Shape;347;p22"/>
          <p:cNvSpPr/>
          <p:nvPr/>
        </p:nvSpPr>
        <p:spPr>
          <a:xfrm>
            <a:off x="8063383" y="3641347"/>
            <a:ext cx="258104" cy="159752"/>
          </a:xfrm>
          <a:prstGeom prst="rightArrow">
            <a:avLst>
              <a:gd name="adj1" fmla="val 50000"/>
              <a:gd name="adj2" fmla="val 50000"/>
            </a:avLst>
          </a:prstGeom>
          <a:solidFill>
            <a:srgbClr val="ED6B00"/>
          </a:solidFill>
          <a:ln w="12700">
            <a:miter lim="400000"/>
          </a:ln>
        </p:spPr>
        <p:txBody>
          <a:bodyPr lIns="45719" rIns="45719" anchor="ctr"/>
          <a:lstStyle/>
          <a:p>
            <a:pPr algn="ctr">
              <a:defRPr>
                <a:solidFill>
                  <a:srgbClr val="FFFFFF"/>
                </a:solidFill>
              </a:defRPr>
            </a:pPr>
            <a:endParaRPr/>
          </a:p>
        </p:txBody>
      </p:sp>
      <p:sp>
        <p:nvSpPr>
          <p:cNvPr id="354" name="Google Shape;348;p22"/>
          <p:cNvSpPr txBox="1"/>
          <p:nvPr/>
        </p:nvSpPr>
        <p:spPr>
          <a:xfrm>
            <a:off x="8378707" y="4269468"/>
            <a:ext cx="779303" cy="24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200">
                <a:latin typeface="Calibri"/>
                <a:ea typeface="Calibri"/>
                <a:cs typeface="Calibri"/>
                <a:sym typeface="Calibri"/>
              </a:defRPr>
            </a:lvl1pPr>
          </a:lstStyle>
          <a:p>
            <a:r>
              <a:t>Transporte</a:t>
            </a:r>
          </a:p>
        </p:txBody>
      </p:sp>
      <p:sp>
        <p:nvSpPr>
          <p:cNvPr id="355" name="Google Shape;349;p22"/>
          <p:cNvSpPr/>
          <p:nvPr/>
        </p:nvSpPr>
        <p:spPr>
          <a:xfrm>
            <a:off x="8063383" y="4328093"/>
            <a:ext cx="258104" cy="159752"/>
          </a:xfrm>
          <a:prstGeom prst="rightArrow">
            <a:avLst>
              <a:gd name="adj1" fmla="val 50000"/>
              <a:gd name="adj2" fmla="val 50000"/>
            </a:avLst>
          </a:prstGeom>
          <a:solidFill>
            <a:srgbClr val="ED6B00"/>
          </a:solidFill>
          <a:ln w="12700">
            <a:miter lim="400000"/>
          </a:ln>
        </p:spPr>
        <p:txBody>
          <a:bodyPr lIns="45719" rIns="45719" anchor="ctr"/>
          <a:lstStyle/>
          <a:p>
            <a:pPr algn="ctr">
              <a:defRPr>
                <a:solidFill>
                  <a:srgbClr val="FFFFFF"/>
                </a:solidFill>
              </a:defRPr>
            </a:pPr>
            <a:endParaRPr/>
          </a:p>
        </p:txBody>
      </p:sp>
      <p:sp>
        <p:nvSpPr>
          <p:cNvPr id="356" name="Google Shape;350;p22"/>
          <p:cNvSpPr txBox="1"/>
          <p:nvPr/>
        </p:nvSpPr>
        <p:spPr>
          <a:xfrm>
            <a:off x="8378707" y="4971896"/>
            <a:ext cx="333668" cy="24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200">
                <a:latin typeface="Calibri"/>
                <a:ea typeface="Calibri"/>
                <a:cs typeface="Calibri"/>
                <a:sym typeface="Calibri"/>
              </a:defRPr>
            </a:lvl1pPr>
          </a:lstStyle>
          <a:p>
            <a:r>
              <a:t>Red</a:t>
            </a:r>
          </a:p>
        </p:txBody>
      </p:sp>
      <p:sp>
        <p:nvSpPr>
          <p:cNvPr id="357" name="Google Shape;351;p22"/>
          <p:cNvSpPr/>
          <p:nvPr/>
        </p:nvSpPr>
        <p:spPr>
          <a:xfrm>
            <a:off x="8063383" y="5030522"/>
            <a:ext cx="258104" cy="159752"/>
          </a:xfrm>
          <a:prstGeom prst="rightArrow">
            <a:avLst>
              <a:gd name="adj1" fmla="val 50000"/>
              <a:gd name="adj2" fmla="val 50000"/>
            </a:avLst>
          </a:prstGeom>
          <a:solidFill>
            <a:srgbClr val="ED6B00"/>
          </a:solidFill>
          <a:ln w="12700">
            <a:miter lim="400000"/>
          </a:ln>
        </p:spPr>
        <p:txBody>
          <a:bodyPr lIns="45719" rIns="45719" anchor="ctr"/>
          <a:lstStyle/>
          <a:p>
            <a:pPr algn="ctr">
              <a:defRPr>
                <a:solidFill>
                  <a:srgbClr val="FFFFFF"/>
                </a:solidFill>
              </a:defRPr>
            </a:pPr>
            <a:endParaRPr/>
          </a:p>
        </p:txBody>
      </p:sp>
      <p:sp>
        <p:nvSpPr>
          <p:cNvPr id="358" name="Google Shape;352;p22"/>
          <p:cNvSpPr txBox="1"/>
          <p:nvPr/>
        </p:nvSpPr>
        <p:spPr>
          <a:xfrm>
            <a:off x="8378707" y="5662028"/>
            <a:ext cx="1090286" cy="24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200">
                <a:latin typeface="Calibri"/>
                <a:ea typeface="Calibri"/>
                <a:cs typeface="Calibri"/>
                <a:sym typeface="Calibri"/>
              </a:defRPr>
            </a:lvl1pPr>
          </a:lstStyle>
          <a:p>
            <a:r>
              <a:t>Enlace de Datos</a:t>
            </a:r>
          </a:p>
        </p:txBody>
      </p:sp>
      <p:sp>
        <p:nvSpPr>
          <p:cNvPr id="359" name="Google Shape;353;p22"/>
          <p:cNvSpPr/>
          <p:nvPr/>
        </p:nvSpPr>
        <p:spPr>
          <a:xfrm>
            <a:off x="8063383" y="5720653"/>
            <a:ext cx="258104" cy="159752"/>
          </a:xfrm>
          <a:prstGeom prst="rightArrow">
            <a:avLst>
              <a:gd name="adj1" fmla="val 50000"/>
              <a:gd name="adj2" fmla="val 50000"/>
            </a:avLst>
          </a:prstGeom>
          <a:solidFill>
            <a:srgbClr val="ED6B00"/>
          </a:solidFill>
          <a:ln w="12700">
            <a:miter lim="400000"/>
          </a:ln>
        </p:spPr>
        <p:txBody>
          <a:bodyPr lIns="45719" rIns="45719" anchor="ctr"/>
          <a:lstStyle/>
          <a:p>
            <a:pPr algn="ctr">
              <a:defRPr>
                <a:solidFill>
                  <a:srgbClr val="FFFFFF"/>
                </a:solidFill>
              </a:defRPr>
            </a:pPr>
            <a:endParaRPr/>
          </a:p>
        </p:txBody>
      </p:sp>
      <p:sp>
        <p:nvSpPr>
          <p:cNvPr id="360" name="Google Shape;354;p22"/>
          <p:cNvSpPr txBox="1"/>
          <p:nvPr/>
        </p:nvSpPr>
        <p:spPr>
          <a:xfrm>
            <a:off x="8378707" y="6373083"/>
            <a:ext cx="434658" cy="24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200">
                <a:latin typeface="Calibri"/>
                <a:ea typeface="Calibri"/>
                <a:cs typeface="Calibri"/>
                <a:sym typeface="Calibri"/>
              </a:defRPr>
            </a:lvl1pPr>
          </a:lstStyle>
          <a:p>
            <a:r>
              <a:t>Física</a:t>
            </a:r>
          </a:p>
        </p:txBody>
      </p:sp>
      <p:sp>
        <p:nvSpPr>
          <p:cNvPr id="361" name="Google Shape;355;p22"/>
          <p:cNvSpPr/>
          <p:nvPr/>
        </p:nvSpPr>
        <p:spPr>
          <a:xfrm>
            <a:off x="8063383" y="6431708"/>
            <a:ext cx="258104" cy="159752"/>
          </a:xfrm>
          <a:prstGeom prst="rightArrow">
            <a:avLst>
              <a:gd name="adj1" fmla="val 50000"/>
              <a:gd name="adj2" fmla="val 50000"/>
            </a:avLst>
          </a:prstGeom>
          <a:solidFill>
            <a:srgbClr val="ED6B00"/>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364" name="Google Shape;360;p23"/>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15</a:t>
            </a:r>
          </a:p>
        </p:txBody>
      </p:sp>
      <p:grpSp>
        <p:nvGrpSpPr>
          <p:cNvPr id="367" name="Google Shape;361;p23"/>
          <p:cNvGrpSpPr/>
          <p:nvPr/>
        </p:nvGrpSpPr>
        <p:grpSpPr>
          <a:xfrm>
            <a:off x="466026" y="2144733"/>
            <a:ext cx="6474039" cy="3470624"/>
            <a:chOff x="0" y="0"/>
            <a:chExt cx="6474038" cy="3470623"/>
          </a:xfrm>
        </p:grpSpPr>
        <p:sp>
          <p:nvSpPr>
            <p:cNvPr id="365" name="Google Shape;362;p23"/>
            <p:cNvSpPr/>
            <p:nvPr/>
          </p:nvSpPr>
          <p:spPr>
            <a:xfrm>
              <a:off x="0" y="0"/>
              <a:ext cx="6474039" cy="3470624"/>
            </a:xfrm>
            <a:prstGeom prst="roundRect">
              <a:avLst>
                <a:gd name="adj" fmla="val 8240"/>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66" name="Google Shape;363;p23"/>
            <p:cNvSpPr txBox="1"/>
            <p:nvPr/>
          </p:nvSpPr>
          <p:spPr>
            <a:xfrm>
              <a:off x="83760" y="1545194"/>
              <a:ext cx="6306518"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grpSp>
        <p:nvGrpSpPr>
          <p:cNvPr id="370" name="Google Shape;364;p23"/>
          <p:cNvGrpSpPr/>
          <p:nvPr/>
        </p:nvGrpSpPr>
        <p:grpSpPr>
          <a:xfrm>
            <a:off x="5593739" y="1993251"/>
            <a:ext cx="3526818" cy="4149644"/>
            <a:chOff x="0" y="0"/>
            <a:chExt cx="3526816" cy="4149642"/>
          </a:xfrm>
        </p:grpSpPr>
        <p:sp>
          <p:nvSpPr>
            <p:cNvPr id="368" name="Google Shape;365;p23"/>
            <p:cNvSpPr/>
            <p:nvPr/>
          </p:nvSpPr>
          <p:spPr>
            <a:xfrm>
              <a:off x="0" y="0"/>
              <a:ext cx="3526817" cy="4149643"/>
            </a:xfrm>
            <a:prstGeom prst="roundRect">
              <a:avLst>
                <a:gd name="adj" fmla="val 8240"/>
              </a:avLst>
            </a:prstGeom>
            <a:solidFill>
              <a:srgbClr val="FFFFFF"/>
            </a:solidFill>
            <a:ln w="41275" cap="flat">
              <a:solidFill>
                <a:srgbClr val="ED6B00"/>
              </a:solidFill>
              <a:prstDash val="solid"/>
              <a:round/>
            </a:ln>
            <a:effectLst/>
          </p:spPr>
          <p:txBody>
            <a:bodyPr wrap="square" lIns="45719" tIns="45719" rIns="45719" bIns="45719" numCol="1" anchor="ctr">
              <a:noAutofit/>
            </a:bodyPr>
            <a:lstStyle/>
            <a:p>
              <a:endParaRPr/>
            </a:p>
          </p:txBody>
        </p:sp>
        <p:sp>
          <p:nvSpPr>
            <p:cNvPr id="369" name="Google Shape;366;p23"/>
            <p:cNvSpPr txBox="1"/>
            <p:nvPr/>
          </p:nvSpPr>
          <p:spPr>
            <a:xfrm>
              <a:off x="105754" y="1884703"/>
              <a:ext cx="3315309"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71" name="Google Shape;367;p23"/>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¿POR QUÉ </a:t>
            </a:r>
            <a:r>
              <a:rPr b="0">
                <a:solidFill>
                  <a:srgbClr val="A93501"/>
                </a:solidFill>
              </a:rPr>
              <a:t>CAPA 8?</a:t>
            </a:r>
          </a:p>
        </p:txBody>
      </p:sp>
      <p:sp>
        <p:nvSpPr>
          <p:cNvPr id="372" name="Google Shape;368;p23"/>
          <p:cNvSpPr txBox="1"/>
          <p:nvPr/>
        </p:nvSpPr>
        <p:spPr>
          <a:xfrm>
            <a:off x="687377" y="5752031"/>
            <a:ext cx="6382591" cy="438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defRPr sz="1200" b="1" i="1">
                <a:latin typeface="Calibri"/>
                <a:ea typeface="Calibri"/>
                <a:cs typeface="Calibri"/>
                <a:sym typeface="Calibri"/>
              </a:defRPr>
            </a:pPr>
            <a:r>
              <a:t>Fuente: https://es.wikipedia.org/wiki/Modelo_OSI#/media/</a:t>
            </a:r>
          </a:p>
          <a:p>
            <a:pPr>
              <a:defRPr sz="1200" b="1" i="1">
                <a:latin typeface="Calibri"/>
                <a:ea typeface="Calibri"/>
                <a:cs typeface="Calibri"/>
                <a:sym typeface="Calibri"/>
              </a:defRPr>
            </a:pPr>
            <a:r>
              <a:t>Archivo:OSI_Model_v1.svg</a:t>
            </a:r>
          </a:p>
        </p:txBody>
      </p:sp>
      <p:pic>
        <p:nvPicPr>
          <p:cNvPr id="373" name="Google Shape;369;p23" descr="Google Shape;369;p23"/>
          <p:cNvPicPr>
            <a:picLocks noChangeAspect="1"/>
          </p:cNvPicPr>
          <p:nvPr/>
        </p:nvPicPr>
        <p:blipFill>
          <a:blip r:embed="rId2">
            <a:extLst/>
          </a:blip>
          <a:stretch>
            <a:fillRect/>
          </a:stretch>
        </p:blipFill>
        <p:spPr>
          <a:xfrm>
            <a:off x="5682577" y="2133587"/>
            <a:ext cx="3347138" cy="3895446"/>
          </a:xfrm>
          <a:prstGeom prst="rect">
            <a:avLst/>
          </a:prstGeom>
          <a:ln w="12700">
            <a:miter lim="400000"/>
          </a:ln>
        </p:spPr>
      </p:pic>
      <p:sp>
        <p:nvSpPr>
          <p:cNvPr id="374" name="Google Shape;370;p23"/>
          <p:cNvSpPr txBox="1"/>
          <p:nvPr/>
        </p:nvSpPr>
        <p:spPr>
          <a:xfrm>
            <a:off x="641654" y="2358854"/>
            <a:ext cx="4450797" cy="2841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marL="285750" indent="-285750">
              <a:lnSpc>
                <a:spcPct val="110000"/>
              </a:lnSpc>
              <a:buClr>
                <a:srgbClr val="000000"/>
              </a:buClr>
              <a:buSzPts val="1500"/>
              <a:buFont typeface="Arial"/>
              <a:buChar char="•"/>
              <a:defRPr sz="1500">
                <a:latin typeface="Calibri"/>
                <a:ea typeface="Calibri"/>
                <a:cs typeface="Calibri"/>
                <a:sym typeface="Calibri"/>
              </a:defRPr>
            </a:pPr>
            <a:r>
              <a:t>Si el Modelo OSI consta de 7 capas y posterior a la última capa que viene a ser la máquina (computador) queda la capa 8 referida al Usuario.</a:t>
            </a:r>
          </a:p>
          <a:p>
            <a:pPr marL="95250">
              <a:lnSpc>
                <a:spcPct val="110000"/>
              </a:lnSpc>
              <a:defRPr sz="1500">
                <a:latin typeface="Calibri"/>
                <a:ea typeface="Calibri"/>
                <a:cs typeface="Calibri"/>
                <a:sym typeface="Calibri"/>
              </a:defRPr>
            </a:pPr>
            <a:endParaRPr/>
          </a:p>
          <a:p>
            <a:pPr marL="285750" indent="-285750">
              <a:lnSpc>
                <a:spcPct val="110000"/>
              </a:lnSpc>
              <a:buClr>
                <a:srgbClr val="000000"/>
              </a:buClr>
              <a:buSzPts val="1500"/>
              <a:buFont typeface="Arial"/>
              <a:buChar char="•"/>
              <a:defRPr sz="1500">
                <a:latin typeface="Calibri"/>
                <a:ea typeface="Calibri"/>
                <a:cs typeface="Calibri"/>
                <a:sym typeface="Calibri"/>
              </a:defRPr>
            </a:pPr>
            <a:r>
              <a:t>Entonces a veces la problemática es simplemente por falta de conocimiento del funcionamiento de los equipos.</a:t>
            </a:r>
          </a:p>
          <a:p>
            <a:pPr marL="95250">
              <a:lnSpc>
                <a:spcPct val="110000"/>
              </a:lnSpc>
              <a:defRPr sz="1500">
                <a:latin typeface="Calibri"/>
                <a:ea typeface="Calibri"/>
                <a:cs typeface="Calibri"/>
                <a:sym typeface="Calibri"/>
              </a:defRPr>
            </a:pPr>
            <a:endParaRPr/>
          </a:p>
          <a:p>
            <a:pPr marL="285750" indent="-285750">
              <a:lnSpc>
                <a:spcPct val="110000"/>
              </a:lnSpc>
              <a:buClr>
                <a:srgbClr val="000000"/>
              </a:buClr>
              <a:buSzPts val="1500"/>
              <a:buFont typeface="Arial"/>
              <a:buChar char="•"/>
              <a:defRPr sz="1500">
                <a:latin typeface="Calibri"/>
                <a:ea typeface="Calibri"/>
                <a:cs typeface="Calibri"/>
                <a:sym typeface="Calibri"/>
              </a:defRPr>
            </a:pPr>
            <a:r>
              <a:t>Es por eso que cuando llamas al servicio técnico, lo primero que preguntan es si están con energía eléctrica o enchufados a la red los equipos.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377" name="Google Shape;375;p24"/>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16</a:t>
            </a:r>
          </a:p>
        </p:txBody>
      </p:sp>
      <p:grpSp>
        <p:nvGrpSpPr>
          <p:cNvPr id="382" name="Google Shape;376;p24"/>
          <p:cNvGrpSpPr/>
          <p:nvPr/>
        </p:nvGrpSpPr>
        <p:grpSpPr>
          <a:xfrm>
            <a:off x="2035275" y="2911882"/>
            <a:ext cx="6999677" cy="2696560"/>
            <a:chOff x="0" y="0"/>
            <a:chExt cx="6999675" cy="2696558"/>
          </a:xfrm>
        </p:grpSpPr>
        <p:grpSp>
          <p:nvGrpSpPr>
            <p:cNvPr id="380" name="Google Shape;377;p24"/>
            <p:cNvGrpSpPr/>
            <p:nvPr/>
          </p:nvGrpSpPr>
          <p:grpSpPr>
            <a:xfrm>
              <a:off x="0" y="0"/>
              <a:ext cx="6999676" cy="2696559"/>
              <a:chOff x="0" y="0"/>
              <a:chExt cx="6999675" cy="2696558"/>
            </a:xfrm>
          </p:grpSpPr>
          <p:sp>
            <p:nvSpPr>
              <p:cNvPr id="378" name="Google Shape;378;p24"/>
              <p:cNvSpPr/>
              <p:nvPr/>
            </p:nvSpPr>
            <p:spPr>
              <a:xfrm>
                <a:off x="0" y="0"/>
                <a:ext cx="6999676" cy="2696559"/>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79" name="Google Shape;379;p24"/>
              <p:cNvSpPr txBox="1"/>
              <p:nvPr/>
            </p:nvSpPr>
            <p:spPr>
              <a:xfrm>
                <a:off x="136396" y="1158160"/>
                <a:ext cx="6726882"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381" name="Google Shape;380;p24"/>
            <p:cNvSpPr txBox="1"/>
            <p:nvPr/>
          </p:nvSpPr>
          <p:spPr>
            <a:xfrm>
              <a:off x="1307688" y="243763"/>
              <a:ext cx="5343837" cy="21500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pPr>
                <a:lnSpc>
                  <a:spcPct val="90000"/>
                </a:lnSpc>
                <a:defRPr sz="2000">
                  <a:solidFill>
                    <a:srgbClr val="A93501"/>
                  </a:solidFill>
                  <a:latin typeface="Calibri"/>
                  <a:ea typeface="Calibri"/>
                  <a:cs typeface="Calibri"/>
                  <a:sym typeface="Calibri"/>
                </a:defRPr>
              </a:pPr>
              <a:r>
                <a:t>CONCEPTOS Y APLICACIONES BÁSICAS </a:t>
              </a:r>
            </a:p>
            <a:p>
              <a:pPr>
                <a:lnSpc>
                  <a:spcPct val="90000"/>
                </a:lnSpc>
                <a:defRPr sz="2000" b="1">
                  <a:solidFill>
                    <a:srgbClr val="ED6B00"/>
                  </a:solidFill>
                  <a:latin typeface="Calibri"/>
                  <a:ea typeface="Calibri"/>
                  <a:cs typeface="Calibri"/>
                  <a:sym typeface="Calibri"/>
                </a:defRPr>
              </a:pPr>
              <a:r>
                <a:t>DE TECNOLOGÍA</a:t>
              </a:r>
            </a:p>
            <a:p>
              <a:pPr>
                <a:lnSpc>
                  <a:spcPct val="115000"/>
                </a:lnSpc>
                <a:defRPr sz="2000" b="1">
                  <a:solidFill>
                    <a:srgbClr val="ED6B00"/>
                  </a:solidFill>
                  <a:latin typeface="Calibri"/>
                  <a:ea typeface="Calibri"/>
                  <a:cs typeface="Calibri"/>
                  <a:sym typeface="Calibri"/>
                </a:defRPr>
              </a:pPr>
              <a:endParaRPr/>
            </a:p>
            <a:p>
              <a:pPr>
                <a:lnSpc>
                  <a:spcPct val="115000"/>
                </a:lnSpc>
                <a:defRPr sz="1600">
                  <a:latin typeface="Calibri"/>
                  <a:ea typeface="Calibri"/>
                  <a:cs typeface="Calibri"/>
                  <a:sym typeface="Calibri"/>
                </a:defRPr>
              </a:pPr>
              <a:r>
                <a:t>Para revisar los temas trabajados durante la presentación, </a:t>
              </a:r>
            </a:p>
            <a:p>
              <a:pPr>
                <a:lnSpc>
                  <a:spcPct val="115000"/>
                </a:lnSpc>
                <a:defRPr sz="1600">
                  <a:latin typeface="Calibri"/>
                  <a:ea typeface="Calibri"/>
                  <a:cs typeface="Calibri"/>
                  <a:sym typeface="Calibri"/>
                </a:defRPr>
              </a:pPr>
              <a:r>
                <a:t>te invito realizar la siguiente actividad, asociando imágenes  de navegadores con sus respectivos nombres. </a:t>
              </a:r>
            </a:p>
            <a:p>
              <a:pPr>
                <a:lnSpc>
                  <a:spcPct val="115000"/>
                </a:lnSpc>
                <a:defRPr sz="1600">
                  <a:latin typeface="Calibri"/>
                  <a:ea typeface="Calibri"/>
                  <a:cs typeface="Calibri"/>
                  <a:sym typeface="Calibri"/>
                </a:defRPr>
              </a:pPr>
              <a:r>
                <a:t>Descarga el archivo </a:t>
              </a:r>
              <a:r>
                <a:rPr b="1"/>
                <a:t>Actividad Cuanto Aprendimos. </a:t>
              </a:r>
            </a:p>
          </p:txBody>
        </p:sp>
      </p:grpSp>
      <p:sp>
        <p:nvSpPr>
          <p:cNvPr id="383" name="Google Shape;381;p24"/>
          <p:cNvSpPr txBox="1"/>
          <p:nvPr/>
        </p:nvSpPr>
        <p:spPr>
          <a:xfrm>
            <a:off x="375973" y="1265365"/>
            <a:ext cx="8950504"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¿CUÁNTO APRENDIMOS?</a:t>
            </a:r>
          </a:p>
        </p:txBody>
      </p:sp>
      <p:sp>
        <p:nvSpPr>
          <p:cNvPr id="384" name="Google Shape;382;p24"/>
          <p:cNvSpPr txBox="1"/>
          <p:nvPr/>
        </p:nvSpPr>
        <p:spPr>
          <a:xfrm>
            <a:off x="366450" y="1012499"/>
            <a:ext cx="4700400"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b="1">
                <a:latin typeface="Calibri"/>
                <a:ea typeface="Calibri"/>
                <a:cs typeface="Calibri"/>
                <a:sym typeface="Calibri"/>
              </a:defRPr>
            </a:lvl1pPr>
          </a:lstStyle>
          <a:p>
            <a:r>
              <a:rPr dirty="0"/>
              <a:t>REVISEMOS</a:t>
            </a:r>
          </a:p>
        </p:txBody>
      </p:sp>
      <p:pic>
        <p:nvPicPr>
          <p:cNvPr id="385" name="Google Shape;383;p24" descr="Google Shape;383;p24"/>
          <p:cNvPicPr>
            <a:picLocks noChangeAspect="1"/>
          </p:cNvPicPr>
          <p:nvPr/>
        </p:nvPicPr>
        <p:blipFill>
          <a:blip r:embed="rId2">
            <a:extLst/>
          </a:blip>
          <a:stretch>
            <a:fillRect/>
          </a:stretch>
        </p:blipFill>
        <p:spPr>
          <a:xfrm>
            <a:off x="530942" y="2715211"/>
            <a:ext cx="2812028" cy="3182574"/>
          </a:xfrm>
          <a:prstGeom prst="rect">
            <a:avLst/>
          </a:prstGeom>
          <a:ln w="12700">
            <a:miter lim="400000"/>
          </a:ln>
        </p:spPr>
      </p:pic>
      <p:pic>
        <p:nvPicPr>
          <p:cNvPr id="386" name="Google Shape;384;p24" descr="Google Shape;384;p24"/>
          <p:cNvPicPr>
            <a:picLocks noChangeAspect="1"/>
          </p:cNvPicPr>
          <p:nvPr/>
        </p:nvPicPr>
        <p:blipFill>
          <a:blip r:embed="rId3">
            <a:extLst/>
          </a:blip>
          <a:stretch>
            <a:fillRect/>
          </a:stretch>
        </p:blipFill>
        <p:spPr>
          <a:xfrm>
            <a:off x="7228123" y="5063613"/>
            <a:ext cx="1705021" cy="1272247"/>
          </a:xfrm>
          <a:prstGeom prst="rect">
            <a:avLst/>
          </a:prstGeom>
          <a:ln w="12700">
            <a:miter lim="400000"/>
          </a:ln>
        </p:spPr>
      </p:pic>
      <p:pic>
        <p:nvPicPr>
          <p:cNvPr id="387" name="Google Shape;385;p24" descr="Google Shape;385;p24"/>
          <p:cNvPicPr>
            <a:picLocks noChangeAspect="1"/>
          </p:cNvPicPr>
          <p:nvPr/>
        </p:nvPicPr>
        <p:blipFill>
          <a:blip r:embed="rId4">
            <a:extLst/>
          </a:blip>
          <a:stretch>
            <a:fillRect/>
          </a:stretch>
        </p:blipFill>
        <p:spPr>
          <a:xfrm>
            <a:off x="5474444" y="5389021"/>
            <a:ext cx="1651875" cy="884517"/>
          </a:xfrm>
          <a:prstGeom prst="rect">
            <a:avLst/>
          </a:prstGeom>
          <a:ln w="12700">
            <a:miter lim="400000"/>
          </a:ln>
        </p:spPr>
      </p:pic>
      <p:sp>
        <p:nvSpPr>
          <p:cNvPr id="388" name="Google Shape;386;p24"/>
          <p:cNvSpPr txBox="1"/>
          <p:nvPr/>
        </p:nvSpPr>
        <p:spPr>
          <a:xfrm>
            <a:off x="4125174" y="1029694"/>
            <a:ext cx="466494" cy="830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gn="r">
              <a:lnSpc>
                <a:spcPct val="90000"/>
              </a:lnSpc>
              <a:defRPr sz="5000">
                <a:solidFill>
                  <a:srgbClr val="FFB375"/>
                </a:solidFill>
                <a:latin typeface="Calibri"/>
                <a:ea typeface="Calibri"/>
                <a:cs typeface="Calibri"/>
                <a:sym typeface="Calibri"/>
              </a:defRPr>
            </a:lvl1pPr>
          </a:lstStyle>
          <a:p>
            <a:r>
              <a:t>2</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391" name="Google Shape;391;p25"/>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17</a:t>
            </a:r>
          </a:p>
        </p:txBody>
      </p:sp>
      <p:sp>
        <p:nvSpPr>
          <p:cNvPr id="393" name="Google Shape;393;p25"/>
          <p:cNvSpPr txBox="1"/>
          <p:nvPr/>
        </p:nvSpPr>
        <p:spPr>
          <a:xfrm>
            <a:off x="375977" y="1283910"/>
            <a:ext cx="7017881"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398" name="Google Shape;394;p25"/>
          <p:cNvGrpSpPr/>
          <p:nvPr/>
        </p:nvGrpSpPr>
        <p:grpSpPr>
          <a:xfrm>
            <a:off x="-4657" y="4568180"/>
            <a:ext cx="9109187" cy="783010"/>
            <a:chOff x="0" y="0"/>
            <a:chExt cx="9109185" cy="783009"/>
          </a:xfrm>
        </p:grpSpPr>
        <p:sp>
          <p:nvSpPr>
            <p:cNvPr id="394" name="Google Shape;395;p25"/>
            <p:cNvSpPr txBox="1"/>
            <p:nvPr/>
          </p:nvSpPr>
          <p:spPr>
            <a:xfrm>
              <a:off x="1334834" y="222247"/>
              <a:ext cx="7774352"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Se </a:t>
              </a:r>
              <a:r>
                <a:rPr b="1">
                  <a:solidFill>
                    <a:srgbClr val="ED6B00"/>
                  </a:solidFill>
                </a:rPr>
                <a:t>riguroso</a:t>
              </a:r>
              <a:r>
                <a:t> y </a:t>
              </a:r>
              <a:r>
                <a:rPr b="1">
                  <a:solidFill>
                    <a:srgbClr val="ED6B00"/>
                  </a:solidFill>
                </a:rPr>
                <a:t>ordenado</a:t>
              </a:r>
              <a:r>
                <a:t> con los antecedentes que manejas.</a:t>
              </a:r>
            </a:p>
          </p:txBody>
        </p:sp>
        <p:grpSp>
          <p:nvGrpSpPr>
            <p:cNvPr id="397" name="Google Shape;396;p25"/>
            <p:cNvGrpSpPr/>
            <p:nvPr/>
          </p:nvGrpSpPr>
          <p:grpSpPr>
            <a:xfrm>
              <a:off x="-1" y="-1"/>
              <a:ext cx="1135370" cy="783010"/>
              <a:chOff x="0" y="0"/>
              <a:chExt cx="1135368" cy="783009"/>
            </a:xfrm>
          </p:grpSpPr>
          <p:sp>
            <p:nvSpPr>
              <p:cNvPr id="395" name="Google Shape;397;p25"/>
              <p:cNvSpPr/>
              <p:nvPr/>
            </p:nvSpPr>
            <p:spPr>
              <a:xfrm rot="5400000">
                <a:off x="176179" y="-176181"/>
                <a:ext cx="783010" cy="113537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96" name="Google Shape;398;p25" descr="Google Shape;398;p25"/>
              <p:cNvPicPr>
                <a:picLocks noChangeAspect="1"/>
              </p:cNvPicPr>
              <p:nvPr/>
            </p:nvPicPr>
            <p:blipFill>
              <a:blip r:embed="rId2">
                <a:extLst/>
              </a:blip>
              <a:stretch>
                <a:fillRect/>
              </a:stretch>
            </p:blipFill>
            <p:spPr>
              <a:xfrm>
                <a:off x="286450" y="103502"/>
                <a:ext cx="683389" cy="576004"/>
              </a:xfrm>
              <a:prstGeom prst="rect">
                <a:avLst/>
              </a:prstGeom>
              <a:ln w="12700" cap="flat">
                <a:noFill/>
                <a:miter lim="400000"/>
              </a:ln>
              <a:effectLst/>
            </p:spPr>
          </p:pic>
        </p:grpSp>
      </p:grpSp>
      <p:grpSp>
        <p:nvGrpSpPr>
          <p:cNvPr id="403" name="Google Shape;399;p25"/>
          <p:cNvGrpSpPr/>
          <p:nvPr/>
        </p:nvGrpSpPr>
        <p:grpSpPr>
          <a:xfrm>
            <a:off x="-4657" y="3697444"/>
            <a:ext cx="6615372" cy="783010"/>
            <a:chOff x="0" y="0"/>
            <a:chExt cx="6615371" cy="783009"/>
          </a:xfrm>
        </p:grpSpPr>
        <p:sp>
          <p:nvSpPr>
            <p:cNvPr id="399" name="Google Shape;400;p25"/>
            <p:cNvSpPr txBox="1"/>
            <p:nvPr/>
          </p:nvSpPr>
          <p:spPr>
            <a:xfrm>
              <a:off x="1334835" y="94430"/>
              <a:ext cx="5280538" cy="554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Cuidado con los dispositivos externos, asegura la información instalando </a:t>
              </a:r>
              <a:r>
                <a:rPr b="1">
                  <a:solidFill>
                    <a:srgbClr val="ED6B00"/>
                  </a:solidFill>
                </a:rPr>
                <a:t>antivirus</a:t>
              </a:r>
              <a:r>
                <a:rPr>
                  <a:solidFill>
                    <a:srgbClr val="ED6B00"/>
                  </a:solidFill>
                </a:rPr>
                <a:t>.</a:t>
              </a:r>
            </a:p>
          </p:txBody>
        </p:sp>
        <p:grpSp>
          <p:nvGrpSpPr>
            <p:cNvPr id="402" name="Google Shape;401;p25"/>
            <p:cNvGrpSpPr/>
            <p:nvPr/>
          </p:nvGrpSpPr>
          <p:grpSpPr>
            <a:xfrm>
              <a:off x="0" y="-1"/>
              <a:ext cx="1135372" cy="783010"/>
              <a:chOff x="0" y="0"/>
              <a:chExt cx="1135371" cy="783009"/>
            </a:xfrm>
          </p:grpSpPr>
          <p:sp>
            <p:nvSpPr>
              <p:cNvPr id="400" name="Google Shape;402;p25"/>
              <p:cNvSpPr/>
              <p:nvPr/>
            </p:nvSpPr>
            <p:spPr>
              <a:xfrm rot="5400000">
                <a:off x="176181" y="-176182"/>
                <a:ext cx="783010" cy="1135372"/>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01" name="Google Shape;403;p25" descr="Google Shape;403;p25"/>
              <p:cNvPicPr>
                <a:picLocks noChangeAspect="1"/>
              </p:cNvPicPr>
              <p:nvPr/>
            </p:nvPicPr>
            <p:blipFill>
              <a:blip r:embed="rId3">
                <a:extLst/>
              </a:blip>
              <a:stretch>
                <a:fillRect/>
              </a:stretch>
            </p:blipFill>
            <p:spPr>
              <a:xfrm>
                <a:off x="286452" y="103502"/>
                <a:ext cx="683389" cy="576004"/>
              </a:xfrm>
              <a:prstGeom prst="rect">
                <a:avLst/>
              </a:prstGeom>
              <a:ln w="12700" cap="flat">
                <a:noFill/>
                <a:miter lim="400000"/>
              </a:ln>
              <a:effectLst/>
            </p:spPr>
          </p:pic>
        </p:grpSp>
      </p:grpSp>
      <p:grpSp>
        <p:nvGrpSpPr>
          <p:cNvPr id="408" name="Google Shape;404;p25"/>
          <p:cNvGrpSpPr/>
          <p:nvPr/>
        </p:nvGrpSpPr>
        <p:grpSpPr>
          <a:xfrm>
            <a:off x="-4657" y="1955975"/>
            <a:ext cx="9178014" cy="783010"/>
            <a:chOff x="0" y="0"/>
            <a:chExt cx="9178012" cy="783009"/>
          </a:xfrm>
        </p:grpSpPr>
        <p:sp>
          <p:nvSpPr>
            <p:cNvPr id="404" name="Google Shape;405;p25"/>
            <p:cNvSpPr txBox="1"/>
            <p:nvPr/>
          </p:nvSpPr>
          <p:spPr>
            <a:xfrm>
              <a:off x="1334834" y="222247"/>
              <a:ext cx="7843179"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Cuida </a:t>
              </a:r>
              <a:r>
                <a:rPr b="1">
                  <a:solidFill>
                    <a:srgbClr val="ED6B00"/>
                  </a:solidFill>
                </a:rPr>
                <a:t>tus claves </a:t>
              </a:r>
              <a:r>
                <a:t>de acceso.</a:t>
              </a:r>
            </a:p>
          </p:txBody>
        </p:sp>
        <p:grpSp>
          <p:nvGrpSpPr>
            <p:cNvPr id="407" name="Google Shape;406;p25"/>
            <p:cNvGrpSpPr/>
            <p:nvPr/>
          </p:nvGrpSpPr>
          <p:grpSpPr>
            <a:xfrm>
              <a:off x="-1" y="-1"/>
              <a:ext cx="1135370" cy="783010"/>
              <a:chOff x="0" y="0"/>
              <a:chExt cx="1135368" cy="783009"/>
            </a:xfrm>
          </p:grpSpPr>
          <p:sp>
            <p:nvSpPr>
              <p:cNvPr id="405" name="Google Shape;407;p25"/>
              <p:cNvSpPr/>
              <p:nvPr/>
            </p:nvSpPr>
            <p:spPr>
              <a:xfrm rot="5400000">
                <a:off x="176179" y="-176181"/>
                <a:ext cx="783010" cy="113537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06" name="Google Shape;408;p25" descr="Google Shape;408;p25"/>
              <p:cNvPicPr>
                <a:picLocks noChangeAspect="1"/>
              </p:cNvPicPr>
              <p:nvPr/>
            </p:nvPicPr>
            <p:blipFill>
              <a:blip r:embed="rId4">
                <a:extLst/>
              </a:blip>
              <a:stretch>
                <a:fillRect/>
              </a:stretch>
            </p:blipFill>
            <p:spPr>
              <a:xfrm>
                <a:off x="262214" y="83074"/>
                <a:ext cx="731862" cy="616860"/>
              </a:xfrm>
              <a:prstGeom prst="rect">
                <a:avLst/>
              </a:prstGeom>
              <a:ln w="12700" cap="flat">
                <a:noFill/>
                <a:miter lim="400000"/>
              </a:ln>
              <a:effectLst/>
            </p:spPr>
          </p:pic>
        </p:grpSp>
      </p:grpSp>
      <p:grpSp>
        <p:nvGrpSpPr>
          <p:cNvPr id="413" name="Google Shape;409;p25"/>
          <p:cNvGrpSpPr/>
          <p:nvPr/>
        </p:nvGrpSpPr>
        <p:grpSpPr>
          <a:xfrm>
            <a:off x="-4658" y="2826709"/>
            <a:ext cx="8912545" cy="783010"/>
            <a:chOff x="0" y="0"/>
            <a:chExt cx="8912544" cy="783009"/>
          </a:xfrm>
        </p:grpSpPr>
        <p:sp>
          <p:nvSpPr>
            <p:cNvPr id="409" name="Google Shape;410;p25"/>
            <p:cNvSpPr txBox="1"/>
            <p:nvPr/>
          </p:nvSpPr>
          <p:spPr>
            <a:xfrm>
              <a:off x="1334835" y="222247"/>
              <a:ext cx="7577710"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Resguarda la </a:t>
              </a:r>
              <a:r>
                <a:rPr b="1">
                  <a:solidFill>
                    <a:srgbClr val="ED6B00"/>
                  </a:solidFill>
                </a:rPr>
                <a:t>confidencialidad</a:t>
              </a:r>
              <a:r>
                <a:t> de la información.</a:t>
              </a:r>
            </a:p>
          </p:txBody>
        </p:sp>
        <p:grpSp>
          <p:nvGrpSpPr>
            <p:cNvPr id="412" name="Google Shape;411;p25"/>
            <p:cNvGrpSpPr/>
            <p:nvPr/>
          </p:nvGrpSpPr>
          <p:grpSpPr>
            <a:xfrm>
              <a:off x="0" y="-1"/>
              <a:ext cx="1135372" cy="783010"/>
              <a:chOff x="0" y="0"/>
              <a:chExt cx="1135371" cy="783009"/>
            </a:xfrm>
          </p:grpSpPr>
          <p:sp>
            <p:nvSpPr>
              <p:cNvPr id="410" name="Google Shape;412;p25"/>
              <p:cNvSpPr/>
              <p:nvPr/>
            </p:nvSpPr>
            <p:spPr>
              <a:xfrm rot="5400000">
                <a:off x="176181" y="-176182"/>
                <a:ext cx="783010" cy="1135372"/>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11" name="Google Shape;413;p25" descr="Google Shape;413;p25"/>
              <p:cNvPicPr>
                <a:picLocks noChangeAspect="1"/>
              </p:cNvPicPr>
              <p:nvPr/>
            </p:nvPicPr>
            <p:blipFill>
              <a:blip r:embed="rId5">
                <a:extLst/>
              </a:blip>
              <a:stretch>
                <a:fillRect/>
              </a:stretch>
            </p:blipFill>
            <p:spPr>
              <a:xfrm>
                <a:off x="286452" y="103502"/>
                <a:ext cx="683390" cy="576004"/>
              </a:xfrm>
              <a:prstGeom prst="rect">
                <a:avLst/>
              </a:prstGeom>
              <a:ln w="12700" cap="flat">
                <a:noFill/>
                <a:miter lim="400000"/>
              </a:ln>
              <a:effectLst/>
            </p:spPr>
          </p:pic>
        </p:grpSp>
      </p:grpSp>
      <p:grpSp>
        <p:nvGrpSpPr>
          <p:cNvPr id="418" name="Google Shape;414;p25"/>
          <p:cNvGrpSpPr/>
          <p:nvPr/>
        </p:nvGrpSpPr>
        <p:grpSpPr>
          <a:xfrm>
            <a:off x="-4657" y="5438914"/>
            <a:ext cx="6861178" cy="783010"/>
            <a:chOff x="0" y="0"/>
            <a:chExt cx="6861176" cy="783009"/>
          </a:xfrm>
        </p:grpSpPr>
        <p:sp>
          <p:nvSpPr>
            <p:cNvPr id="414" name="Google Shape;415;p25"/>
            <p:cNvSpPr txBox="1"/>
            <p:nvPr/>
          </p:nvSpPr>
          <p:spPr>
            <a:xfrm>
              <a:off x="1334834" y="123926"/>
              <a:ext cx="5526344" cy="554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grpSp>
          <p:nvGrpSpPr>
            <p:cNvPr id="417" name="Google Shape;416;p25"/>
            <p:cNvGrpSpPr/>
            <p:nvPr/>
          </p:nvGrpSpPr>
          <p:grpSpPr>
            <a:xfrm>
              <a:off x="0" y="-1"/>
              <a:ext cx="1135372" cy="783010"/>
              <a:chOff x="0" y="0"/>
              <a:chExt cx="1135371" cy="783009"/>
            </a:xfrm>
          </p:grpSpPr>
          <p:sp>
            <p:nvSpPr>
              <p:cNvPr id="415" name="Google Shape;417;p25"/>
              <p:cNvSpPr/>
              <p:nvPr/>
            </p:nvSpPr>
            <p:spPr>
              <a:xfrm rot="5400000">
                <a:off x="176181" y="-176182"/>
                <a:ext cx="783010" cy="1135372"/>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16" name="Google Shape;418;p25" descr="Google Shape;418;p25"/>
              <p:cNvPicPr>
                <a:picLocks noChangeAspect="1"/>
              </p:cNvPicPr>
              <p:nvPr/>
            </p:nvPicPr>
            <p:blipFill>
              <a:blip r:embed="rId6">
                <a:extLst/>
              </a:blip>
              <a:stretch>
                <a:fillRect/>
              </a:stretch>
            </p:blipFill>
            <p:spPr>
              <a:xfrm>
                <a:off x="286451" y="103502"/>
                <a:ext cx="683392" cy="576004"/>
              </a:xfrm>
              <a:prstGeom prst="rect">
                <a:avLst/>
              </a:prstGeom>
              <a:ln w="12700" cap="flat">
                <a:noFill/>
                <a:miter lim="400000"/>
              </a:ln>
              <a:effectLst/>
            </p:spPr>
          </p:pic>
        </p:grpSp>
      </p:grpSp>
      <p:pic>
        <p:nvPicPr>
          <p:cNvPr id="419" name="Google Shape;419;p25" descr="Google Shape;419;p25"/>
          <p:cNvPicPr>
            <a:picLocks noChangeAspect="1"/>
          </p:cNvPicPr>
          <p:nvPr/>
        </p:nvPicPr>
        <p:blipFill>
          <a:blip r:embed="rId7">
            <a:extLst/>
          </a:blip>
          <a:stretch>
            <a:fillRect/>
          </a:stretch>
        </p:blipFill>
        <p:spPr>
          <a:xfrm>
            <a:off x="5639332" y="1565094"/>
            <a:ext cx="3816535" cy="6006178"/>
          </a:xfrm>
          <a:prstGeom prst="rect">
            <a:avLst/>
          </a:prstGeom>
          <a:ln w="12700">
            <a:miter lim="400000"/>
          </a:ln>
        </p:spPr>
      </p:pic>
      <p:sp>
        <p:nvSpPr>
          <p:cNvPr id="32"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422" name="Google Shape;424;p26"/>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18</a:t>
            </a:r>
          </a:p>
        </p:txBody>
      </p:sp>
      <p:grpSp>
        <p:nvGrpSpPr>
          <p:cNvPr id="425" name="Google Shape;425;p26"/>
          <p:cNvGrpSpPr/>
          <p:nvPr/>
        </p:nvGrpSpPr>
        <p:grpSpPr>
          <a:xfrm>
            <a:off x="431622" y="2285848"/>
            <a:ext cx="8839205" cy="3238195"/>
            <a:chOff x="0" y="0"/>
            <a:chExt cx="8839203" cy="3238194"/>
          </a:xfrm>
        </p:grpSpPr>
        <p:sp>
          <p:nvSpPr>
            <p:cNvPr id="423" name="Google Shape;426;p26"/>
            <p:cNvSpPr/>
            <p:nvPr/>
          </p:nvSpPr>
          <p:spPr>
            <a:xfrm>
              <a:off x="0" y="0"/>
              <a:ext cx="8839204" cy="3238195"/>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424" name="Google Shape;427;p26"/>
            <p:cNvSpPr txBox="1"/>
            <p:nvPr/>
          </p:nvSpPr>
          <p:spPr>
            <a:xfrm>
              <a:off x="162838" y="1428979"/>
              <a:ext cx="8513528"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426" name="Google Shape;428;p26"/>
          <p:cNvSpPr txBox="1"/>
          <p:nvPr/>
        </p:nvSpPr>
        <p:spPr>
          <a:xfrm>
            <a:off x="375973" y="1265365"/>
            <a:ext cx="8950504"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ACTIVIDAD PRÁCTICA</a:t>
            </a:r>
          </a:p>
        </p:txBody>
      </p:sp>
      <p:sp>
        <p:nvSpPr>
          <p:cNvPr id="427" name="Google Shape;429;p26"/>
          <p:cNvSpPr/>
          <p:nvPr/>
        </p:nvSpPr>
        <p:spPr>
          <a:xfrm>
            <a:off x="5279923" y="7354529"/>
            <a:ext cx="2723537"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29" name="Google Shape;431;p26"/>
          <p:cNvSpPr txBox="1"/>
          <p:nvPr/>
        </p:nvSpPr>
        <p:spPr>
          <a:xfrm>
            <a:off x="3670560" y="943279"/>
            <a:ext cx="559358" cy="941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gn="r">
              <a:lnSpc>
                <a:spcPct val="90000"/>
              </a:lnSpc>
              <a:defRPr sz="6000">
                <a:solidFill>
                  <a:srgbClr val="FFB375"/>
                </a:solidFill>
                <a:latin typeface="Calibri"/>
                <a:ea typeface="Calibri"/>
                <a:cs typeface="Calibri"/>
                <a:sym typeface="Calibri"/>
              </a:defRPr>
            </a:lvl1pPr>
          </a:lstStyle>
          <a:p>
            <a:r>
              <a:t>2</a:t>
            </a:r>
          </a:p>
        </p:txBody>
      </p:sp>
      <p:pic>
        <p:nvPicPr>
          <p:cNvPr id="430" name="Google Shape;432;p26" descr="Google Shape;432;p26"/>
          <p:cNvPicPr>
            <a:picLocks noChangeAspect="1"/>
          </p:cNvPicPr>
          <p:nvPr/>
        </p:nvPicPr>
        <p:blipFill>
          <a:blip r:embed="rId2">
            <a:extLst/>
          </a:blip>
          <a:stretch>
            <a:fillRect/>
          </a:stretch>
        </p:blipFill>
        <p:spPr>
          <a:xfrm>
            <a:off x="2716054" y="3978569"/>
            <a:ext cx="6899894" cy="3974397"/>
          </a:xfrm>
          <a:prstGeom prst="rect">
            <a:avLst/>
          </a:prstGeom>
          <a:ln w="12700">
            <a:miter lim="400000"/>
          </a:ln>
        </p:spPr>
      </p:pic>
      <p:sp>
        <p:nvSpPr>
          <p:cNvPr id="432" name="Google Shape;434;p26"/>
          <p:cNvSpPr txBox="1"/>
          <p:nvPr/>
        </p:nvSpPr>
        <p:spPr>
          <a:xfrm>
            <a:off x="958644" y="2722352"/>
            <a:ext cx="6180711" cy="2746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90000"/>
              </a:lnSpc>
              <a:defRPr sz="2000">
                <a:solidFill>
                  <a:srgbClr val="A93501"/>
                </a:solidFill>
                <a:latin typeface="Calibri"/>
                <a:ea typeface="Calibri"/>
                <a:cs typeface="Calibri"/>
                <a:sym typeface="Calibri"/>
              </a:defRPr>
            </a:pPr>
            <a:r>
              <a:t>CONCEPTOS Y APLICACIONES BÁSICAS </a:t>
            </a:r>
            <a:r>
              <a:rPr b="1">
                <a:solidFill>
                  <a:srgbClr val="ED6B00"/>
                </a:solidFill>
              </a:rPr>
              <a:t>DE TECNOLOGÍA</a:t>
            </a:r>
            <a:endParaRPr b="1">
              <a:solidFill>
                <a:srgbClr val="ED6B00"/>
              </a:solidFill>
              <a:latin typeface="+mj-lt"/>
              <a:ea typeface="+mj-ea"/>
              <a:cs typeface="+mj-cs"/>
              <a:sym typeface="Arial"/>
            </a:endParaRPr>
          </a:p>
          <a:p>
            <a:pPr>
              <a:lnSpc>
                <a:spcPct val="115000"/>
              </a:lnSpc>
              <a:defRPr b="1">
                <a:solidFill>
                  <a:srgbClr val="ED6B00"/>
                </a:solidFill>
              </a:defRPr>
            </a:pPr>
            <a:endParaRPr b="1">
              <a:solidFill>
                <a:srgbClr val="ED6B00"/>
              </a:solidFill>
              <a:latin typeface="+mj-lt"/>
              <a:ea typeface="+mj-ea"/>
              <a:cs typeface="+mj-cs"/>
              <a:sym typeface="Arial"/>
            </a:endParaRPr>
          </a:p>
          <a:p>
            <a:pPr>
              <a:defRPr sz="1600">
                <a:latin typeface="Calibri"/>
                <a:ea typeface="Calibri"/>
                <a:cs typeface="Calibri"/>
                <a:sym typeface="Calibri"/>
              </a:defRPr>
            </a:pPr>
            <a:r>
              <a:t>Para realizar la siguiente actividad, </a:t>
            </a:r>
            <a:r>
              <a:rPr b="1">
                <a:solidFill>
                  <a:srgbClr val="ED6B00"/>
                </a:solidFill>
              </a:rPr>
              <a:t>descarga y mira el video </a:t>
            </a:r>
            <a:r>
              <a:t>“Modelo OSI Animación Español - Un resumen completo- Redes desde CERO hasta Avanzado”, luego descarga el archivo </a:t>
            </a:r>
            <a:r>
              <a:rPr b="1">
                <a:solidFill>
                  <a:srgbClr val="ED6B00"/>
                </a:solidFill>
              </a:rPr>
              <a:t>Actividad Práctica,  </a:t>
            </a:r>
            <a:endParaRPr b="1">
              <a:solidFill>
                <a:srgbClr val="ED6B00"/>
              </a:solidFill>
              <a:latin typeface="+mj-lt"/>
              <a:ea typeface="+mj-ea"/>
              <a:cs typeface="+mj-cs"/>
              <a:sym typeface="Arial"/>
            </a:endParaRPr>
          </a:p>
          <a:p>
            <a:pPr>
              <a:defRPr sz="1600">
                <a:latin typeface="Calibri"/>
                <a:ea typeface="Calibri"/>
                <a:cs typeface="Calibri"/>
                <a:sym typeface="Calibri"/>
              </a:defRPr>
            </a:pPr>
            <a:r>
              <a:t>y sigue las instrucciones señaladas.</a:t>
            </a:r>
          </a:p>
          <a:p>
            <a:pPr>
              <a:defRPr sz="1600">
                <a:latin typeface="Calibri"/>
                <a:ea typeface="Calibri"/>
                <a:cs typeface="Calibri"/>
                <a:sym typeface="Calibri"/>
              </a:defRPr>
            </a:pPr>
            <a:endParaRPr/>
          </a:p>
          <a:p>
            <a:pPr>
              <a:defRPr sz="2100" b="1">
                <a:solidFill>
                  <a:srgbClr val="ED6B00"/>
                </a:solidFill>
                <a:latin typeface="Calibri"/>
                <a:ea typeface="Calibri"/>
                <a:cs typeface="Calibri"/>
                <a:sym typeface="Calibri"/>
              </a:defRPr>
            </a:pPr>
            <a:r>
              <a:t>¡Éxito! </a:t>
            </a:r>
            <a:r>
              <a:rPr sz="1600" b="0">
                <a:solidFill>
                  <a:srgbClr val="000000"/>
                </a:solidFill>
                <a:latin typeface="+mj-lt"/>
                <a:ea typeface="+mj-ea"/>
                <a:cs typeface="+mj-cs"/>
                <a:sym typeface="Arial"/>
              </a:rPr>
              <a:t> </a:t>
            </a:r>
            <a:endParaRPr sz="1600"/>
          </a:p>
          <a:p>
            <a:pPr>
              <a:defRPr sz="1600"/>
            </a:pPr>
            <a:r>
              <a:t/>
            </a:r>
            <a:br/>
            <a:endParaRPr/>
          </a:p>
        </p:txBody>
      </p:sp>
      <p:sp>
        <p:nvSpPr>
          <p:cNvPr id="14"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¡PRACTIQUEMOS!</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5" name="Google Shape;387;p31"/>
          <p:cNvSpPr txBox="1"/>
          <p:nvPr/>
        </p:nvSpPr>
        <p:spPr>
          <a:xfrm>
            <a:off x="2708222" y="6881803"/>
            <a:ext cx="1639637" cy="353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defRPr sz="1100">
                <a:latin typeface="Calibri"/>
                <a:ea typeface="Calibri"/>
                <a:cs typeface="Calibri"/>
                <a:sym typeface="Calibri"/>
              </a:defRPr>
            </a:lvl1pPr>
          </a:lstStyle>
          <a:p>
            <a:r>
              <a:rPr dirty="0" err="1" smtClean="0"/>
              <a:t>ción</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435" name="Google Shape;439;p27"/>
          <p:cNvSpPr txBox="1"/>
          <p:nvPr/>
        </p:nvSpPr>
        <p:spPr>
          <a:xfrm>
            <a:off x="371684" y="6881800"/>
            <a:ext cx="337162"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19</a:t>
            </a:r>
          </a:p>
        </p:txBody>
      </p:sp>
      <p:grpSp>
        <p:nvGrpSpPr>
          <p:cNvPr id="438" name="Google Shape;440;p27"/>
          <p:cNvGrpSpPr/>
          <p:nvPr/>
        </p:nvGrpSpPr>
        <p:grpSpPr>
          <a:xfrm>
            <a:off x="431622" y="2285848"/>
            <a:ext cx="8839205" cy="3238195"/>
            <a:chOff x="0" y="0"/>
            <a:chExt cx="8839203" cy="3238194"/>
          </a:xfrm>
        </p:grpSpPr>
        <p:sp>
          <p:nvSpPr>
            <p:cNvPr id="436" name="Google Shape;441;p27"/>
            <p:cNvSpPr/>
            <p:nvPr/>
          </p:nvSpPr>
          <p:spPr>
            <a:xfrm>
              <a:off x="0" y="0"/>
              <a:ext cx="8839204" cy="3238195"/>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437" name="Google Shape;442;p27"/>
            <p:cNvSpPr txBox="1"/>
            <p:nvPr/>
          </p:nvSpPr>
          <p:spPr>
            <a:xfrm>
              <a:off x="162838" y="1428979"/>
              <a:ext cx="8513528"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439" name="Google Shape;443;p27"/>
          <p:cNvSpPr/>
          <p:nvPr/>
        </p:nvSpPr>
        <p:spPr>
          <a:xfrm>
            <a:off x="5279923" y="7354529"/>
            <a:ext cx="2723537"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0" name="Google Shape;444;p27"/>
          <p:cNvSpPr txBox="1"/>
          <p:nvPr/>
        </p:nvSpPr>
        <p:spPr>
          <a:xfrm>
            <a:off x="382498" y="1236106"/>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TICKET DE SALIDA</a:t>
            </a:r>
          </a:p>
        </p:txBody>
      </p:sp>
      <p:sp>
        <p:nvSpPr>
          <p:cNvPr id="441" name="Google Shape;445;p27"/>
          <p:cNvSpPr txBox="1"/>
          <p:nvPr/>
        </p:nvSpPr>
        <p:spPr>
          <a:xfrm>
            <a:off x="414326" y="1023047"/>
            <a:ext cx="4700401"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b="1">
                <a:latin typeface="Calibri"/>
                <a:ea typeface="Calibri"/>
                <a:cs typeface="Calibri"/>
                <a:sym typeface="Calibri"/>
              </a:defRPr>
            </a:lvl1pPr>
          </a:lstStyle>
          <a:p>
            <a:r>
              <a:t>ANTES DE TERMINAR:</a:t>
            </a:r>
          </a:p>
        </p:txBody>
      </p:sp>
      <p:pic>
        <p:nvPicPr>
          <p:cNvPr id="442" name="Google Shape;446;p27" descr="Google Shape;446;p27"/>
          <p:cNvPicPr>
            <a:picLocks noChangeAspect="1"/>
          </p:cNvPicPr>
          <p:nvPr/>
        </p:nvPicPr>
        <p:blipFill>
          <a:blip r:embed="rId2">
            <a:extLst/>
          </a:blip>
          <a:stretch>
            <a:fillRect/>
          </a:stretch>
        </p:blipFill>
        <p:spPr>
          <a:xfrm>
            <a:off x="5830530" y="2890682"/>
            <a:ext cx="2963596" cy="4629223"/>
          </a:xfrm>
          <a:prstGeom prst="rect">
            <a:avLst/>
          </a:prstGeom>
          <a:ln w="12700">
            <a:miter lim="400000"/>
          </a:ln>
        </p:spPr>
      </p:pic>
      <p:sp>
        <p:nvSpPr>
          <p:cNvPr id="443" name="Google Shape;447;p27"/>
          <p:cNvSpPr txBox="1"/>
          <p:nvPr/>
        </p:nvSpPr>
        <p:spPr>
          <a:xfrm>
            <a:off x="958646" y="2914438"/>
            <a:ext cx="6063479" cy="2523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90000"/>
              </a:lnSpc>
              <a:defRPr sz="2000">
                <a:solidFill>
                  <a:srgbClr val="A93501"/>
                </a:solidFill>
                <a:latin typeface="Calibri"/>
                <a:ea typeface="Calibri"/>
                <a:cs typeface="Calibri"/>
                <a:sym typeface="Calibri"/>
              </a:defRPr>
            </a:pPr>
            <a:r>
              <a:t>CONCEPTOS Y APLICACIONES BÁSICAS </a:t>
            </a:r>
            <a:r>
              <a:rPr b="1">
                <a:solidFill>
                  <a:srgbClr val="ED6B00"/>
                </a:solidFill>
              </a:rPr>
              <a:t>DE TECNOLOGÍA</a:t>
            </a:r>
            <a:endParaRPr b="1">
              <a:solidFill>
                <a:srgbClr val="ED6B00"/>
              </a:solidFill>
              <a:latin typeface="+mj-lt"/>
              <a:ea typeface="+mj-ea"/>
              <a:cs typeface="+mj-cs"/>
              <a:sym typeface="Arial"/>
            </a:endParaRPr>
          </a:p>
          <a:p>
            <a:pPr>
              <a:lnSpc>
                <a:spcPct val="115000"/>
              </a:lnSpc>
              <a:defRPr b="1">
                <a:solidFill>
                  <a:srgbClr val="ED6B00"/>
                </a:solidFill>
              </a:defRPr>
            </a:pPr>
            <a:endParaRPr b="1">
              <a:solidFill>
                <a:srgbClr val="ED6B00"/>
              </a:solidFill>
              <a:latin typeface="+mj-lt"/>
              <a:ea typeface="+mj-ea"/>
              <a:cs typeface="+mj-cs"/>
              <a:sym typeface="Arial"/>
            </a:endParaRPr>
          </a:p>
          <a:p>
            <a:pPr>
              <a:lnSpc>
                <a:spcPct val="115000"/>
              </a:lnSpc>
              <a:defRPr sz="1600">
                <a:latin typeface="Calibri"/>
                <a:ea typeface="Calibri"/>
                <a:cs typeface="Calibri"/>
                <a:sym typeface="Calibri"/>
              </a:defRPr>
            </a:pPr>
            <a:r>
              <a:t>¡No olvides contestar la Autoevaluación y entregar el </a:t>
            </a:r>
          </a:p>
          <a:p>
            <a:pPr>
              <a:lnSpc>
                <a:spcPct val="115000"/>
              </a:lnSpc>
              <a:defRPr sz="1600">
                <a:latin typeface="Calibri"/>
                <a:ea typeface="Calibri"/>
                <a:cs typeface="Calibri"/>
                <a:sym typeface="Calibri"/>
              </a:defRPr>
            </a:pPr>
            <a:r>
              <a:t>Ticket de Salida!</a:t>
            </a:r>
          </a:p>
          <a:p>
            <a:pPr>
              <a:lnSpc>
                <a:spcPct val="115000"/>
              </a:lnSpc>
              <a:defRPr sz="1600">
                <a:latin typeface="Calibri"/>
                <a:ea typeface="Calibri"/>
                <a:cs typeface="Calibri"/>
                <a:sym typeface="Calibri"/>
              </a:defRPr>
            </a:pPr>
            <a:endParaRPr/>
          </a:p>
          <a:p>
            <a:pPr>
              <a:lnSpc>
                <a:spcPct val="115000"/>
              </a:lnSpc>
              <a:defRPr sz="2100" b="1">
                <a:solidFill>
                  <a:srgbClr val="ED6B00"/>
                </a:solidFill>
                <a:latin typeface="Calibri"/>
                <a:ea typeface="Calibri"/>
                <a:cs typeface="Calibri"/>
                <a:sym typeface="Calibri"/>
              </a:defRPr>
            </a:pPr>
            <a:r>
              <a:t>¡Hasta la próxima! </a:t>
            </a:r>
          </a:p>
          <a:p>
            <a:pPr>
              <a:defRPr sz="2100" b="1">
                <a:solidFill>
                  <a:srgbClr val="ED6B00"/>
                </a:solidFill>
              </a:defRPr>
            </a:pPr>
            <a:r>
              <a:t/>
            </a:r>
            <a:br/>
            <a:endParaRPr/>
          </a:p>
        </p:txBody>
      </p:sp>
      <p:pic>
        <p:nvPicPr>
          <p:cNvPr id="444" name="Google Shape;448;p27" descr="Google Shape;448;p27"/>
          <p:cNvPicPr>
            <a:picLocks noChangeAspect="1"/>
          </p:cNvPicPr>
          <p:nvPr/>
        </p:nvPicPr>
        <p:blipFill>
          <a:blip r:embed="rId3">
            <a:extLst/>
          </a:blip>
          <a:stretch>
            <a:fillRect/>
          </a:stretch>
        </p:blipFill>
        <p:spPr>
          <a:xfrm>
            <a:off x="3210792" y="4159041"/>
            <a:ext cx="673177" cy="60372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104;p10"/>
          <p:cNvSpPr txBox="1"/>
          <p:nvPr/>
        </p:nvSpPr>
        <p:spPr>
          <a:xfrm>
            <a:off x="365423" y="2049161"/>
            <a:ext cx="1444329" cy="369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sz="1500" b="1">
                <a:latin typeface="Calibri"/>
                <a:ea typeface="Calibri"/>
                <a:cs typeface="Calibri"/>
                <a:sym typeface="Calibri"/>
              </a:defRPr>
            </a:lvl1pPr>
          </a:lstStyle>
          <a:p>
            <a:r>
              <a:t>ACTIVIDAD 2</a:t>
            </a:r>
          </a:p>
        </p:txBody>
      </p:sp>
      <p:sp>
        <p:nvSpPr>
          <p:cNvPr id="137" name="Google Shape;105;p10"/>
          <p:cNvSpPr txBox="1"/>
          <p:nvPr/>
        </p:nvSpPr>
        <p:spPr>
          <a:xfrm>
            <a:off x="1139099" y="834800"/>
            <a:ext cx="6047149" cy="339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200" b="1">
                <a:solidFill>
                  <a:srgbClr val="ED6B00"/>
                </a:solidFill>
                <a:latin typeface="Calibri"/>
                <a:ea typeface="Calibri"/>
                <a:cs typeface="Calibri"/>
                <a:sym typeface="Calibri"/>
              </a:defRPr>
            </a:pPr>
            <a:r>
              <a:t>MÓDULO 6 </a:t>
            </a:r>
            <a:r>
              <a:rPr b="0"/>
              <a:t>| APLICACIONES INFORMÁTICAS PARA LA GESTIÓN ADMINISTRATIVA</a:t>
            </a:r>
          </a:p>
        </p:txBody>
      </p:sp>
      <p:sp>
        <p:nvSpPr>
          <p:cNvPr id="138" name="Google Shape;106;p10"/>
          <p:cNvSpPr txBox="1"/>
          <p:nvPr/>
        </p:nvSpPr>
        <p:spPr>
          <a:xfrm>
            <a:off x="357597" y="2261043"/>
            <a:ext cx="5751722" cy="1153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90000"/>
              </a:lnSpc>
              <a:defRPr sz="3600" b="1">
                <a:solidFill>
                  <a:srgbClr val="ED6B00"/>
                </a:solidFill>
                <a:latin typeface="Calibri"/>
                <a:ea typeface="Calibri"/>
                <a:cs typeface="Calibri"/>
                <a:sym typeface="Calibri"/>
              </a:defRPr>
            </a:lvl1pPr>
          </a:lstStyle>
          <a:p>
            <a:r>
              <a:t>CONCEPTOS Y APLICACIONES BÁSICAS DE TECNOLOGÍA</a:t>
            </a:r>
          </a:p>
        </p:txBody>
      </p:sp>
      <p:pic>
        <p:nvPicPr>
          <p:cNvPr id="139" name="Google Shape;107;p10" descr="Google Shape;107;p10"/>
          <p:cNvPicPr>
            <a:picLocks noChangeAspect="1"/>
          </p:cNvPicPr>
          <p:nvPr/>
        </p:nvPicPr>
        <p:blipFill>
          <a:blip r:embed="rId2">
            <a:extLst/>
          </a:blip>
          <a:stretch>
            <a:fillRect/>
          </a:stretch>
        </p:blipFill>
        <p:spPr>
          <a:xfrm>
            <a:off x="795805" y="2111119"/>
            <a:ext cx="8128652" cy="558845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42" name="Google Shape;99;p3"/>
          <p:cNvSpPr txBox="1"/>
          <p:nvPr/>
        </p:nvSpPr>
        <p:spPr>
          <a:xfrm>
            <a:off x="461889" y="2475044"/>
            <a:ext cx="2758870" cy="2609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lnSpc>
                <a:spcPct val="115000"/>
              </a:lnSpc>
              <a:defRPr sz="1300" b="1">
                <a:latin typeface="Calibri"/>
                <a:ea typeface="Calibri"/>
                <a:cs typeface="Calibri"/>
                <a:sym typeface="Calibri"/>
              </a:defRPr>
            </a:pPr>
            <a:r>
              <a:t>OA 6</a:t>
            </a:r>
          </a:p>
          <a:p>
            <a:pPr>
              <a:defRPr sz="1300">
                <a:latin typeface="Calibri"/>
                <a:ea typeface="Calibri"/>
                <a:cs typeface="Calibri"/>
                <a:sym typeface="Calibri"/>
              </a:defRPr>
            </a:pPr>
            <a:r>
              <a:t>Utilizar los equipos y herramientas tecnológicas en la gestión administrativa, considerando un uso eficiente de la energía, de los materiales y los insumos.</a:t>
            </a:r>
          </a:p>
          <a:p>
            <a:pPr>
              <a:defRPr sz="1300">
                <a:latin typeface="Calibri"/>
                <a:ea typeface="Calibri"/>
                <a:cs typeface="Calibri"/>
                <a:sym typeface="Calibri"/>
              </a:defRPr>
            </a:pPr>
            <a:endParaRPr/>
          </a:p>
          <a:p>
            <a:pPr>
              <a:defRPr sz="1300" b="1">
                <a:latin typeface="Calibri"/>
                <a:ea typeface="Calibri"/>
                <a:cs typeface="Calibri"/>
                <a:sym typeface="Calibri"/>
              </a:defRPr>
            </a:pPr>
            <a:r>
              <a:t>OA Genérico</a:t>
            </a:r>
          </a:p>
          <a:p>
            <a:pPr>
              <a:defRPr sz="1300">
                <a:latin typeface="Calibri"/>
                <a:ea typeface="Calibri"/>
                <a:cs typeface="Calibri"/>
                <a:sym typeface="Calibri"/>
              </a:defRPr>
            </a:pPr>
            <a:r>
              <a:t>B - C - H</a:t>
            </a:r>
          </a:p>
          <a:p>
            <a:pPr>
              <a:defRPr sz="1300">
                <a:latin typeface="Calibri"/>
                <a:ea typeface="Calibri"/>
                <a:cs typeface="Calibri"/>
                <a:sym typeface="Calibri"/>
              </a:defRPr>
            </a:pPr>
            <a:endParaRPr/>
          </a:p>
          <a:p>
            <a:pPr>
              <a:defRPr sz="1300"/>
            </a:pPr>
            <a:r>
              <a:rPr>
                <a:latin typeface="Calibri"/>
                <a:ea typeface="Calibri"/>
                <a:cs typeface="Calibri"/>
                <a:sym typeface="Calibri"/>
              </a:rPr>
              <a:t/>
            </a:r>
            <a:br>
              <a:rPr>
                <a:latin typeface="Calibri"/>
                <a:ea typeface="Calibri"/>
                <a:cs typeface="Calibri"/>
                <a:sym typeface="Calibri"/>
              </a:rPr>
            </a:br>
            <a:endParaRPr>
              <a:latin typeface="Calibri"/>
              <a:ea typeface="Calibri"/>
              <a:cs typeface="Calibri"/>
              <a:sym typeface="Calibri"/>
            </a:endParaRPr>
          </a:p>
        </p:txBody>
      </p:sp>
      <p:grpSp>
        <p:nvGrpSpPr>
          <p:cNvPr id="145" name="Google Shape;101;p3"/>
          <p:cNvGrpSpPr/>
          <p:nvPr/>
        </p:nvGrpSpPr>
        <p:grpSpPr>
          <a:xfrm>
            <a:off x="252449" y="1472202"/>
            <a:ext cx="2979055" cy="4541603"/>
            <a:chOff x="0" y="0"/>
            <a:chExt cx="2979053" cy="4541601"/>
          </a:xfrm>
        </p:grpSpPr>
        <p:sp>
          <p:nvSpPr>
            <p:cNvPr id="143" name="Rounded Rectangle"/>
            <p:cNvSpPr/>
            <p:nvPr/>
          </p:nvSpPr>
          <p:spPr>
            <a:xfrm>
              <a:off x="0" y="0"/>
              <a:ext cx="2979054" cy="4541602"/>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44" name="Text"/>
            <p:cNvSpPr txBox="1"/>
            <p:nvPr/>
          </p:nvSpPr>
          <p:spPr>
            <a:xfrm>
              <a:off x="78229" y="2086871"/>
              <a:ext cx="2822595" cy="3678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46" name="Google Shape;96;p3"/>
          <p:cNvSpPr txBox="1"/>
          <p:nvPr/>
        </p:nvSpPr>
        <p:spPr>
          <a:xfrm>
            <a:off x="358496" y="2044012"/>
            <a:ext cx="2766961"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OBJETIVO DE APRENDIZAJE</a:t>
            </a:r>
          </a:p>
        </p:txBody>
      </p:sp>
      <p:pic>
        <p:nvPicPr>
          <p:cNvPr id="147" name="Imagen 10" descr="Imagen 10"/>
          <p:cNvPicPr>
            <a:picLocks noChangeAspect="1"/>
          </p:cNvPicPr>
          <p:nvPr/>
        </p:nvPicPr>
        <p:blipFill>
          <a:blip r:embed="rId2">
            <a:extLst/>
          </a:blip>
          <a:stretch>
            <a:fillRect/>
          </a:stretch>
        </p:blipFill>
        <p:spPr>
          <a:xfrm>
            <a:off x="1409431" y="1202688"/>
            <a:ext cx="702033" cy="669381"/>
          </a:xfrm>
          <a:prstGeom prst="rect">
            <a:avLst/>
          </a:prstGeom>
          <a:ln w="12700">
            <a:miter lim="400000"/>
          </a:ln>
        </p:spPr>
      </p:pic>
      <p:grpSp>
        <p:nvGrpSpPr>
          <p:cNvPr id="150" name="Google Shape;101;p3"/>
          <p:cNvGrpSpPr/>
          <p:nvPr/>
        </p:nvGrpSpPr>
        <p:grpSpPr>
          <a:xfrm>
            <a:off x="3360572" y="1472204"/>
            <a:ext cx="2979054" cy="4541602"/>
            <a:chOff x="0" y="0"/>
            <a:chExt cx="2979053" cy="4541601"/>
          </a:xfrm>
        </p:grpSpPr>
        <p:sp>
          <p:nvSpPr>
            <p:cNvPr id="148" name="Rounded Rectangle"/>
            <p:cNvSpPr/>
            <p:nvPr/>
          </p:nvSpPr>
          <p:spPr>
            <a:xfrm>
              <a:off x="0" y="0"/>
              <a:ext cx="2979054" cy="4541602"/>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49" name="Text"/>
            <p:cNvSpPr txBox="1"/>
            <p:nvPr/>
          </p:nvSpPr>
          <p:spPr>
            <a:xfrm>
              <a:off x="78229" y="2086871"/>
              <a:ext cx="2822595" cy="367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51" name="Google Shape;99;p3"/>
          <p:cNvSpPr txBox="1"/>
          <p:nvPr/>
        </p:nvSpPr>
        <p:spPr>
          <a:xfrm>
            <a:off x="3490667" y="2475042"/>
            <a:ext cx="2891868" cy="1365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defRPr sz="1300" b="1">
                <a:latin typeface="Calibri"/>
                <a:ea typeface="Calibri"/>
                <a:cs typeface="Calibri"/>
                <a:sym typeface="Calibri"/>
              </a:defRPr>
            </a:pPr>
            <a:r>
              <a:t>1. </a:t>
            </a:r>
            <a:r>
              <a:rPr b="0"/>
              <a:t>Utiliza equipos y herramientas tecnológicas existentes para el desarrollo de la gestión administrativa de acuerdo a estándares de eficiencia en el uso</a:t>
            </a:r>
          </a:p>
          <a:p>
            <a:pPr>
              <a:defRPr sz="1300">
                <a:latin typeface="Calibri"/>
                <a:ea typeface="Calibri"/>
                <a:cs typeface="Calibri"/>
                <a:sym typeface="Calibri"/>
              </a:defRPr>
            </a:pPr>
            <a:r>
              <a:t>de materiales y de energía.</a:t>
            </a:r>
          </a:p>
        </p:txBody>
      </p:sp>
      <p:sp>
        <p:nvSpPr>
          <p:cNvPr id="152" name="Google Shape;96;p3"/>
          <p:cNvSpPr txBox="1"/>
          <p:nvPr/>
        </p:nvSpPr>
        <p:spPr>
          <a:xfrm>
            <a:off x="3559890" y="2044012"/>
            <a:ext cx="2607907"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APRENDIZAJE ESPERADO</a:t>
            </a:r>
          </a:p>
        </p:txBody>
      </p:sp>
      <p:pic>
        <p:nvPicPr>
          <p:cNvPr id="153" name="Imagen 8" descr="Imagen 8"/>
          <p:cNvPicPr>
            <a:picLocks noChangeAspect="1"/>
          </p:cNvPicPr>
          <p:nvPr/>
        </p:nvPicPr>
        <p:blipFill>
          <a:blip r:embed="rId3">
            <a:extLst/>
          </a:blip>
          <a:stretch>
            <a:fillRect/>
          </a:stretch>
        </p:blipFill>
        <p:spPr>
          <a:xfrm>
            <a:off x="4537681" y="1202688"/>
            <a:ext cx="702033" cy="669381"/>
          </a:xfrm>
          <a:prstGeom prst="rect">
            <a:avLst/>
          </a:prstGeom>
          <a:ln w="12700">
            <a:miter lim="400000"/>
          </a:ln>
        </p:spPr>
      </p:pic>
      <p:grpSp>
        <p:nvGrpSpPr>
          <p:cNvPr id="156" name="Google Shape;101;p3"/>
          <p:cNvGrpSpPr/>
          <p:nvPr/>
        </p:nvGrpSpPr>
        <p:grpSpPr>
          <a:xfrm>
            <a:off x="6469872" y="1472202"/>
            <a:ext cx="2979054" cy="5660806"/>
            <a:chOff x="0" y="0"/>
            <a:chExt cx="2979053" cy="5660804"/>
          </a:xfrm>
        </p:grpSpPr>
        <p:sp>
          <p:nvSpPr>
            <p:cNvPr id="154" name="Rounded Rectangle"/>
            <p:cNvSpPr/>
            <p:nvPr/>
          </p:nvSpPr>
          <p:spPr>
            <a:xfrm>
              <a:off x="0" y="0"/>
              <a:ext cx="2979054" cy="5660805"/>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55" name="Text"/>
            <p:cNvSpPr txBox="1"/>
            <p:nvPr/>
          </p:nvSpPr>
          <p:spPr>
            <a:xfrm>
              <a:off x="78229" y="2646473"/>
              <a:ext cx="2822595" cy="367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57" name="Google Shape;99;p3"/>
          <p:cNvSpPr txBox="1"/>
          <p:nvPr/>
        </p:nvSpPr>
        <p:spPr>
          <a:xfrm>
            <a:off x="6653177" y="2475044"/>
            <a:ext cx="2682892" cy="1568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defRPr sz="1300" b="1">
                <a:latin typeface="Calibri"/>
                <a:ea typeface="Calibri"/>
                <a:cs typeface="Calibri"/>
                <a:sym typeface="Calibri"/>
              </a:defRPr>
            </a:pPr>
            <a:r>
              <a:t>1.2.</a:t>
            </a:r>
            <a:r>
              <a:rPr b="0"/>
              <a:t> Resuelve problemas simples de los equipos tecnológicos que le corresponde usar, siguiendo las instrucciones del manual de los equipos.</a:t>
            </a:r>
            <a:br>
              <a:rPr b="0"/>
            </a:br>
            <a:r>
              <a:rPr b="0"/>
              <a:t/>
            </a:r>
            <a:br>
              <a:rPr b="0"/>
            </a:br>
            <a:endParaRPr b="0"/>
          </a:p>
        </p:txBody>
      </p:sp>
      <p:sp>
        <p:nvSpPr>
          <p:cNvPr id="158" name="Google Shape;96;p3"/>
          <p:cNvSpPr txBox="1"/>
          <p:nvPr/>
        </p:nvSpPr>
        <p:spPr>
          <a:xfrm>
            <a:off x="6551304" y="2044012"/>
            <a:ext cx="2860859"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CRITERIOS DE EVALUACIÓN</a:t>
            </a:r>
          </a:p>
        </p:txBody>
      </p:sp>
      <p:pic>
        <p:nvPicPr>
          <p:cNvPr id="159" name="Imagen 9" descr="Imagen 9"/>
          <p:cNvPicPr>
            <a:picLocks noChangeAspect="1"/>
          </p:cNvPicPr>
          <p:nvPr/>
        </p:nvPicPr>
        <p:blipFill>
          <a:blip r:embed="rId4">
            <a:extLst/>
          </a:blip>
          <a:stretch>
            <a:fillRect/>
          </a:stretch>
        </p:blipFill>
        <p:spPr>
          <a:xfrm>
            <a:off x="7645803" y="1202688"/>
            <a:ext cx="702033" cy="669381"/>
          </a:xfrm>
          <a:prstGeom prst="rect">
            <a:avLst/>
          </a:prstGeom>
          <a:ln w="12700">
            <a:miter lim="400000"/>
          </a:ln>
        </p:spPr>
      </p:pic>
      <p:pic>
        <p:nvPicPr>
          <p:cNvPr id="160" name="Imagen 19" descr="Imagen 19"/>
          <p:cNvPicPr>
            <a:picLocks noChangeAspect="1"/>
          </p:cNvPicPr>
          <p:nvPr/>
        </p:nvPicPr>
        <p:blipFill>
          <a:blip r:embed="rId5">
            <a:extLst/>
          </a:blip>
          <a:stretch>
            <a:fillRect/>
          </a:stretch>
        </p:blipFill>
        <p:spPr>
          <a:xfrm flipH="1">
            <a:off x="511614" y="4446618"/>
            <a:ext cx="3102323" cy="2465063"/>
          </a:xfrm>
          <a:prstGeom prst="rect">
            <a:avLst/>
          </a:prstGeom>
          <a:ln w="12700">
            <a:miter lim="400000"/>
          </a:ln>
        </p:spPr>
      </p:pic>
      <p:pic>
        <p:nvPicPr>
          <p:cNvPr id="161" name="Imagen 1" descr="Imagen 1"/>
          <p:cNvPicPr>
            <a:picLocks noChangeAspect="1"/>
          </p:cNvPicPr>
          <p:nvPr/>
        </p:nvPicPr>
        <p:blipFill>
          <a:blip r:embed="rId6">
            <a:extLst/>
          </a:blip>
          <a:stretch>
            <a:fillRect/>
          </a:stretch>
        </p:blipFill>
        <p:spPr>
          <a:xfrm flipH="1">
            <a:off x="3586539" y="3873379"/>
            <a:ext cx="3023730" cy="408038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64" name="Google Shape;138;p12"/>
          <p:cNvSpPr txBox="1"/>
          <p:nvPr/>
        </p:nvSpPr>
        <p:spPr>
          <a:xfrm>
            <a:off x="442489" y="6881800"/>
            <a:ext cx="266357"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4</a:t>
            </a:r>
          </a:p>
        </p:txBody>
      </p:sp>
      <p:grpSp>
        <p:nvGrpSpPr>
          <p:cNvPr id="172" name="Google Shape;139;p12"/>
          <p:cNvGrpSpPr/>
          <p:nvPr/>
        </p:nvGrpSpPr>
        <p:grpSpPr>
          <a:xfrm>
            <a:off x="386549" y="3816227"/>
            <a:ext cx="4845905" cy="883654"/>
            <a:chOff x="0" y="0"/>
            <a:chExt cx="4845902" cy="883653"/>
          </a:xfrm>
        </p:grpSpPr>
        <p:grpSp>
          <p:nvGrpSpPr>
            <p:cNvPr id="167" name="Google Shape;140;p12"/>
            <p:cNvGrpSpPr/>
            <p:nvPr/>
          </p:nvGrpSpPr>
          <p:grpSpPr>
            <a:xfrm>
              <a:off x="188100" y="0"/>
              <a:ext cx="4657803" cy="883654"/>
              <a:chOff x="0" y="0"/>
              <a:chExt cx="4657802" cy="883653"/>
            </a:xfrm>
          </p:grpSpPr>
          <p:sp>
            <p:nvSpPr>
              <p:cNvPr id="165" name="Google Shape;141;p12"/>
              <p:cNvSpPr/>
              <p:nvPr/>
            </p:nvSpPr>
            <p:spPr>
              <a:xfrm>
                <a:off x="0" y="0"/>
                <a:ext cx="4657803" cy="883654"/>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66" name="Google Shape;142;p12"/>
              <p:cNvSpPr txBox="1"/>
              <p:nvPr/>
            </p:nvSpPr>
            <p:spPr>
              <a:xfrm>
                <a:off x="47898" y="251708"/>
                <a:ext cx="4562006"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grpSp>
          <p:nvGrpSpPr>
            <p:cNvPr id="170" name="Google Shape;143;p12"/>
            <p:cNvGrpSpPr/>
            <p:nvPr/>
          </p:nvGrpSpPr>
          <p:grpSpPr>
            <a:xfrm>
              <a:off x="-1" y="168979"/>
              <a:ext cx="391114" cy="536119"/>
              <a:chOff x="0" y="0"/>
              <a:chExt cx="391112" cy="536117"/>
            </a:xfrm>
          </p:grpSpPr>
          <p:sp>
            <p:nvSpPr>
              <p:cNvPr id="168" name="Google Shape;144;p12"/>
              <p:cNvSpPr/>
              <p:nvPr/>
            </p:nvSpPr>
            <p:spPr>
              <a:xfrm>
                <a:off x="-1" y="84708"/>
                <a:ext cx="391114" cy="385803"/>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69" name="Google Shape;145;p12"/>
              <p:cNvSpPr txBox="1"/>
              <p:nvPr/>
            </p:nvSpPr>
            <p:spPr>
              <a:xfrm>
                <a:off x="9902" y="-1"/>
                <a:ext cx="312203" cy="5361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171" name="Google Shape;146;p12"/>
            <p:cNvSpPr txBox="1"/>
            <p:nvPr/>
          </p:nvSpPr>
          <p:spPr>
            <a:xfrm>
              <a:off x="562798" y="91413"/>
              <a:ext cx="4117502" cy="677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lnSpc>
                  <a:spcPct val="115000"/>
                </a:lnSpc>
                <a:defRPr sz="1600">
                  <a:latin typeface="Calibri"/>
                  <a:ea typeface="Calibri"/>
                  <a:cs typeface="Calibri"/>
                  <a:sym typeface="Calibri"/>
                </a:defRPr>
              </a:lvl1pPr>
            </a:lstStyle>
            <a:p>
              <a:r>
                <a:t>Identificamos cuales son los Sistemas Operativos existentes. </a:t>
              </a:r>
            </a:p>
          </p:txBody>
        </p:sp>
      </p:grpSp>
      <p:grpSp>
        <p:nvGrpSpPr>
          <p:cNvPr id="180" name="Google Shape;147;p12"/>
          <p:cNvGrpSpPr/>
          <p:nvPr/>
        </p:nvGrpSpPr>
        <p:grpSpPr>
          <a:xfrm>
            <a:off x="375973" y="2843140"/>
            <a:ext cx="4845905" cy="883655"/>
            <a:chOff x="0" y="0"/>
            <a:chExt cx="4845902" cy="883653"/>
          </a:xfrm>
        </p:grpSpPr>
        <p:grpSp>
          <p:nvGrpSpPr>
            <p:cNvPr id="175" name="Google Shape;148;p12"/>
            <p:cNvGrpSpPr/>
            <p:nvPr/>
          </p:nvGrpSpPr>
          <p:grpSpPr>
            <a:xfrm>
              <a:off x="188100" y="0"/>
              <a:ext cx="4657803" cy="883654"/>
              <a:chOff x="0" y="0"/>
              <a:chExt cx="4657802" cy="883653"/>
            </a:xfrm>
          </p:grpSpPr>
          <p:sp>
            <p:nvSpPr>
              <p:cNvPr id="173" name="Google Shape;149;p12"/>
              <p:cNvSpPr/>
              <p:nvPr/>
            </p:nvSpPr>
            <p:spPr>
              <a:xfrm>
                <a:off x="0" y="0"/>
                <a:ext cx="4657803" cy="883654"/>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74" name="Google Shape;150;p12"/>
              <p:cNvSpPr txBox="1"/>
              <p:nvPr/>
            </p:nvSpPr>
            <p:spPr>
              <a:xfrm>
                <a:off x="47898" y="251708"/>
                <a:ext cx="4562006"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grpSp>
          <p:nvGrpSpPr>
            <p:cNvPr id="178" name="Google Shape;151;p12"/>
            <p:cNvGrpSpPr/>
            <p:nvPr/>
          </p:nvGrpSpPr>
          <p:grpSpPr>
            <a:xfrm>
              <a:off x="-1" y="168979"/>
              <a:ext cx="376203" cy="536119"/>
              <a:chOff x="0" y="0"/>
              <a:chExt cx="376202" cy="536117"/>
            </a:xfrm>
          </p:grpSpPr>
          <p:sp>
            <p:nvSpPr>
              <p:cNvPr id="176" name="Google Shape;152;p12"/>
              <p:cNvSpPr/>
              <p:nvPr/>
            </p:nvSpPr>
            <p:spPr>
              <a:xfrm>
                <a:off x="0" y="84708"/>
                <a:ext cx="376203" cy="385803"/>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77" name="Google Shape;153;p12"/>
              <p:cNvSpPr txBox="1"/>
              <p:nvPr/>
            </p:nvSpPr>
            <p:spPr>
              <a:xfrm>
                <a:off x="9524" y="-1"/>
                <a:ext cx="300303" cy="5361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79" name="Google Shape;154;p12"/>
            <p:cNvSpPr txBox="1"/>
            <p:nvPr/>
          </p:nvSpPr>
          <p:spPr>
            <a:xfrm>
              <a:off x="562799" y="103136"/>
              <a:ext cx="3960529" cy="677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lnSpc>
                  <a:spcPct val="115000"/>
                </a:lnSpc>
                <a:defRPr sz="1600">
                  <a:latin typeface="Calibri"/>
                  <a:ea typeface="Calibri"/>
                  <a:cs typeface="Calibri"/>
                  <a:sym typeface="Calibri"/>
                </a:defRPr>
              </a:lvl1pPr>
            </a:lstStyle>
            <a:p>
              <a:r>
                <a:t>Conocimos Sistema Operativos y sus funcionalidades. </a:t>
              </a:r>
            </a:p>
          </p:txBody>
        </p:sp>
      </p:grpSp>
      <p:sp>
        <p:nvSpPr>
          <p:cNvPr id="181" name="Google Shape;155;p12"/>
          <p:cNvSpPr/>
          <p:nvPr/>
        </p:nvSpPr>
        <p:spPr>
          <a:xfrm>
            <a:off x="5026616" y="3630159"/>
            <a:ext cx="696539" cy="696537"/>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2" name="Google Shape;156;p12"/>
          <p:cNvSpPr txBox="1"/>
          <p:nvPr/>
        </p:nvSpPr>
        <p:spPr>
          <a:xfrm>
            <a:off x="375973" y="1265365"/>
            <a:ext cx="8950504"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183" name="Google Shape;157;p12"/>
          <p:cNvSpPr txBox="1"/>
          <p:nvPr/>
        </p:nvSpPr>
        <p:spPr>
          <a:xfrm>
            <a:off x="574649" y="2253630"/>
            <a:ext cx="4778404" cy="424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90000"/>
              </a:lnSpc>
              <a:defRPr sz="1800" b="1">
                <a:solidFill>
                  <a:srgbClr val="ED6B00"/>
                </a:solidFill>
                <a:latin typeface="Calibri"/>
                <a:ea typeface="Calibri"/>
                <a:cs typeface="Calibri"/>
                <a:sym typeface="Calibri"/>
              </a:defRPr>
            </a:lvl1pPr>
          </a:lstStyle>
          <a:p>
            <a:r>
              <a:t>SISTEMAS OPERATIVOS Y FUNCIONALIDADES:</a:t>
            </a:r>
          </a:p>
        </p:txBody>
      </p:sp>
      <p:grpSp>
        <p:nvGrpSpPr>
          <p:cNvPr id="192" name="Google Shape;159;p12"/>
          <p:cNvGrpSpPr/>
          <p:nvPr/>
        </p:nvGrpSpPr>
        <p:grpSpPr>
          <a:xfrm>
            <a:off x="394670" y="4789313"/>
            <a:ext cx="4845904" cy="883654"/>
            <a:chOff x="0" y="0"/>
            <a:chExt cx="4845902" cy="883653"/>
          </a:xfrm>
        </p:grpSpPr>
        <p:grpSp>
          <p:nvGrpSpPr>
            <p:cNvPr id="187" name="Google Shape;160;p12"/>
            <p:cNvGrpSpPr/>
            <p:nvPr/>
          </p:nvGrpSpPr>
          <p:grpSpPr>
            <a:xfrm>
              <a:off x="188100" y="0"/>
              <a:ext cx="4657803" cy="883654"/>
              <a:chOff x="0" y="0"/>
              <a:chExt cx="4657802" cy="883653"/>
            </a:xfrm>
          </p:grpSpPr>
          <p:sp>
            <p:nvSpPr>
              <p:cNvPr id="185" name="Google Shape;161;p12"/>
              <p:cNvSpPr/>
              <p:nvPr/>
            </p:nvSpPr>
            <p:spPr>
              <a:xfrm>
                <a:off x="0" y="0"/>
                <a:ext cx="4657803" cy="883654"/>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86" name="Google Shape;162;p12"/>
              <p:cNvSpPr txBox="1"/>
              <p:nvPr/>
            </p:nvSpPr>
            <p:spPr>
              <a:xfrm>
                <a:off x="47898" y="251708"/>
                <a:ext cx="4562006"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grpSp>
          <p:nvGrpSpPr>
            <p:cNvPr id="190" name="Google Shape;163;p12"/>
            <p:cNvGrpSpPr/>
            <p:nvPr/>
          </p:nvGrpSpPr>
          <p:grpSpPr>
            <a:xfrm>
              <a:off x="-1" y="168979"/>
              <a:ext cx="376203" cy="536119"/>
              <a:chOff x="0" y="0"/>
              <a:chExt cx="376202" cy="536117"/>
            </a:xfrm>
          </p:grpSpPr>
          <p:sp>
            <p:nvSpPr>
              <p:cNvPr id="188" name="Google Shape;164;p12"/>
              <p:cNvSpPr/>
              <p:nvPr/>
            </p:nvSpPr>
            <p:spPr>
              <a:xfrm>
                <a:off x="0" y="84708"/>
                <a:ext cx="376203" cy="385803"/>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89" name="Google Shape;165;p12"/>
              <p:cNvSpPr txBox="1"/>
              <p:nvPr/>
            </p:nvSpPr>
            <p:spPr>
              <a:xfrm>
                <a:off x="9524" y="-1"/>
                <a:ext cx="300303" cy="5361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3</a:t>
                </a:r>
              </a:p>
            </p:txBody>
          </p:sp>
        </p:grpSp>
        <p:sp>
          <p:nvSpPr>
            <p:cNvPr id="191" name="Google Shape;166;p12"/>
            <p:cNvSpPr txBox="1"/>
            <p:nvPr/>
          </p:nvSpPr>
          <p:spPr>
            <a:xfrm>
              <a:off x="562799" y="91413"/>
              <a:ext cx="3960529" cy="677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lnSpc>
                  <a:spcPct val="115000"/>
                </a:lnSpc>
                <a:defRPr sz="1600">
                  <a:latin typeface="Calibri"/>
                  <a:ea typeface="Calibri"/>
                  <a:cs typeface="Calibri"/>
                  <a:sym typeface="Calibri"/>
                </a:defRPr>
              </a:lvl1pPr>
            </a:lstStyle>
            <a:p>
              <a:r>
                <a:t>Elaboramos carpetas en un Sistema Operativo. </a:t>
              </a:r>
            </a:p>
          </p:txBody>
        </p:sp>
      </p:grpSp>
      <p:pic>
        <p:nvPicPr>
          <p:cNvPr id="193" name="Google Shape;167;p12" descr="Google Shape;167;p12"/>
          <p:cNvPicPr>
            <a:picLocks noChangeAspect="1"/>
          </p:cNvPicPr>
          <p:nvPr/>
        </p:nvPicPr>
        <p:blipFill>
          <a:blip r:embed="rId2">
            <a:extLst/>
          </a:blip>
          <a:stretch>
            <a:fillRect/>
          </a:stretch>
        </p:blipFill>
        <p:spPr>
          <a:xfrm>
            <a:off x="4870517" y="2513152"/>
            <a:ext cx="4828329" cy="4574479"/>
          </a:xfrm>
          <a:prstGeom prst="rect">
            <a:avLst/>
          </a:prstGeom>
          <a:ln w="12700">
            <a:miter lim="400000"/>
          </a:ln>
        </p:spPr>
      </p:pic>
      <p:sp>
        <p:nvSpPr>
          <p:cNvPr id="33"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96" name="Google Shape;172;p13"/>
          <p:cNvSpPr txBox="1"/>
          <p:nvPr/>
        </p:nvSpPr>
        <p:spPr>
          <a:xfrm>
            <a:off x="442489" y="6881800"/>
            <a:ext cx="266357"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5</a:t>
            </a:r>
          </a:p>
        </p:txBody>
      </p:sp>
      <p:grpSp>
        <p:nvGrpSpPr>
          <p:cNvPr id="201" name="Google Shape;173;p13"/>
          <p:cNvGrpSpPr/>
          <p:nvPr/>
        </p:nvGrpSpPr>
        <p:grpSpPr>
          <a:xfrm>
            <a:off x="536224" y="2440019"/>
            <a:ext cx="5390401" cy="2567593"/>
            <a:chOff x="0" y="0"/>
            <a:chExt cx="5390400" cy="2567591"/>
          </a:xfrm>
        </p:grpSpPr>
        <p:grpSp>
          <p:nvGrpSpPr>
            <p:cNvPr id="199" name="Google Shape;174;p13"/>
            <p:cNvGrpSpPr/>
            <p:nvPr/>
          </p:nvGrpSpPr>
          <p:grpSpPr>
            <a:xfrm>
              <a:off x="0" y="0"/>
              <a:ext cx="4657804" cy="2567592"/>
              <a:chOff x="0" y="0"/>
              <a:chExt cx="4657803" cy="2567591"/>
            </a:xfrm>
          </p:grpSpPr>
          <p:sp>
            <p:nvSpPr>
              <p:cNvPr id="197" name="Google Shape;175;p13"/>
              <p:cNvSpPr/>
              <p:nvPr/>
            </p:nvSpPr>
            <p:spPr>
              <a:xfrm flipH="1">
                <a:off x="0" y="0"/>
                <a:ext cx="4657804" cy="2567592"/>
              </a:xfrm>
              <a:prstGeom prst="roundRect">
                <a:avLst>
                  <a:gd name="adj" fmla="val 1666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198" name="Google Shape;176;p13"/>
              <p:cNvSpPr txBox="1"/>
              <p:nvPr/>
            </p:nvSpPr>
            <p:spPr>
              <a:xfrm>
                <a:off x="125338" y="1093677"/>
                <a:ext cx="4407127"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00" name="Google Shape;177;p13"/>
            <p:cNvSpPr/>
            <p:nvPr/>
          </p:nvSpPr>
          <p:spPr>
            <a:xfrm rot="7028958" flipH="1">
              <a:off x="4620440" y="1630533"/>
              <a:ext cx="432621" cy="1022557"/>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02" name="Google Shape;178;p13"/>
          <p:cNvSpPr txBox="1"/>
          <p:nvPr/>
        </p:nvSpPr>
        <p:spPr>
          <a:xfrm>
            <a:off x="375973" y="1265365"/>
            <a:ext cx="8950504"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ACTIVIDAD DE CONOCIMIENTOS PREVIOS</a:t>
            </a:r>
          </a:p>
        </p:txBody>
      </p:sp>
      <p:sp>
        <p:nvSpPr>
          <p:cNvPr id="203" name="Google Shape;179;p13"/>
          <p:cNvSpPr txBox="1"/>
          <p:nvPr/>
        </p:nvSpPr>
        <p:spPr>
          <a:xfrm>
            <a:off x="856787" y="3226198"/>
            <a:ext cx="4056005" cy="962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115000"/>
              </a:lnSpc>
              <a:defRPr sz="1600">
                <a:latin typeface="Calibri"/>
                <a:ea typeface="Calibri"/>
                <a:cs typeface="Calibri"/>
                <a:sym typeface="Calibri"/>
              </a:defRPr>
            </a:pPr>
            <a:r>
              <a:t>Para revisar los aprendizajes trabajados en actividad anterior, te invito a responder la actividad de </a:t>
            </a:r>
            <a:r>
              <a:rPr b="1">
                <a:solidFill>
                  <a:srgbClr val="ED6B00"/>
                </a:solidFill>
              </a:rPr>
              <a:t>Conocimientos Previos.</a:t>
            </a:r>
          </a:p>
        </p:txBody>
      </p:sp>
      <p:sp>
        <p:nvSpPr>
          <p:cNvPr id="204" name="Google Shape;180;p13"/>
          <p:cNvSpPr txBox="1"/>
          <p:nvPr/>
        </p:nvSpPr>
        <p:spPr>
          <a:xfrm>
            <a:off x="856787" y="5416932"/>
            <a:ext cx="4995617" cy="111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defRPr sz="2100" b="1">
                <a:solidFill>
                  <a:srgbClr val="ED6B00"/>
                </a:solidFill>
                <a:latin typeface="Calibri"/>
                <a:ea typeface="Calibri"/>
                <a:cs typeface="Calibri"/>
                <a:sym typeface="Calibri"/>
              </a:defRPr>
            </a:pPr>
            <a:r>
              <a:t>¡Muy bien!</a:t>
            </a:r>
          </a:p>
          <a:p>
            <a:pPr>
              <a:defRPr sz="2100">
                <a:solidFill>
                  <a:srgbClr val="ED6B00"/>
                </a:solidFill>
                <a:latin typeface="Calibri"/>
                <a:ea typeface="Calibri"/>
                <a:cs typeface="Calibri"/>
                <a:sym typeface="Calibri"/>
              </a:defRPr>
            </a:pPr>
            <a:r>
              <a:t>Te invitamos a profundizar revisando</a:t>
            </a:r>
          </a:p>
          <a:p>
            <a:pPr>
              <a:defRPr sz="2100">
                <a:solidFill>
                  <a:srgbClr val="A93501"/>
                </a:solidFill>
                <a:latin typeface="Calibri"/>
                <a:ea typeface="Calibri"/>
                <a:cs typeface="Calibri"/>
                <a:sym typeface="Calibri"/>
              </a:defRPr>
            </a:pPr>
            <a:r>
              <a:t>la siguiente presentación</a:t>
            </a:r>
          </a:p>
        </p:txBody>
      </p:sp>
      <p:pic>
        <p:nvPicPr>
          <p:cNvPr id="205" name="Google Shape;181;p13" descr="Google Shape;181;p13"/>
          <p:cNvPicPr>
            <a:picLocks noChangeAspect="1"/>
          </p:cNvPicPr>
          <p:nvPr/>
        </p:nvPicPr>
        <p:blipFill>
          <a:blip r:embed="rId2">
            <a:extLst/>
          </a:blip>
          <a:stretch>
            <a:fillRect/>
          </a:stretch>
        </p:blipFill>
        <p:spPr>
          <a:xfrm>
            <a:off x="5135674" y="3333134"/>
            <a:ext cx="4585616" cy="434452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208" name="Google Shape;186;p14"/>
          <p:cNvSpPr txBox="1"/>
          <p:nvPr/>
        </p:nvSpPr>
        <p:spPr>
          <a:xfrm>
            <a:off x="442489" y="6881800"/>
            <a:ext cx="266357"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6</a:t>
            </a:r>
          </a:p>
        </p:txBody>
      </p:sp>
      <p:sp>
        <p:nvSpPr>
          <p:cNvPr id="209" name="Google Shape;187;p14"/>
          <p:cNvSpPr txBox="1"/>
          <p:nvPr/>
        </p:nvSpPr>
        <p:spPr>
          <a:xfrm>
            <a:off x="4109576" y="2664933"/>
            <a:ext cx="4840957"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latin typeface="Calibri"/>
                <a:ea typeface="Calibri"/>
                <a:cs typeface="Calibri"/>
                <a:sym typeface="Calibri"/>
              </a:defRPr>
            </a:lvl1pPr>
          </a:lstStyle>
          <a:p>
            <a:r>
              <a:t>Al término de la actividad estarás en condiciones de:</a:t>
            </a:r>
          </a:p>
        </p:txBody>
      </p:sp>
      <p:grpSp>
        <p:nvGrpSpPr>
          <p:cNvPr id="212" name="Google Shape;188;p14"/>
          <p:cNvGrpSpPr/>
          <p:nvPr/>
        </p:nvGrpSpPr>
        <p:grpSpPr>
          <a:xfrm>
            <a:off x="4063851" y="3185653"/>
            <a:ext cx="5081312" cy="3106993"/>
            <a:chOff x="0" y="0"/>
            <a:chExt cx="5081310" cy="3106992"/>
          </a:xfrm>
        </p:grpSpPr>
        <p:sp>
          <p:nvSpPr>
            <p:cNvPr id="210" name="Google Shape;189;p14"/>
            <p:cNvSpPr/>
            <p:nvPr/>
          </p:nvSpPr>
          <p:spPr>
            <a:xfrm>
              <a:off x="0" y="0"/>
              <a:ext cx="5081311" cy="3106993"/>
            </a:xfrm>
            <a:prstGeom prst="roundRect">
              <a:avLst>
                <a:gd name="adj" fmla="val 6741"/>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211" name="Google Shape;190;p14"/>
            <p:cNvSpPr txBox="1"/>
            <p:nvPr/>
          </p:nvSpPr>
          <p:spPr>
            <a:xfrm>
              <a:off x="66106" y="1363379"/>
              <a:ext cx="4949099"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13" name="Google Shape;191;p14"/>
          <p:cNvSpPr txBox="1"/>
          <p:nvPr/>
        </p:nvSpPr>
        <p:spPr>
          <a:xfrm>
            <a:off x="4624637" y="3513775"/>
            <a:ext cx="3923027"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a:latin typeface="Calibri"/>
                <a:ea typeface="Calibri"/>
                <a:cs typeface="Calibri"/>
                <a:sym typeface="Calibri"/>
              </a:defRPr>
            </a:lvl1pPr>
          </a:lstStyle>
          <a:p>
            <a:r>
              <a:t>Navegar en Internet</a:t>
            </a:r>
          </a:p>
        </p:txBody>
      </p:sp>
      <p:grpSp>
        <p:nvGrpSpPr>
          <p:cNvPr id="216" name="Google Shape;192;p14"/>
          <p:cNvGrpSpPr/>
          <p:nvPr/>
        </p:nvGrpSpPr>
        <p:grpSpPr>
          <a:xfrm>
            <a:off x="3895218" y="3436180"/>
            <a:ext cx="375442" cy="536119"/>
            <a:chOff x="0" y="0"/>
            <a:chExt cx="375440" cy="536117"/>
          </a:xfrm>
        </p:grpSpPr>
        <p:sp>
          <p:nvSpPr>
            <p:cNvPr id="214" name="Google Shape;193;p14"/>
            <p:cNvSpPr/>
            <p:nvPr/>
          </p:nvSpPr>
          <p:spPr>
            <a:xfrm>
              <a:off x="0" y="87005"/>
              <a:ext cx="375441" cy="362160"/>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15" name="Google Shape;194;p14"/>
            <p:cNvSpPr txBox="1"/>
            <p:nvPr/>
          </p:nvSpPr>
          <p:spPr>
            <a:xfrm>
              <a:off x="9505" y="0"/>
              <a:ext cx="299694"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217" name="Google Shape;195;p14"/>
          <p:cNvSpPr txBox="1"/>
          <p:nvPr/>
        </p:nvSpPr>
        <p:spPr>
          <a:xfrm>
            <a:off x="4655558" y="4836864"/>
            <a:ext cx="3892106"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a:latin typeface="Calibri"/>
                <a:ea typeface="Calibri"/>
                <a:cs typeface="Calibri"/>
                <a:sym typeface="Calibri"/>
              </a:defRPr>
            </a:lvl1pPr>
          </a:lstStyle>
          <a:p>
            <a:r>
              <a:t>Identificar el Modelo OSI</a:t>
            </a:r>
          </a:p>
        </p:txBody>
      </p:sp>
      <p:grpSp>
        <p:nvGrpSpPr>
          <p:cNvPr id="220" name="Google Shape;196;p14"/>
          <p:cNvGrpSpPr/>
          <p:nvPr/>
        </p:nvGrpSpPr>
        <p:grpSpPr>
          <a:xfrm>
            <a:off x="3895218" y="4078985"/>
            <a:ext cx="375442" cy="536119"/>
            <a:chOff x="0" y="0"/>
            <a:chExt cx="375440" cy="536117"/>
          </a:xfrm>
        </p:grpSpPr>
        <p:sp>
          <p:nvSpPr>
            <p:cNvPr id="218" name="Google Shape;197;p14"/>
            <p:cNvSpPr/>
            <p:nvPr/>
          </p:nvSpPr>
          <p:spPr>
            <a:xfrm>
              <a:off x="0" y="87005"/>
              <a:ext cx="375441" cy="362160"/>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19" name="Google Shape;198;p14"/>
            <p:cNvSpPr txBox="1"/>
            <p:nvPr/>
          </p:nvSpPr>
          <p:spPr>
            <a:xfrm>
              <a:off x="9505" y="0"/>
              <a:ext cx="299694"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21" name="Google Shape;199;p14"/>
          <p:cNvSpPr txBox="1"/>
          <p:nvPr/>
        </p:nvSpPr>
        <p:spPr>
          <a:xfrm>
            <a:off x="375974" y="1760907"/>
            <a:ext cx="7513657" cy="431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90000"/>
              </a:lnSpc>
              <a:defRPr sz="2000">
                <a:solidFill>
                  <a:srgbClr val="A93501"/>
                </a:solidFill>
                <a:latin typeface="Calibri"/>
                <a:ea typeface="Calibri"/>
                <a:cs typeface="Calibri"/>
                <a:sym typeface="Calibri"/>
              </a:defRPr>
            </a:pPr>
            <a:r>
              <a:t>CONCEPTOS Y APLICACIONES BÁSICAS </a:t>
            </a:r>
            <a:r>
              <a:rPr b="1">
                <a:solidFill>
                  <a:srgbClr val="ED6B00"/>
                </a:solidFill>
              </a:rPr>
              <a:t>DE TECNOLOGÍA</a:t>
            </a:r>
          </a:p>
        </p:txBody>
      </p:sp>
      <p:sp>
        <p:nvSpPr>
          <p:cNvPr id="222" name="Google Shape;200;p14"/>
          <p:cNvSpPr txBox="1"/>
          <p:nvPr/>
        </p:nvSpPr>
        <p:spPr>
          <a:xfrm>
            <a:off x="4017016" y="1029694"/>
            <a:ext cx="466494" cy="830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gn="r">
              <a:lnSpc>
                <a:spcPct val="90000"/>
              </a:lnSpc>
              <a:defRPr sz="5000">
                <a:solidFill>
                  <a:srgbClr val="FFB375"/>
                </a:solidFill>
                <a:latin typeface="Calibri"/>
                <a:ea typeface="Calibri"/>
                <a:cs typeface="Calibri"/>
                <a:sym typeface="Calibri"/>
              </a:defRPr>
            </a:lvl1pPr>
          </a:lstStyle>
          <a:p>
            <a:r>
              <a:t>2</a:t>
            </a:r>
          </a:p>
        </p:txBody>
      </p:sp>
      <p:pic>
        <p:nvPicPr>
          <p:cNvPr id="223" name="Google Shape;201;p14" descr="Google Shape;201;p14"/>
          <p:cNvPicPr>
            <a:picLocks noChangeAspect="1"/>
          </p:cNvPicPr>
          <p:nvPr/>
        </p:nvPicPr>
        <p:blipFill>
          <a:blip r:embed="rId2">
            <a:extLst/>
          </a:blip>
          <a:stretch>
            <a:fillRect/>
          </a:stretch>
        </p:blipFill>
        <p:spPr>
          <a:xfrm>
            <a:off x="678383" y="2382977"/>
            <a:ext cx="2950556" cy="4313791"/>
          </a:xfrm>
          <a:prstGeom prst="rect">
            <a:avLst/>
          </a:prstGeom>
          <a:ln w="12700">
            <a:miter lim="400000"/>
          </a:ln>
        </p:spPr>
      </p:pic>
      <p:sp>
        <p:nvSpPr>
          <p:cNvPr id="224" name="Google Shape;202;p14"/>
          <p:cNvSpPr txBox="1"/>
          <p:nvPr/>
        </p:nvSpPr>
        <p:spPr>
          <a:xfrm>
            <a:off x="375975" y="1265365"/>
            <a:ext cx="4107535" cy="5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lnSpc>
                <a:spcPct val="80000"/>
              </a:lnSpc>
              <a:defRPr sz="2800" b="1">
                <a:solidFill>
                  <a:srgbClr val="ED6B00"/>
                </a:solidFill>
                <a:latin typeface="Calibri"/>
                <a:ea typeface="Calibri"/>
                <a:cs typeface="Calibri"/>
                <a:sym typeface="Calibri"/>
              </a:defRPr>
            </a:lvl1pPr>
          </a:lstStyle>
          <a:p>
            <a:r>
              <a:t>MENÚ DE LA ACTIVIDAD</a:t>
            </a:r>
          </a:p>
        </p:txBody>
      </p:sp>
      <p:grpSp>
        <p:nvGrpSpPr>
          <p:cNvPr id="227" name="Google Shape;203;p14"/>
          <p:cNvGrpSpPr/>
          <p:nvPr/>
        </p:nvGrpSpPr>
        <p:grpSpPr>
          <a:xfrm>
            <a:off x="3895218" y="4745926"/>
            <a:ext cx="375442" cy="536119"/>
            <a:chOff x="0" y="0"/>
            <a:chExt cx="375440" cy="536117"/>
          </a:xfrm>
        </p:grpSpPr>
        <p:sp>
          <p:nvSpPr>
            <p:cNvPr id="225" name="Google Shape;204;p14"/>
            <p:cNvSpPr/>
            <p:nvPr/>
          </p:nvSpPr>
          <p:spPr>
            <a:xfrm>
              <a:off x="0" y="87005"/>
              <a:ext cx="375441" cy="362160"/>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26" name="Google Shape;205;p14"/>
            <p:cNvSpPr txBox="1"/>
            <p:nvPr/>
          </p:nvSpPr>
          <p:spPr>
            <a:xfrm>
              <a:off x="9505" y="0"/>
              <a:ext cx="299694"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3</a:t>
              </a:r>
            </a:p>
          </p:txBody>
        </p:sp>
      </p:grpSp>
      <p:grpSp>
        <p:nvGrpSpPr>
          <p:cNvPr id="230" name="Google Shape;206;p14"/>
          <p:cNvGrpSpPr/>
          <p:nvPr/>
        </p:nvGrpSpPr>
        <p:grpSpPr>
          <a:xfrm>
            <a:off x="3904725" y="5398941"/>
            <a:ext cx="375442" cy="536118"/>
            <a:chOff x="0" y="0"/>
            <a:chExt cx="375440" cy="536117"/>
          </a:xfrm>
        </p:grpSpPr>
        <p:sp>
          <p:nvSpPr>
            <p:cNvPr id="228" name="Google Shape;207;p14"/>
            <p:cNvSpPr/>
            <p:nvPr/>
          </p:nvSpPr>
          <p:spPr>
            <a:xfrm>
              <a:off x="-1" y="87005"/>
              <a:ext cx="375442" cy="362160"/>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29" name="Google Shape;208;p14"/>
            <p:cNvSpPr txBox="1"/>
            <p:nvPr/>
          </p:nvSpPr>
          <p:spPr>
            <a:xfrm>
              <a:off x="9505" y="0"/>
              <a:ext cx="299693" cy="536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4</a:t>
              </a:r>
            </a:p>
          </p:txBody>
        </p:sp>
      </p:grpSp>
      <p:sp>
        <p:nvSpPr>
          <p:cNvPr id="231" name="Google Shape;209;p14"/>
          <p:cNvSpPr txBox="1"/>
          <p:nvPr/>
        </p:nvSpPr>
        <p:spPr>
          <a:xfrm>
            <a:off x="4624637" y="4187066"/>
            <a:ext cx="3923027"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a:latin typeface="Calibri"/>
                <a:ea typeface="Calibri"/>
                <a:cs typeface="Calibri"/>
                <a:sym typeface="Calibri"/>
              </a:defRPr>
            </a:lvl1pPr>
          </a:lstStyle>
          <a:p>
            <a:r>
              <a:t>Reconocer el concepto de Concepto Capa 8</a:t>
            </a:r>
          </a:p>
        </p:txBody>
      </p:sp>
      <p:sp>
        <p:nvSpPr>
          <p:cNvPr id="232" name="Google Shape;210;p14"/>
          <p:cNvSpPr txBox="1"/>
          <p:nvPr/>
        </p:nvSpPr>
        <p:spPr>
          <a:xfrm>
            <a:off x="4655558" y="5383481"/>
            <a:ext cx="3923027" cy="554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a:latin typeface="Calibri"/>
                <a:ea typeface="Calibri"/>
                <a:cs typeface="Calibri"/>
                <a:sym typeface="Calibri"/>
              </a:defRPr>
            </a:lvl1pPr>
          </a:lstStyle>
          <a:p>
            <a:r>
              <a:t>Identificar y resolver problemas simples en equipos tecnológicos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35" name="Google Shape;215;p15"/>
          <p:cNvSpPr txBox="1"/>
          <p:nvPr/>
        </p:nvSpPr>
        <p:spPr>
          <a:xfrm>
            <a:off x="442489" y="6881800"/>
            <a:ext cx="266357"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7</a:t>
            </a:r>
          </a:p>
        </p:txBody>
      </p:sp>
      <p:grpSp>
        <p:nvGrpSpPr>
          <p:cNvPr id="238" name="Google Shape;216;p15"/>
          <p:cNvGrpSpPr/>
          <p:nvPr/>
        </p:nvGrpSpPr>
        <p:grpSpPr>
          <a:xfrm>
            <a:off x="969306" y="2605546"/>
            <a:ext cx="7629011" cy="1907840"/>
            <a:chOff x="0" y="0"/>
            <a:chExt cx="7629010" cy="1907838"/>
          </a:xfrm>
        </p:grpSpPr>
        <p:sp>
          <p:nvSpPr>
            <p:cNvPr id="236" name="Google Shape;217;p15"/>
            <p:cNvSpPr/>
            <p:nvPr/>
          </p:nvSpPr>
          <p:spPr>
            <a:xfrm>
              <a:off x="0" y="0"/>
              <a:ext cx="7629011" cy="1907839"/>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37" name="Google Shape;218;p15"/>
            <p:cNvSpPr txBox="1"/>
            <p:nvPr/>
          </p:nvSpPr>
          <p:spPr>
            <a:xfrm>
              <a:off x="93831" y="763801"/>
              <a:ext cx="7441349"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39" name="Google Shape;219;p15"/>
          <p:cNvSpPr txBox="1"/>
          <p:nvPr/>
        </p:nvSpPr>
        <p:spPr>
          <a:xfrm>
            <a:off x="1427899" y="2867772"/>
            <a:ext cx="6744252" cy="15705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600"/>
              <a:buFont typeface="Arial"/>
              <a:buChar char="•"/>
              <a:defRPr sz="1600">
                <a:latin typeface="Calibri"/>
                <a:ea typeface="Calibri"/>
                <a:cs typeface="Calibri"/>
                <a:sym typeface="Calibri"/>
              </a:defRPr>
            </a:pPr>
            <a:r>
              <a:t>Internet es la llamada Red de Redes. Es una red de nivel mundial que en la actualidad se nos hace muy común encontrar mucha información en sus páginas. Para encontrar información o “navegar” en Internet es necesario  un software especializado para aquello. Los más conocidos son Opera, Google Chrome, Safari (Apple), FireFox (Linux), Internet Explorer, Netscape.</a:t>
            </a:r>
            <a:br/>
            <a:endParaRPr/>
          </a:p>
        </p:txBody>
      </p:sp>
      <p:sp>
        <p:nvSpPr>
          <p:cNvPr id="240" name="Google Shape;220;p15"/>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NAVEGA </a:t>
            </a:r>
            <a:r>
              <a:rPr b="0">
                <a:solidFill>
                  <a:srgbClr val="A93501"/>
                </a:solidFill>
              </a:rPr>
              <a:t>EN INTERNET</a:t>
            </a:r>
          </a:p>
        </p:txBody>
      </p:sp>
      <p:pic>
        <p:nvPicPr>
          <p:cNvPr id="241" name="Google Shape;221;p15" descr="Google Shape;221;p15"/>
          <p:cNvPicPr>
            <a:picLocks noChangeAspect="1"/>
          </p:cNvPicPr>
          <p:nvPr/>
        </p:nvPicPr>
        <p:blipFill>
          <a:blip r:embed="rId2">
            <a:extLst/>
          </a:blip>
          <a:stretch>
            <a:fillRect/>
          </a:stretch>
        </p:blipFill>
        <p:spPr>
          <a:xfrm>
            <a:off x="8188004" y="2368525"/>
            <a:ext cx="500376" cy="477100"/>
          </a:xfrm>
          <a:prstGeom prst="rect">
            <a:avLst/>
          </a:prstGeom>
          <a:ln w="12700">
            <a:miter lim="400000"/>
          </a:ln>
        </p:spPr>
      </p:pic>
      <p:sp>
        <p:nvSpPr>
          <p:cNvPr id="242" name="Google Shape;222;p15"/>
          <p:cNvSpPr txBox="1"/>
          <p:nvPr/>
        </p:nvSpPr>
        <p:spPr>
          <a:xfrm>
            <a:off x="366450" y="1002172"/>
            <a:ext cx="4700400" cy="372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lvl1pPr>
              <a:defRPr b="1">
                <a:latin typeface="Calibri"/>
                <a:ea typeface="Calibri"/>
                <a:cs typeface="Calibri"/>
                <a:sym typeface="Calibri"/>
              </a:defRPr>
            </a:lvl1pPr>
          </a:lstStyle>
          <a:p>
            <a:r>
              <a:rPr dirty="0"/>
              <a:t>DEFINICIÓN</a:t>
            </a:r>
          </a:p>
        </p:txBody>
      </p:sp>
      <p:pic>
        <p:nvPicPr>
          <p:cNvPr id="243" name="Google Shape;223;p15" descr="Google Shape;223;p15"/>
          <p:cNvPicPr>
            <a:picLocks noChangeAspect="1"/>
          </p:cNvPicPr>
          <p:nvPr/>
        </p:nvPicPr>
        <p:blipFill>
          <a:blip r:embed="rId3">
            <a:extLst/>
          </a:blip>
          <a:stretch>
            <a:fillRect/>
          </a:stretch>
        </p:blipFill>
        <p:spPr>
          <a:xfrm>
            <a:off x="987580" y="4958665"/>
            <a:ext cx="1428243" cy="1244236"/>
          </a:xfrm>
          <a:prstGeom prst="rect">
            <a:avLst/>
          </a:prstGeom>
          <a:ln w="12700">
            <a:miter lim="400000"/>
          </a:ln>
        </p:spPr>
      </p:pic>
      <p:pic>
        <p:nvPicPr>
          <p:cNvPr id="244" name="Google Shape;224;p15" descr="Google Shape;224;p15"/>
          <p:cNvPicPr>
            <a:picLocks noChangeAspect="1"/>
          </p:cNvPicPr>
          <p:nvPr/>
        </p:nvPicPr>
        <p:blipFill>
          <a:blip r:embed="rId4">
            <a:extLst/>
          </a:blip>
          <a:stretch>
            <a:fillRect/>
          </a:stretch>
        </p:blipFill>
        <p:spPr>
          <a:xfrm>
            <a:off x="2251486" y="5059884"/>
            <a:ext cx="1281088" cy="1105253"/>
          </a:xfrm>
          <a:prstGeom prst="rect">
            <a:avLst/>
          </a:prstGeom>
          <a:ln w="12700">
            <a:miter lim="400000"/>
          </a:ln>
        </p:spPr>
      </p:pic>
      <p:pic>
        <p:nvPicPr>
          <p:cNvPr id="245" name="Google Shape;225;p15" descr="Google Shape;225;p15"/>
          <p:cNvPicPr>
            <a:picLocks noChangeAspect="1"/>
          </p:cNvPicPr>
          <p:nvPr/>
        </p:nvPicPr>
        <p:blipFill>
          <a:blip r:embed="rId5">
            <a:extLst/>
          </a:blip>
          <a:stretch>
            <a:fillRect/>
          </a:stretch>
        </p:blipFill>
        <p:spPr>
          <a:xfrm>
            <a:off x="3532570" y="5073822"/>
            <a:ext cx="1263908" cy="1139180"/>
          </a:xfrm>
          <a:prstGeom prst="rect">
            <a:avLst/>
          </a:prstGeom>
          <a:ln w="12700">
            <a:miter lim="400000"/>
          </a:ln>
        </p:spPr>
      </p:pic>
      <p:pic>
        <p:nvPicPr>
          <p:cNvPr id="246" name="Google Shape;226;p15" descr="Google Shape;226;p15"/>
          <p:cNvPicPr>
            <a:picLocks noChangeAspect="1"/>
          </p:cNvPicPr>
          <p:nvPr/>
        </p:nvPicPr>
        <p:blipFill>
          <a:blip r:embed="rId6">
            <a:extLst/>
          </a:blip>
          <a:stretch>
            <a:fillRect/>
          </a:stretch>
        </p:blipFill>
        <p:spPr>
          <a:xfrm>
            <a:off x="4760217" y="5067560"/>
            <a:ext cx="1348133" cy="1121995"/>
          </a:xfrm>
          <a:prstGeom prst="rect">
            <a:avLst/>
          </a:prstGeom>
          <a:ln w="12700">
            <a:miter lim="400000"/>
          </a:ln>
        </p:spPr>
      </p:pic>
      <p:pic>
        <p:nvPicPr>
          <p:cNvPr id="247" name="Google Shape;227;p15" descr="Google Shape;227;p15"/>
          <p:cNvPicPr>
            <a:picLocks noChangeAspect="1"/>
          </p:cNvPicPr>
          <p:nvPr/>
        </p:nvPicPr>
        <p:blipFill>
          <a:blip r:embed="rId7">
            <a:extLst/>
          </a:blip>
          <a:stretch>
            <a:fillRect/>
          </a:stretch>
        </p:blipFill>
        <p:spPr>
          <a:xfrm>
            <a:off x="5913227" y="5022946"/>
            <a:ext cx="1507481" cy="1220341"/>
          </a:xfrm>
          <a:prstGeom prst="rect">
            <a:avLst/>
          </a:prstGeom>
          <a:ln w="12700">
            <a:miter lim="400000"/>
          </a:ln>
        </p:spPr>
      </p:pic>
      <p:pic>
        <p:nvPicPr>
          <p:cNvPr id="248" name="Google Shape;228;p15" descr="Google Shape;228;p15"/>
          <p:cNvPicPr>
            <a:picLocks noChangeAspect="1"/>
          </p:cNvPicPr>
          <p:nvPr/>
        </p:nvPicPr>
        <p:blipFill>
          <a:blip r:embed="rId8">
            <a:extLst/>
          </a:blip>
          <a:stretch>
            <a:fillRect/>
          </a:stretch>
        </p:blipFill>
        <p:spPr>
          <a:xfrm>
            <a:off x="7281181" y="5066615"/>
            <a:ext cx="1292540" cy="111481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51" name="Google Shape;233;p16"/>
          <p:cNvSpPr txBox="1"/>
          <p:nvPr/>
        </p:nvSpPr>
        <p:spPr>
          <a:xfrm>
            <a:off x="442489" y="6881800"/>
            <a:ext cx="266357"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8</a:t>
            </a:r>
          </a:p>
        </p:txBody>
      </p:sp>
      <p:sp>
        <p:nvSpPr>
          <p:cNvPr id="252" name="Google Shape;234;p16"/>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NAVEGA </a:t>
            </a:r>
            <a:r>
              <a:rPr b="0">
                <a:solidFill>
                  <a:srgbClr val="A93501"/>
                </a:solidFill>
              </a:rPr>
              <a:t>EN INTERNET</a:t>
            </a:r>
          </a:p>
        </p:txBody>
      </p:sp>
      <p:grpSp>
        <p:nvGrpSpPr>
          <p:cNvPr id="255" name="Google Shape;235;p16"/>
          <p:cNvGrpSpPr/>
          <p:nvPr/>
        </p:nvGrpSpPr>
        <p:grpSpPr>
          <a:xfrm>
            <a:off x="466023" y="2144732"/>
            <a:ext cx="4082533" cy="2922818"/>
            <a:chOff x="0" y="0"/>
            <a:chExt cx="4082531" cy="2922817"/>
          </a:xfrm>
        </p:grpSpPr>
        <p:sp>
          <p:nvSpPr>
            <p:cNvPr id="253" name="Google Shape;236;p16"/>
            <p:cNvSpPr/>
            <p:nvPr/>
          </p:nvSpPr>
          <p:spPr>
            <a:xfrm>
              <a:off x="0" y="0"/>
              <a:ext cx="4082532" cy="2922818"/>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254" name="Google Shape;237;p16"/>
            <p:cNvSpPr txBox="1"/>
            <p:nvPr/>
          </p:nvSpPr>
          <p:spPr>
            <a:xfrm>
              <a:off x="93668" y="1271291"/>
              <a:ext cx="3895195"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56" name="Google Shape;238;p16"/>
          <p:cNvSpPr txBox="1"/>
          <p:nvPr/>
        </p:nvSpPr>
        <p:spPr>
          <a:xfrm>
            <a:off x="648739" y="2371082"/>
            <a:ext cx="3899817" cy="2323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marL="285750" indent="-285750">
              <a:lnSpc>
                <a:spcPct val="110000"/>
              </a:lnSpc>
              <a:buClr>
                <a:srgbClr val="000000"/>
              </a:buClr>
              <a:buSzPts val="1500"/>
              <a:buFont typeface="Arial"/>
              <a:buChar char="•"/>
              <a:defRPr sz="1500">
                <a:latin typeface="Calibri"/>
                <a:ea typeface="Calibri"/>
                <a:cs typeface="Calibri"/>
                <a:sym typeface="Calibri"/>
              </a:defRPr>
            </a:pPr>
            <a:r>
              <a:t>Cada navegador posee características similares entre sí que facilitan la navegación por las distintas páginas de la </a:t>
            </a:r>
            <a:r>
              <a:rPr b="1"/>
              <a:t>World Wide Web (www).</a:t>
            </a:r>
            <a:endParaRPr b="1">
              <a:latin typeface="+mj-lt"/>
              <a:ea typeface="+mj-ea"/>
              <a:cs typeface="+mj-cs"/>
              <a:sym typeface="Arial"/>
            </a:endParaRPr>
          </a:p>
          <a:p>
            <a:pPr marL="95250">
              <a:lnSpc>
                <a:spcPct val="110000"/>
              </a:lnSpc>
              <a:defRPr b="1"/>
            </a:pPr>
            <a:endParaRPr b="1">
              <a:latin typeface="+mj-lt"/>
              <a:ea typeface="+mj-ea"/>
              <a:cs typeface="+mj-cs"/>
              <a:sym typeface="Arial"/>
            </a:endParaRPr>
          </a:p>
          <a:p>
            <a:pPr marL="285750" indent="-285750">
              <a:lnSpc>
                <a:spcPct val="110000"/>
              </a:lnSpc>
              <a:buClr>
                <a:srgbClr val="000000"/>
              </a:buClr>
              <a:buSzPts val="1500"/>
              <a:buFont typeface="Arial"/>
              <a:buChar char="•"/>
              <a:defRPr sz="1500">
                <a:latin typeface="Calibri"/>
                <a:ea typeface="Calibri"/>
                <a:cs typeface="Calibri"/>
                <a:sym typeface="Calibri"/>
              </a:defRPr>
            </a:pPr>
            <a:r>
              <a:t>Seguramente tiene uno favorito o te acostumbraste al que entregan las empresas con el dispositivo que adquiriste o el sistema operativo instalado.</a:t>
            </a:r>
          </a:p>
        </p:txBody>
      </p:sp>
      <p:pic>
        <p:nvPicPr>
          <p:cNvPr id="257" name="Google Shape;239;p16" descr="Google Shape;239;p16"/>
          <p:cNvPicPr>
            <a:picLocks noChangeAspect="1"/>
          </p:cNvPicPr>
          <p:nvPr/>
        </p:nvPicPr>
        <p:blipFill>
          <a:blip r:embed="rId2">
            <a:extLst/>
          </a:blip>
          <a:stretch>
            <a:fillRect/>
          </a:stretch>
        </p:blipFill>
        <p:spPr>
          <a:xfrm>
            <a:off x="4652297" y="2416119"/>
            <a:ext cx="4860134" cy="3072970"/>
          </a:xfrm>
          <a:prstGeom prst="rect">
            <a:avLst/>
          </a:prstGeom>
          <a:ln w="12700">
            <a:miter lim="400000"/>
          </a:ln>
        </p:spPr>
      </p:pic>
      <p:pic>
        <p:nvPicPr>
          <p:cNvPr id="258" name="Google Shape;240;p16" descr="Google Shape;240;p16"/>
          <p:cNvPicPr>
            <a:picLocks noChangeAspect="1"/>
          </p:cNvPicPr>
          <p:nvPr/>
        </p:nvPicPr>
        <p:blipFill>
          <a:blip r:embed="rId3">
            <a:extLst/>
          </a:blip>
          <a:stretch>
            <a:fillRect/>
          </a:stretch>
        </p:blipFill>
        <p:spPr>
          <a:xfrm>
            <a:off x="478910" y="5489087"/>
            <a:ext cx="2082802" cy="1016002"/>
          </a:xfrm>
          <a:prstGeom prst="rect">
            <a:avLst/>
          </a:prstGeom>
          <a:ln w="12700">
            <a:miter lim="400000"/>
          </a:ln>
        </p:spPr>
      </p:pic>
      <p:pic>
        <p:nvPicPr>
          <p:cNvPr id="259" name="Google Shape;241;p16" descr="Google Shape;241;p16"/>
          <p:cNvPicPr>
            <a:picLocks noChangeAspect="1"/>
          </p:cNvPicPr>
          <p:nvPr/>
        </p:nvPicPr>
        <p:blipFill>
          <a:blip r:embed="rId4">
            <a:extLst/>
          </a:blip>
          <a:stretch>
            <a:fillRect/>
          </a:stretch>
        </p:blipFill>
        <p:spPr>
          <a:xfrm>
            <a:off x="2972004" y="4876260"/>
            <a:ext cx="1102510" cy="1102510"/>
          </a:xfrm>
          <a:prstGeom prst="rect">
            <a:avLst/>
          </a:prstGeom>
          <a:ln w="12700">
            <a:miter lim="400000"/>
          </a:ln>
        </p:spPr>
      </p:pic>
      <p:pic>
        <p:nvPicPr>
          <p:cNvPr id="260" name="Google Shape;242;p16" descr="Google Shape;242;p16"/>
          <p:cNvPicPr>
            <a:picLocks noChangeAspect="1"/>
          </p:cNvPicPr>
          <p:nvPr/>
        </p:nvPicPr>
        <p:blipFill>
          <a:blip r:embed="rId5">
            <a:extLst/>
          </a:blip>
          <a:stretch>
            <a:fillRect/>
          </a:stretch>
        </p:blipFill>
        <p:spPr>
          <a:xfrm>
            <a:off x="4910880" y="5554783"/>
            <a:ext cx="783531" cy="682585"/>
          </a:xfrm>
          <a:prstGeom prst="rect">
            <a:avLst/>
          </a:prstGeom>
          <a:ln w="12700">
            <a:miter lim="400000"/>
          </a:ln>
        </p:spPr>
      </p:pic>
      <p:pic>
        <p:nvPicPr>
          <p:cNvPr id="261" name="Google Shape;243;p16" descr="Google Shape;243;p16"/>
          <p:cNvPicPr>
            <a:picLocks noChangeAspect="1"/>
          </p:cNvPicPr>
          <p:nvPr/>
        </p:nvPicPr>
        <p:blipFill>
          <a:blip r:embed="rId6">
            <a:extLst/>
          </a:blip>
          <a:stretch>
            <a:fillRect/>
          </a:stretch>
        </p:blipFill>
        <p:spPr>
          <a:xfrm>
            <a:off x="5651925" y="5616523"/>
            <a:ext cx="677928" cy="584879"/>
          </a:xfrm>
          <a:prstGeom prst="rect">
            <a:avLst/>
          </a:prstGeom>
          <a:ln w="12700">
            <a:miter lim="400000"/>
          </a:ln>
        </p:spPr>
      </p:pic>
      <p:pic>
        <p:nvPicPr>
          <p:cNvPr id="262" name="Google Shape;244;p16" descr="Google Shape;244;p16"/>
          <p:cNvPicPr>
            <a:picLocks noChangeAspect="1"/>
          </p:cNvPicPr>
          <p:nvPr/>
        </p:nvPicPr>
        <p:blipFill>
          <a:blip r:embed="rId7">
            <a:extLst/>
          </a:blip>
          <a:stretch>
            <a:fillRect/>
          </a:stretch>
        </p:blipFill>
        <p:spPr>
          <a:xfrm>
            <a:off x="6378395" y="5604633"/>
            <a:ext cx="668837" cy="602833"/>
          </a:xfrm>
          <a:prstGeom prst="rect">
            <a:avLst/>
          </a:prstGeom>
          <a:ln w="12700">
            <a:miter lim="400000"/>
          </a:ln>
        </p:spPr>
      </p:pic>
      <p:pic>
        <p:nvPicPr>
          <p:cNvPr id="263" name="Google Shape;245;p16" descr="Google Shape;245;p16"/>
          <p:cNvPicPr>
            <a:picLocks noChangeAspect="1"/>
          </p:cNvPicPr>
          <p:nvPr/>
        </p:nvPicPr>
        <p:blipFill>
          <a:blip r:embed="rId8">
            <a:extLst/>
          </a:blip>
          <a:stretch>
            <a:fillRect/>
          </a:stretch>
        </p:blipFill>
        <p:spPr>
          <a:xfrm>
            <a:off x="7044232" y="5605362"/>
            <a:ext cx="713407" cy="593739"/>
          </a:xfrm>
          <a:prstGeom prst="rect">
            <a:avLst/>
          </a:prstGeom>
          <a:ln w="12700">
            <a:miter lim="400000"/>
          </a:ln>
        </p:spPr>
      </p:pic>
      <p:pic>
        <p:nvPicPr>
          <p:cNvPr id="264" name="Google Shape;246;p16" descr="Google Shape;246;p16"/>
          <p:cNvPicPr>
            <a:picLocks noChangeAspect="1"/>
          </p:cNvPicPr>
          <p:nvPr/>
        </p:nvPicPr>
        <p:blipFill>
          <a:blip r:embed="rId9">
            <a:extLst/>
          </a:blip>
          <a:stretch>
            <a:fillRect/>
          </a:stretch>
        </p:blipFill>
        <p:spPr>
          <a:xfrm>
            <a:off x="7681700" y="5587832"/>
            <a:ext cx="797730" cy="645782"/>
          </a:xfrm>
          <a:prstGeom prst="rect">
            <a:avLst/>
          </a:prstGeom>
          <a:ln w="12700">
            <a:miter lim="400000"/>
          </a:ln>
        </p:spPr>
      </p:pic>
      <p:pic>
        <p:nvPicPr>
          <p:cNvPr id="265" name="Google Shape;247;p16" descr="Google Shape;247;p16"/>
          <p:cNvPicPr>
            <a:picLocks noChangeAspect="1"/>
          </p:cNvPicPr>
          <p:nvPr/>
        </p:nvPicPr>
        <p:blipFill>
          <a:blip r:embed="rId10">
            <a:extLst/>
          </a:blip>
          <a:stretch>
            <a:fillRect/>
          </a:stretch>
        </p:blipFill>
        <p:spPr>
          <a:xfrm>
            <a:off x="8432534" y="5614165"/>
            <a:ext cx="683988" cy="58994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68" name="Google Shape;252;p17"/>
          <p:cNvSpPr txBox="1"/>
          <p:nvPr/>
        </p:nvSpPr>
        <p:spPr>
          <a:xfrm>
            <a:off x="442489" y="6881800"/>
            <a:ext cx="266357"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9</a:t>
            </a:r>
          </a:p>
        </p:txBody>
      </p:sp>
      <p:pic>
        <p:nvPicPr>
          <p:cNvPr id="269" name="Google Shape;253;p17" descr="Google Shape;253;p17"/>
          <p:cNvPicPr>
            <a:picLocks noChangeAspect="1"/>
          </p:cNvPicPr>
          <p:nvPr/>
        </p:nvPicPr>
        <p:blipFill>
          <a:blip r:embed="rId2">
            <a:extLst/>
          </a:blip>
          <a:stretch>
            <a:fillRect/>
          </a:stretch>
        </p:blipFill>
        <p:spPr>
          <a:xfrm>
            <a:off x="5550634" y="3997288"/>
            <a:ext cx="3429244" cy="3540652"/>
          </a:xfrm>
          <a:prstGeom prst="rect">
            <a:avLst/>
          </a:prstGeom>
          <a:ln w="12700">
            <a:miter lim="400000"/>
          </a:ln>
        </p:spPr>
      </p:pic>
      <p:sp>
        <p:nvSpPr>
          <p:cNvPr id="270" name="Google Shape;254;p17"/>
          <p:cNvSpPr txBox="1"/>
          <p:nvPr/>
        </p:nvSpPr>
        <p:spPr>
          <a:xfrm>
            <a:off x="452173" y="1269910"/>
            <a:ext cx="8950504" cy="536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80000"/>
              </a:lnSpc>
              <a:defRPr sz="2800" b="1">
                <a:solidFill>
                  <a:srgbClr val="ED6B00"/>
                </a:solidFill>
                <a:latin typeface="Calibri"/>
                <a:ea typeface="Calibri"/>
                <a:cs typeface="Calibri"/>
                <a:sym typeface="Calibri"/>
              </a:defRPr>
            </a:pPr>
            <a:r>
              <a:t>NAVEGA </a:t>
            </a:r>
            <a:r>
              <a:rPr b="0">
                <a:solidFill>
                  <a:srgbClr val="A93501"/>
                </a:solidFill>
              </a:rPr>
              <a:t>EN INTERNET</a:t>
            </a:r>
          </a:p>
        </p:txBody>
      </p:sp>
      <p:grpSp>
        <p:nvGrpSpPr>
          <p:cNvPr id="273" name="Google Shape;255;p17"/>
          <p:cNvGrpSpPr/>
          <p:nvPr/>
        </p:nvGrpSpPr>
        <p:grpSpPr>
          <a:xfrm>
            <a:off x="466023" y="2144732"/>
            <a:ext cx="8513857" cy="2110750"/>
            <a:chOff x="0" y="0"/>
            <a:chExt cx="8513856" cy="2110749"/>
          </a:xfrm>
        </p:grpSpPr>
        <p:sp>
          <p:nvSpPr>
            <p:cNvPr id="271" name="Google Shape;256;p17"/>
            <p:cNvSpPr/>
            <p:nvPr/>
          </p:nvSpPr>
          <p:spPr>
            <a:xfrm>
              <a:off x="0" y="0"/>
              <a:ext cx="8513857" cy="2110750"/>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272" name="Google Shape;257;p17"/>
            <p:cNvSpPr txBox="1"/>
            <p:nvPr/>
          </p:nvSpPr>
          <p:spPr>
            <a:xfrm>
              <a:off x="67643" y="865256"/>
              <a:ext cx="8378568" cy="38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74" name="Google Shape;258;p17"/>
          <p:cNvSpPr txBox="1"/>
          <p:nvPr/>
        </p:nvSpPr>
        <p:spPr>
          <a:xfrm>
            <a:off x="648741" y="2360390"/>
            <a:ext cx="7932550" cy="1605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marL="285750" indent="-285750">
              <a:lnSpc>
                <a:spcPct val="110000"/>
              </a:lnSpc>
              <a:buClr>
                <a:srgbClr val="000000"/>
              </a:buClr>
              <a:buSzPts val="1500"/>
              <a:buFont typeface="Arial"/>
              <a:buChar char="•"/>
              <a:defRPr sz="1500" b="1">
                <a:latin typeface="Calibri"/>
                <a:ea typeface="Calibri"/>
                <a:cs typeface="Calibri"/>
                <a:sym typeface="Calibri"/>
              </a:defRPr>
            </a:pPr>
            <a:r>
              <a:t>Google</a:t>
            </a:r>
            <a:r>
              <a:rPr b="0"/>
              <a:t> es una herramienta de búsqueda que se active dentro de cada navegador. Hoy en día se utiliza mucho Google, incluso tiene términos conjugados como: “Guglea”, “gugleado”, “Gugléalo” o frases típicas como: “Gracias San Google”.</a:t>
            </a:r>
          </a:p>
          <a:p>
            <a:pPr marL="95250">
              <a:lnSpc>
                <a:spcPct val="110000"/>
              </a:lnSpc>
            </a:pPr>
            <a:endParaRPr>
              <a:latin typeface="Calibri"/>
              <a:ea typeface="Calibri"/>
              <a:cs typeface="Calibri"/>
              <a:sym typeface="Calibri"/>
            </a:endParaRPr>
          </a:p>
          <a:p>
            <a:pPr marL="285750" indent="-285750">
              <a:lnSpc>
                <a:spcPct val="110000"/>
              </a:lnSpc>
              <a:buClr>
                <a:srgbClr val="000000"/>
              </a:buClr>
              <a:buSzPts val="1500"/>
              <a:buFont typeface="Arial"/>
              <a:buChar char="•"/>
              <a:defRPr sz="1500">
                <a:latin typeface="Calibri"/>
                <a:ea typeface="Calibri"/>
                <a:cs typeface="Calibri"/>
                <a:sym typeface="Calibri"/>
              </a:defRPr>
            </a:pPr>
            <a:r>
              <a:t>Google es un </a:t>
            </a:r>
            <a:r>
              <a:rPr b="1"/>
              <a:t>motor de búsqueda </a:t>
            </a:r>
            <a:r>
              <a:t>que permite encontrar información acerca de lo que quieras o tengas curiosidad.</a:t>
            </a:r>
          </a:p>
        </p:txBody>
      </p:sp>
      <p:grpSp>
        <p:nvGrpSpPr>
          <p:cNvPr id="281" name="Google Shape;259;p17"/>
          <p:cNvGrpSpPr/>
          <p:nvPr/>
        </p:nvGrpSpPr>
        <p:grpSpPr>
          <a:xfrm>
            <a:off x="1648192" y="4163643"/>
            <a:ext cx="3211942" cy="1270365"/>
            <a:chOff x="11770" y="0"/>
            <a:chExt cx="3211941" cy="1270364"/>
          </a:xfrm>
        </p:grpSpPr>
        <p:grpSp>
          <p:nvGrpSpPr>
            <p:cNvPr id="279" name="Google Shape;260;p17"/>
            <p:cNvGrpSpPr/>
            <p:nvPr/>
          </p:nvGrpSpPr>
          <p:grpSpPr>
            <a:xfrm>
              <a:off x="11770" y="0"/>
              <a:ext cx="3211943" cy="1270365"/>
              <a:chOff x="11770" y="0"/>
              <a:chExt cx="3211941" cy="1270364"/>
            </a:xfrm>
          </p:grpSpPr>
          <p:grpSp>
            <p:nvGrpSpPr>
              <p:cNvPr id="277" name="Google Shape;261;p17"/>
              <p:cNvGrpSpPr/>
              <p:nvPr/>
            </p:nvGrpSpPr>
            <p:grpSpPr>
              <a:xfrm>
                <a:off x="576509" y="0"/>
                <a:ext cx="2647204" cy="1270365"/>
                <a:chOff x="0" y="0"/>
                <a:chExt cx="2647203" cy="1270364"/>
              </a:xfrm>
            </p:grpSpPr>
            <p:sp>
              <p:nvSpPr>
                <p:cNvPr id="275" name="Google Shape;262;p17"/>
                <p:cNvSpPr/>
                <p:nvPr/>
              </p:nvSpPr>
              <p:spPr>
                <a:xfrm>
                  <a:off x="0" y="0"/>
                  <a:ext cx="2647204" cy="1270365"/>
                </a:xfrm>
                <a:prstGeom prst="roundRect">
                  <a:avLst>
                    <a:gd name="adj" fmla="val 1015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76" name="Google Shape;263;p17"/>
                <p:cNvSpPr txBox="1"/>
                <p:nvPr/>
              </p:nvSpPr>
              <p:spPr>
                <a:xfrm>
                  <a:off x="37792" y="445063"/>
                  <a:ext cx="2571618" cy="380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r>
                    <a:t>    </a:t>
                  </a:r>
                </a:p>
              </p:txBody>
            </p:sp>
          </p:grpSp>
          <p:sp>
            <p:nvSpPr>
              <p:cNvPr id="278" name="Google Shape;264;p17"/>
              <p:cNvSpPr/>
              <p:nvPr/>
            </p:nvSpPr>
            <p:spPr>
              <a:xfrm rot="14571042">
                <a:off x="271815" y="516360"/>
                <a:ext cx="333495" cy="788258"/>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80" name="Google Shape;265;p17"/>
            <p:cNvSpPr txBox="1"/>
            <p:nvPr/>
          </p:nvSpPr>
          <p:spPr>
            <a:xfrm>
              <a:off x="679298" y="267023"/>
              <a:ext cx="2544414" cy="677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p>
              <a:pPr>
                <a:lnSpc>
                  <a:spcPct val="115000"/>
                </a:lnSpc>
                <a:defRPr sz="1600" b="1">
                  <a:solidFill>
                    <a:srgbClr val="ED6B00"/>
                  </a:solidFill>
                  <a:latin typeface="Calibri"/>
                  <a:ea typeface="Calibri"/>
                  <a:cs typeface="Calibri"/>
                  <a:sym typeface="Calibri"/>
                </a:defRPr>
              </a:pPr>
              <a:r>
                <a:t>¡Ahora </a:t>
              </a:r>
              <a:r>
                <a:rPr b="0">
                  <a:solidFill>
                    <a:srgbClr val="000000"/>
                  </a:solidFill>
                </a:rPr>
                <a:t>elige el que está en tu computador y navega!</a:t>
              </a:r>
            </a:p>
          </p:txBody>
        </p:sp>
      </p:grpSp>
      <p:pic>
        <p:nvPicPr>
          <p:cNvPr id="282" name="Google Shape;266;p17" descr="Google Shape;266;p17"/>
          <p:cNvPicPr>
            <a:picLocks noChangeAspect="1"/>
          </p:cNvPicPr>
          <p:nvPr/>
        </p:nvPicPr>
        <p:blipFill>
          <a:blip r:embed="rId3">
            <a:extLst/>
          </a:blip>
          <a:stretch>
            <a:fillRect/>
          </a:stretch>
        </p:blipFill>
        <p:spPr>
          <a:xfrm flipH="1">
            <a:off x="375984" y="4175366"/>
            <a:ext cx="2544414" cy="2779093"/>
          </a:xfrm>
          <a:prstGeom prst="rect">
            <a:avLst/>
          </a:prstGeom>
          <a:ln w="12700">
            <a:miter lim="400000"/>
          </a:ln>
        </p:spPr>
      </p:pic>
      <p:pic>
        <p:nvPicPr>
          <p:cNvPr id="283" name="Google Shape;267;p17" descr="Google Shape;267;p17"/>
          <p:cNvPicPr>
            <a:picLocks noChangeAspect="1"/>
          </p:cNvPicPr>
          <p:nvPr/>
        </p:nvPicPr>
        <p:blipFill>
          <a:blip r:embed="rId4">
            <a:extLst/>
          </a:blip>
          <a:stretch>
            <a:fillRect/>
          </a:stretch>
        </p:blipFill>
        <p:spPr>
          <a:xfrm>
            <a:off x="2716764" y="5492617"/>
            <a:ext cx="2212085" cy="1311165"/>
          </a:xfrm>
          <a:prstGeom prst="rect">
            <a:avLst/>
          </a:prstGeom>
          <a:ln w="12700">
            <a:miter lim="400000"/>
          </a:ln>
        </p:spPr>
      </p:pic>
      <p:pic>
        <p:nvPicPr>
          <p:cNvPr id="284" name="Google Shape;268;p17" descr="Google Shape;268;p17"/>
          <p:cNvPicPr>
            <a:picLocks noChangeAspect="1"/>
          </p:cNvPicPr>
          <p:nvPr/>
        </p:nvPicPr>
        <p:blipFill>
          <a:blip r:embed="rId5">
            <a:extLst/>
          </a:blip>
          <a:stretch>
            <a:fillRect/>
          </a:stretch>
        </p:blipFill>
        <p:spPr>
          <a:xfrm>
            <a:off x="5996794" y="4491997"/>
            <a:ext cx="2584498" cy="173632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1098</Words>
  <Application>Microsoft Office PowerPoint</Application>
  <PresentationFormat>Personalizado</PresentationFormat>
  <Paragraphs>206</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3</cp:revision>
  <dcterms:modified xsi:type="dcterms:W3CDTF">2021-01-07T00:50:47Z</dcterms:modified>
</cp:coreProperties>
</file>