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r7o5miRqtitsGv7FcMZ5o3SKM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3" name="Google Shape;20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5" name="Google Shape;21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7" name="Google Shape;22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1" name="Google Shape;25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4" name="Google Shape;28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8" name="Google Shape;29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0" name="Google Shape;31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2" name="Google Shape;3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5" name="Google Shape;16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7" name="Google Shape;1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328470"/>
            <a:ext cx="6096000"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txBox="1">
            <a:spLocks noGrp="1"/>
          </p:cNvSpPr>
          <p:nvPr>
            <p:ph type="ctrTitle"/>
          </p:nvPr>
        </p:nvSpPr>
        <p:spPr>
          <a:xfrm>
            <a:off x="1488488" y="2432485"/>
            <a:ext cx="4441794"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s-CL" dirty="0">
                <a:solidFill>
                  <a:schemeClr val="lt1"/>
                </a:solidFill>
              </a:rPr>
              <a:t>Fabricación de Moldes</a:t>
            </a:r>
            <a:endParaRPr b="1" dirty="0">
              <a:solidFill>
                <a:schemeClr val="lt1"/>
              </a:solidFill>
            </a:endParaRPr>
          </a:p>
        </p:txBody>
      </p:sp>
      <p:sp>
        <p:nvSpPr>
          <p:cNvPr id="88" name="Google Shape;88;p1"/>
          <p:cNvSpPr txBox="1"/>
          <p:nvPr/>
        </p:nvSpPr>
        <p:spPr>
          <a:xfrm>
            <a:off x="1524000" y="976079"/>
            <a:ext cx="4441794"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Especialidad Mecánica Industrial</a:t>
            </a:r>
            <a:endParaRPr dirty="0"/>
          </a:p>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Mención Matricería</a:t>
            </a:r>
            <a:endParaRPr dirty="0"/>
          </a:p>
          <a:p>
            <a:pPr marL="0" marR="0" lvl="0" indent="0" algn="r" rtl="0">
              <a:spcBef>
                <a:spcPts val="0"/>
              </a:spcBef>
              <a:spcAft>
                <a:spcPts val="0"/>
              </a:spcAft>
              <a:buNone/>
            </a:pPr>
            <a:r>
              <a:rPr lang="es-CL" sz="1600" b="0" i="0" u="none" strike="noStrike" cap="none" dirty="0">
                <a:solidFill>
                  <a:schemeClr val="lt1"/>
                </a:solidFill>
                <a:latin typeface="Calibri"/>
                <a:ea typeface="Calibri"/>
                <a:cs typeface="Calibri"/>
                <a:sym typeface="Calibri"/>
              </a:rPr>
              <a:t>Módulo Fabricación de Moldes</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4" name="Google Shape;194;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5" name="Google Shape;195;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 </a:t>
            </a:r>
            <a:r>
              <a:rPr lang="es-CL" dirty="0">
                <a:solidFill>
                  <a:srgbClr val="88354D"/>
                </a:solidFill>
              </a:rPr>
              <a:t>SOFTWARE ULTIMAKER CURA</a:t>
            </a:r>
            <a:endParaRPr dirty="0">
              <a:solidFill>
                <a:srgbClr val="88354D"/>
              </a:solidFill>
            </a:endParaRPr>
          </a:p>
        </p:txBody>
      </p:sp>
      <p:sp>
        <p:nvSpPr>
          <p:cNvPr id="196" name="Google Shape;196;p10"/>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7" name="Google Shape;197;p10"/>
          <p:cNvSpPr txBox="1"/>
          <p:nvPr/>
        </p:nvSpPr>
        <p:spPr>
          <a:xfrm>
            <a:off x="304079" y="2011159"/>
            <a:ext cx="6094520" cy="48013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400" b="1" i="0" u="none" strike="noStrike" cap="none" dirty="0">
                <a:solidFill>
                  <a:srgbClr val="88354D"/>
                </a:solidFill>
                <a:latin typeface="Calibri"/>
                <a:ea typeface="Calibri"/>
                <a:cs typeface="Calibri"/>
                <a:sym typeface="Calibri"/>
              </a:rPr>
              <a:t>Velocidad: </a:t>
            </a:r>
            <a:r>
              <a:rPr lang="es-CL" sz="2400" b="0" i="0" u="none" strike="noStrike" cap="none" dirty="0">
                <a:solidFill>
                  <a:schemeClr val="dk1"/>
                </a:solidFill>
                <a:latin typeface="Calibri"/>
                <a:ea typeface="Calibri"/>
                <a:cs typeface="Calibri"/>
                <a:sym typeface="Calibri"/>
              </a:rPr>
              <a:t>Determina las velocidades de impresión.</a:t>
            </a:r>
            <a:endParaRPr dirty="0"/>
          </a:p>
          <a:p>
            <a:pPr marL="538163" marR="0" lvl="1" indent="-268288" algn="just" rtl="0">
              <a:spcBef>
                <a:spcPts val="0"/>
              </a:spcBef>
              <a:spcAft>
                <a:spcPts val="0"/>
              </a:spcAft>
              <a:buClr>
                <a:srgbClr val="88354D"/>
              </a:buClr>
              <a:buSzPts val="2400"/>
              <a:buFont typeface="Arial"/>
              <a:buChar char="•"/>
            </a:pPr>
            <a:r>
              <a:rPr lang="es-CL" sz="2400" b="1" i="0" u="none" strike="noStrike" cap="none" dirty="0">
                <a:solidFill>
                  <a:srgbClr val="88354D"/>
                </a:solidFill>
                <a:latin typeface="Calibri"/>
                <a:ea typeface="Calibri"/>
                <a:cs typeface="Calibri"/>
                <a:sym typeface="Calibri"/>
              </a:rPr>
              <a:t>Velocidad de relleno</a:t>
            </a:r>
            <a:r>
              <a:rPr lang="es-CL" sz="2400" b="0" i="0" u="none" strike="noStrike" cap="none" dirty="0">
                <a:solidFill>
                  <a:schemeClr val="dk1"/>
                </a:solidFill>
                <a:latin typeface="Calibri"/>
                <a:ea typeface="Calibri"/>
                <a:cs typeface="Calibri"/>
                <a:sym typeface="Calibri"/>
              </a:rPr>
              <a:t>: Para aumentar la velocidad de la impresión de una pieza, podemos aumentar la velocidad de relleno sin ver afectada drásticamente la calidad de la pieza.</a:t>
            </a:r>
            <a:endParaRPr dirty="0"/>
          </a:p>
          <a:p>
            <a:pPr marL="538163" marR="0" lvl="1" indent="-268288" algn="just" rtl="0">
              <a:spcBef>
                <a:spcPts val="0"/>
              </a:spcBef>
              <a:spcAft>
                <a:spcPts val="0"/>
              </a:spcAft>
              <a:buClr>
                <a:srgbClr val="88354D"/>
              </a:buClr>
              <a:buSzPts val="2400"/>
              <a:buFont typeface="Arial"/>
              <a:buChar char="•"/>
            </a:pPr>
            <a:r>
              <a:rPr lang="es-CL" sz="2400" b="1" i="0" u="none" strike="noStrike" cap="none" dirty="0">
                <a:solidFill>
                  <a:srgbClr val="88354D"/>
                </a:solidFill>
                <a:latin typeface="Calibri"/>
                <a:ea typeface="Calibri"/>
                <a:cs typeface="Calibri"/>
                <a:sym typeface="Calibri"/>
              </a:rPr>
              <a:t>Velocidad de pared: </a:t>
            </a:r>
            <a:r>
              <a:rPr lang="es-CL" sz="2400" b="0" i="0" u="none" strike="noStrike" cap="none" dirty="0">
                <a:solidFill>
                  <a:schemeClr val="dk1"/>
                </a:solidFill>
                <a:latin typeface="Calibri"/>
                <a:ea typeface="Calibri"/>
                <a:cs typeface="Calibri"/>
                <a:sym typeface="Calibri"/>
              </a:rPr>
              <a:t>La velocidad de pared sí afecta directamente a la calidad de la pieza a imprimir, por lo que se recomienda mantener siempre a la mitad de la velocidad de impresión.</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8" name="Google Shape;198;p10"/>
          <p:cNvSpPr/>
          <p:nvPr/>
        </p:nvSpPr>
        <p:spPr>
          <a:xfrm>
            <a:off x="7606701" y="6012199"/>
            <a:ext cx="3671284"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dirty="0">
                <a:solidFill>
                  <a:schemeClr val="dk1"/>
                </a:solidFill>
                <a:latin typeface="Calibri"/>
                <a:ea typeface="Calibri"/>
                <a:cs typeface="Calibri"/>
                <a:sym typeface="Calibri"/>
              </a:rPr>
              <a:t>Fuente</a:t>
            </a:r>
            <a:r>
              <a:rPr lang="es-CL" sz="1000" dirty="0">
                <a:solidFill>
                  <a:schemeClr val="dk1"/>
                </a:solidFill>
                <a:latin typeface="Calibri"/>
                <a:ea typeface="Calibri"/>
                <a:cs typeface="Calibri"/>
                <a:sym typeface="Calibri"/>
              </a:rPr>
              <a:t>: Elaboración propia, software Ultimaker Cura.</a:t>
            </a:r>
            <a:endParaRPr sz="1000" dirty="0">
              <a:solidFill>
                <a:schemeClr val="dk1"/>
              </a:solidFill>
              <a:latin typeface="Calibri"/>
              <a:ea typeface="Calibri"/>
              <a:cs typeface="Calibri"/>
              <a:sym typeface="Calibri"/>
            </a:endParaRPr>
          </a:p>
        </p:txBody>
      </p:sp>
      <p:pic>
        <p:nvPicPr>
          <p:cNvPr id="199" name="Google Shape;199;p10"/>
          <p:cNvPicPr preferRelativeResize="0"/>
          <p:nvPr/>
        </p:nvPicPr>
        <p:blipFill rotWithShape="1">
          <a:blip r:embed="rId4">
            <a:alphaModFix/>
          </a:blip>
          <a:srcRect/>
          <a:stretch/>
        </p:blipFill>
        <p:spPr>
          <a:xfrm>
            <a:off x="6878980" y="2494755"/>
            <a:ext cx="4925568" cy="3457956"/>
          </a:xfrm>
          <a:prstGeom prst="rect">
            <a:avLst/>
          </a:prstGeom>
          <a:noFill/>
          <a:ln>
            <a:noFill/>
          </a:ln>
        </p:spPr>
      </p:pic>
      <p:sp>
        <p:nvSpPr>
          <p:cNvPr id="200" name="Google Shape;200;p10"/>
          <p:cNvSpPr txBox="1"/>
          <p:nvPr/>
        </p:nvSpPr>
        <p:spPr>
          <a:xfrm>
            <a:off x="6878980" y="2060468"/>
            <a:ext cx="492556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7. Velocidad de relleno</a:t>
            </a:r>
            <a:endParaRPr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1"/>
          <p:cNvPicPr preferRelativeResize="0"/>
          <p:nvPr/>
        </p:nvPicPr>
        <p:blipFill rotWithShape="1">
          <a:blip r:embed="rId3">
            <a:alphaModFix/>
          </a:blip>
          <a:srcRect/>
          <a:stretch/>
        </p:blipFill>
        <p:spPr>
          <a:xfrm>
            <a:off x="-171635" y="-73245"/>
            <a:ext cx="12192000" cy="6858000"/>
          </a:xfrm>
          <a:prstGeom prst="rect">
            <a:avLst/>
          </a:prstGeom>
          <a:noFill/>
          <a:ln>
            <a:noFill/>
          </a:ln>
        </p:spPr>
      </p:pic>
      <p:sp>
        <p:nvSpPr>
          <p:cNvPr id="206" name="Google Shape;206;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7" name="Google Shape;207;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 </a:t>
            </a:r>
            <a:r>
              <a:rPr lang="es-CL" dirty="0">
                <a:solidFill>
                  <a:srgbClr val="88354D"/>
                </a:solidFill>
              </a:rPr>
              <a:t>SOFTWARE ULTIMAKER CURA</a:t>
            </a:r>
            <a:endParaRPr dirty="0">
              <a:solidFill>
                <a:srgbClr val="88354D"/>
              </a:solidFill>
            </a:endParaRPr>
          </a:p>
        </p:txBody>
      </p:sp>
      <p:sp>
        <p:nvSpPr>
          <p:cNvPr id="208" name="Google Shape;208;p11"/>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11"/>
          <p:cNvSpPr txBox="1">
            <a:spLocks noGrp="1"/>
          </p:cNvSpPr>
          <p:nvPr>
            <p:ph type="body" idx="1"/>
          </p:nvPr>
        </p:nvSpPr>
        <p:spPr>
          <a:xfrm>
            <a:off x="296663" y="2036363"/>
            <a:ext cx="6432383" cy="4456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354D"/>
              </a:buClr>
              <a:buSzPts val="2400"/>
              <a:buNone/>
            </a:pPr>
            <a:r>
              <a:rPr lang="es-CL" sz="2400" b="1" dirty="0">
                <a:solidFill>
                  <a:srgbClr val="88354D"/>
                </a:solidFill>
              </a:rPr>
              <a:t>Soporte</a:t>
            </a:r>
            <a:r>
              <a:rPr lang="es-CL" sz="2400" dirty="0"/>
              <a:t>: Determina la configuración del soporte de las partes de la geometrías de la pieza que se encuentran en voladizo.</a:t>
            </a:r>
            <a:endParaRPr dirty="0"/>
          </a:p>
          <a:p>
            <a:pPr marL="538163" lvl="1" indent="-228600" algn="just" rtl="0">
              <a:lnSpc>
                <a:spcPct val="90000"/>
              </a:lnSpc>
              <a:spcBef>
                <a:spcPts val="500"/>
              </a:spcBef>
              <a:spcAft>
                <a:spcPts val="0"/>
              </a:spcAft>
              <a:buClr>
                <a:srgbClr val="88354D"/>
              </a:buClr>
              <a:buSzPts val="2400"/>
              <a:buChar char="•"/>
            </a:pPr>
            <a:r>
              <a:rPr lang="es-CL" b="1" dirty="0">
                <a:solidFill>
                  <a:srgbClr val="88354D"/>
                </a:solidFill>
              </a:rPr>
              <a:t>Soporte en árbol</a:t>
            </a:r>
            <a:r>
              <a:rPr lang="es-CL" dirty="0"/>
              <a:t>: El soporte en árbol es una configuración que permite obtener material mucho más fácil de remover que el clásico soporte vertical. La característica principal es que las partes en voladizo de la pieza están 100% conectadas a la placa o base de la impresora, generando un soporte en forma de árbol que sostienen la pieza.</a:t>
            </a: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10" name="Google Shape;210;p11"/>
          <p:cNvSpPr txBox="1"/>
          <p:nvPr/>
        </p:nvSpPr>
        <p:spPr>
          <a:xfrm>
            <a:off x="6944952" y="6100167"/>
            <a:ext cx="5075414"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dirty="0">
                <a:solidFill>
                  <a:schemeClr val="dk1"/>
                </a:solidFill>
                <a:latin typeface="Calibri"/>
                <a:ea typeface="Calibri"/>
                <a:cs typeface="Calibri"/>
                <a:sym typeface="Calibri"/>
              </a:rPr>
              <a:t>Fuente</a:t>
            </a:r>
            <a:r>
              <a:rPr lang="es-CL" sz="1000" dirty="0">
                <a:solidFill>
                  <a:schemeClr val="dk1"/>
                </a:solidFill>
                <a:latin typeface="Calibri"/>
                <a:ea typeface="Calibri"/>
                <a:cs typeface="Calibri"/>
                <a:sym typeface="Calibri"/>
              </a:rPr>
              <a:t>: https://hellbot.xyz/experimental/</a:t>
            </a:r>
            <a:endParaRPr dirty="0"/>
          </a:p>
        </p:txBody>
      </p:sp>
      <p:pic>
        <p:nvPicPr>
          <p:cNvPr id="211" name="Google Shape;211;p11" descr="https://lh6.googleusercontent.com/dq1HyaT4RMhK7E7tipGxF2eTGoJ63GRMLd6r9H1kBmTEGagSk67PsaZ3awQGAmfG6KOWfCROQJ_liK9Ob7XnKmMK6mcnzx8MOzfMl35d5TziUA5EWcloWyrs5voBQg"/>
          <p:cNvPicPr preferRelativeResize="0"/>
          <p:nvPr/>
        </p:nvPicPr>
        <p:blipFill rotWithShape="1">
          <a:blip r:embed="rId4">
            <a:alphaModFix/>
          </a:blip>
          <a:srcRect/>
          <a:stretch/>
        </p:blipFill>
        <p:spPr>
          <a:xfrm>
            <a:off x="6897727" y="3341600"/>
            <a:ext cx="5054124" cy="2758567"/>
          </a:xfrm>
          <a:prstGeom prst="rect">
            <a:avLst/>
          </a:prstGeom>
          <a:noFill/>
          <a:ln>
            <a:noFill/>
          </a:ln>
        </p:spPr>
      </p:pic>
      <p:sp>
        <p:nvSpPr>
          <p:cNvPr id="212" name="Google Shape;212;p11"/>
          <p:cNvSpPr txBox="1"/>
          <p:nvPr/>
        </p:nvSpPr>
        <p:spPr>
          <a:xfrm>
            <a:off x="6897727" y="2657012"/>
            <a:ext cx="50541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8. Soporte en árbol</a:t>
            </a: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8" name="Google Shape;218;p1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9" name="Google Shape;219;p12"/>
          <p:cNvSpPr txBox="1">
            <a:spLocks noGrp="1"/>
          </p:cNvSpPr>
          <p:nvPr>
            <p:ph type="title"/>
          </p:nvPr>
        </p:nvSpPr>
        <p:spPr>
          <a:xfrm>
            <a:off x="296662" y="365125"/>
            <a:ext cx="106761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3959"/>
              <a:buFont typeface="Calibri"/>
              <a:buNone/>
            </a:pPr>
            <a:r>
              <a:rPr lang="es-CL" sz="3959" dirty="0">
                <a:solidFill>
                  <a:srgbClr val="A7A8AA"/>
                </a:solidFill>
              </a:rPr>
              <a:t>PROBLEMAS COMUNES EN LA IMPRESIÓN 3D Y</a:t>
            </a:r>
            <a:br>
              <a:rPr lang="es-CL" sz="3959" dirty="0">
                <a:solidFill>
                  <a:srgbClr val="A7A8AA"/>
                </a:solidFill>
              </a:rPr>
            </a:br>
            <a:r>
              <a:rPr lang="es-CL" sz="3959" dirty="0">
                <a:solidFill>
                  <a:srgbClr val="88354D"/>
                </a:solidFill>
              </a:rPr>
              <a:t>SUS SOLUCIONES</a:t>
            </a:r>
            <a:endParaRPr sz="3959" dirty="0">
              <a:solidFill>
                <a:srgbClr val="88354D"/>
              </a:solidFill>
            </a:endParaRPr>
          </a:p>
        </p:txBody>
      </p:sp>
      <p:sp>
        <p:nvSpPr>
          <p:cNvPr id="220" name="Google Shape;220;p12"/>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1" name="Google Shape;221;p12"/>
          <p:cNvSpPr txBox="1">
            <a:spLocks noGrp="1"/>
          </p:cNvSpPr>
          <p:nvPr>
            <p:ph type="body" idx="1"/>
          </p:nvPr>
        </p:nvSpPr>
        <p:spPr>
          <a:xfrm>
            <a:off x="296663" y="1825625"/>
            <a:ext cx="5723138" cy="481901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354D"/>
              </a:buClr>
              <a:buSzPts val="2400"/>
              <a:buNone/>
            </a:pPr>
            <a:r>
              <a:rPr lang="es-CL" sz="2400" b="1" dirty="0">
                <a:solidFill>
                  <a:srgbClr val="88354D"/>
                </a:solidFill>
              </a:rPr>
              <a:t>Extrusor obstruido</a:t>
            </a:r>
            <a:r>
              <a:rPr lang="es-CL" sz="2400" dirty="0"/>
              <a:t>: Este problema es muy común y se identifica cuando el plástico no logra salir por la boquilla, por lo que la impresora queda fuera de operación.</a:t>
            </a:r>
            <a:endParaRPr dirty="0"/>
          </a:p>
          <a:p>
            <a:pPr marL="0" lvl="0" indent="0" algn="just" rtl="0">
              <a:lnSpc>
                <a:spcPct val="90000"/>
              </a:lnSpc>
              <a:spcBef>
                <a:spcPts val="1000"/>
              </a:spcBef>
              <a:spcAft>
                <a:spcPts val="0"/>
              </a:spcAft>
              <a:buClr>
                <a:srgbClr val="88354D"/>
              </a:buClr>
              <a:buSzPts val="2400"/>
              <a:buNone/>
            </a:pPr>
            <a:r>
              <a:rPr lang="es-CL" sz="2400" b="1" dirty="0">
                <a:solidFill>
                  <a:srgbClr val="88354D"/>
                </a:solidFill>
              </a:rPr>
              <a:t>Sus posibles causas:</a:t>
            </a:r>
            <a:endParaRPr dirty="0"/>
          </a:p>
          <a:p>
            <a:pPr marL="685800" lvl="1" indent="-228600" algn="just" rtl="0">
              <a:lnSpc>
                <a:spcPct val="90000"/>
              </a:lnSpc>
              <a:spcBef>
                <a:spcPts val="500"/>
              </a:spcBef>
              <a:spcAft>
                <a:spcPts val="0"/>
              </a:spcAft>
              <a:buClr>
                <a:schemeClr val="dk1"/>
              </a:buClr>
              <a:buSzPts val="2400"/>
              <a:buChar char="•"/>
            </a:pPr>
            <a:r>
              <a:rPr lang="es-CL" dirty="0"/>
              <a:t>Baja temperatura de extrusión</a:t>
            </a:r>
            <a:endParaRPr dirty="0"/>
          </a:p>
          <a:p>
            <a:pPr marL="685800" lvl="1" indent="-228600" algn="just" rtl="0">
              <a:lnSpc>
                <a:spcPct val="90000"/>
              </a:lnSpc>
              <a:spcBef>
                <a:spcPts val="500"/>
              </a:spcBef>
              <a:spcAft>
                <a:spcPts val="0"/>
              </a:spcAft>
              <a:buClr>
                <a:schemeClr val="dk1"/>
              </a:buClr>
              <a:buSzPts val="2400"/>
              <a:buChar char="•"/>
            </a:pPr>
            <a:r>
              <a:rPr lang="es-CL" dirty="0"/>
              <a:t>Filamento defectuoso</a:t>
            </a:r>
            <a:endParaRPr dirty="0"/>
          </a:p>
          <a:p>
            <a:pPr marL="685800" lvl="1" indent="-228600" algn="just" rtl="0">
              <a:lnSpc>
                <a:spcPct val="90000"/>
              </a:lnSpc>
              <a:spcBef>
                <a:spcPts val="500"/>
              </a:spcBef>
              <a:spcAft>
                <a:spcPts val="0"/>
              </a:spcAft>
              <a:buClr>
                <a:schemeClr val="dk1"/>
              </a:buClr>
              <a:buSzPts val="2400"/>
              <a:buChar char="•"/>
            </a:pPr>
            <a:r>
              <a:rPr lang="es-CL" dirty="0"/>
              <a:t>Filamento solidificado en extrusor</a:t>
            </a:r>
            <a:endParaRPr dirty="0"/>
          </a:p>
          <a:p>
            <a:pPr marL="685800" lvl="1" indent="-76200" algn="just" rtl="0">
              <a:lnSpc>
                <a:spcPct val="90000"/>
              </a:lnSpc>
              <a:spcBef>
                <a:spcPts val="500"/>
              </a:spcBef>
              <a:spcAft>
                <a:spcPts val="0"/>
              </a:spcAft>
              <a:buClr>
                <a:schemeClr val="dk1"/>
              </a:buClr>
              <a:buSzPts val="2400"/>
              <a:buNone/>
            </a:pPr>
            <a:endParaRPr dirty="0"/>
          </a:p>
        </p:txBody>
      </p:sp>
      <p:pic>
        <p:nvPicPr>
          <p:cNvPr id="222" name="Google Shape;222;p12" descr="https://lh6.googleusercontent.com/4Ufks37s5Rp2JMos6yVB2ucQM3vuqzDJ6eH070U34wGsWeJIzGflSDQrxaWPuoWcCSXGt07WZLTV1QaOpM_zpVSmWHs_1jsBlT_AX00mq-vNF0IVt87gvJx_U2ztKg"/>
          <p:cNvPicPr preferRelativeResize="0"/>
          <p:nvPr/>
        </p:nvPicPr>
        <p:blipFill rotWithShape="1">
          <a:blip r:embed="rId4">
            <a:alphaModFix/>
          </a:blip>
          <a:srcRect/>
          <a:stretch/>
        </p:blipFill>
        <p:spPr>
          <a:xfrm>
            <a:off x="6316464" y="2637483"/>
            <a:ext cx="5161979" cy="3441319"/>
          </a:xfrm>
          <a:prstGeom prst="rect">
            <a:avLst/>
          </a:prstGeom>
          <a:noFill/>
          <a:ln>
            <a:noFill/>
          </a:ln>
        </p:spPr>
      </p:pic>
      <p:sp>
        <p:nvSpPr>
          <p:cNvPr id="223" name="Google Shape;223;p12"/>
          <p:cNvSpPr txBox="1"/>
          <p:nvPr/>
        </p:nvSpPr>
        <p:spPr>
          <a:xfrm>
            <a:off x="6017888" y="6134444"/>
            <a:ext cx="626012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dirty="0">
                <a:solidFill>
                  <a:schemeClr val="dk1"/>
                </a:solidFill>
                <a:latin typeface="Calibri"/>
                <a:ea typeface="Calibri"/>
                <a:cs typeface="Calibri"/>
                <a:sym typeface="Calibri"/>
              </a:rPr>
              <a:t>Fuente:  </a:t>
            </a:r>
            <a:r>
              <a:rPr lang="es-CL" sz="1000" dirty="0">
                <a:solidFill>
                  <a:schemeClr val="dk1"/>
                </a:solidFill>
                <a:latin typeface="Calibri"/>
                <a:ea typeface="Calibri"/>
                <a:cs typeface="Calibri"/>
                <a:sym typeface="Calibri"/>
              </a:rPr>
              <a:t>https://www.leon-3d.es/guia-de-resolucion-de-problemas/</a:t>
            </a:r>
            <a:endParaRPr dirty="0"/>
          </a:p>
        </p:txBody>
      </p:sp>
      <p:sp>
        <p:nvSpPr>
          <p:cNvPr id="224" name="Google Shape;224;p12"/>
          <p:cNvSpPr txBox="1"/>
          <p:nvPr/>
        </p:nvSpPr>
        <p:spPr>
          <a:xfrm>
            <a:off x="6316464" y="2240330"/>
            <a:ext cx="516197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9. Extrusor obstruido</a:t>
            </a: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0" name="Google Shape;230;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PROBLEMAS COMUNES EN</a:t>
            </a:r>
            <a:br>
              <a:rPr lang="es-CL" dirty="0">
                <a:solidFill>
                  <a:srgbClr val="A7A8AA"/>
                </a:solidFill>
              </a:rPr>
            </a:br>
            <a:r>
              <a:rPr lang="es-CL" dirty="0">
                <a:solidFill>
                  <a:srgbClr val="88354D"/>
                </a:solidFill>
              </a:rPr>
              <a:t>LA IMPRESIÓN 3D</a:t>
            </a:r>
            <a:endParaRPr dirty="0">
              <a:solidFill>
                <a:srgbClr val="88354D"/>
              </a:solidFill>
            </a:endParaRPr>
          </a:p>
        </p:txBody>
      </p:sp>
      <p:sp>
        <p:nvSpPr>
          <p:cNvPr id="232" name="Google Shape;232;p13"/>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13"/>
          <p:cNvSpPr txBox="1"/>
          <p:nvPr/>
        </p:nvSpPr>
        <p:spPr>
          <a:xfrm>
            <a:off x="7340098" y="6088679"/>
            <a:ext cx="377564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000" b="1" dirty="0">
                <a:solidFill>
                  <a:schemeClr val="dk1"/>
                </a:solidFill>
                <a:latin typeface="Calibri"/>
                <a:ea typeface="Calibri"/>
                <a:cs typeface="Calibri"/>
                <a:sym typeface="Calibri"/>
              </a:rPr>
              <a:t>Fuente</a:t>
            </a:r>
            <a:r>
              <a:rPr lang="es-CL" sz="1000" dirty="0">
                <a:solidFill>
                  <a:schemeClr val="dk1"/>
                </a:solidFill>
                <a:latin typeface="Calibri"/>
                <a:ea typeface="Calibri"/>
                <a:cs typeface="Calibri"/>
                <a:sym typeface="Calibri"/>
              </a:rPr>
              <a:t>:  https://www.leon-3d.es/guia-de-resolucion-de-problemas/</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4" name="Google Shape;234;p13"/>
          <p:cNvSpPr txBox="1">
            <a:spLocks noGrp="1"/>
          </p:cNvSpPr>
          <p:nvPr>
            <p:ph type="body" idx="1"/>
          </p:nvPr>
        </p:nvSpPr>
        <p:spPr>
          <a:xfrm>
            <a:off x="296663" y="2055813"/>
            <a:ext cx="5723137" cy="4380494"/>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354D"/>
              </a:buClr>
              <a:buSzPts val="2400"/>
              <a:buNone/>
            </a:pPr>
            <a:r>
              <a:rPr lang="es-CL" sz="2400" b="1" dirty="0">
                <a:solidFill>
                  <a:srgbClr val="88354D"/>
                </a:solidFill>
              </a:rPr>
              <a:t>Warping: </a:t>
            </a:r>
            <a:r>
              <a:rPr lang="es-CL" sz="2400" dirty="0"/>
              <a:t>Este problema se identifica cuando en las esquinas de la base de la pieza (primera capa) se empieza a notar cierta curvatura hacia arriba. Es decir, la pieza se “levanta” de la placa o base de la impresora.</a:t>
            </a:r>
            <a:endParaRPr dirty="0"/>
          </a:p>
          <a:p>
            <a:pPr marL="0" lvl="0" indent="0" algn="just" rtl="0">
              <a:lnSpc>
                <a:spcPct val="90000"/>
              </a:lnSpc>
              <a:spcBef>
                <a:spcPts val="1000"/>
              </a:spcBef>
              <a:spcAft>
                <a:spcPts val="0"/>
              </a:spcAft>
              <a:buClr>
                <a:srgbClr val="88354D"/>
              </a:buClr>
              <a:buSzPts val="2400"/>
              <a:buNone/>
            </a:pPr>
            <a:r>
              <a:rPr lang="es-CL" sz="2400" b="1" dirty="0">
                <a:solidFill>
                  <a:srgbClr val="88354D"/>
                </a:solidFill>
              </a:rPr>
              <a:t>Sus posibles causas:</a:t>
            </a:r>
            <a:endParaRPr dirty="0"/>
          </a:p>
          <a:p>
            <a:pPr marL="685800" lvl="1" indent="-228600" algn="just" rtl="0">
              <a:lnSpc>
                <a:spcPct val="90000"/>
              </a:lnSpc>
              <a:spcBef>
                <a:spcPts val="500"/>
              </a:spcBef>
              <a:spcAft>
                <a:spcPts val="0"/>
              </a:spcAft>
              <a:buClr>
                <a:schemeClr val="dk1"/>
              </a:buClr>
              <a:buSzPts val="2400"/>
              <a:buChar char="•"/>
            </a:pPr>
            <a:r>
              <a:rPr lang="es-CL" dirty="0"/>
              <a:t>Corrientes de aire en el ambiente.</a:t>
            </a:r>
            <a:endParaRPr dirty="0"/>
          </a:p>
          <a:p>
            <a:pPr marL="685800" lvl="1" indent="-228600" algn="just" rtl="0">
              <a:lnSpc>
                <a:spcPct val="90000"/>
              </a:lnSpc>
              <a:spcBef>
                <a:spcPts val="500"/>
              </a:spcBef>
              <a:spcAft>
                <a:spcPts val="0"/>
              </a:spcAft>
              <a:buClr>
                <a:schemeClr val="dk1"/>
              </a:buClr>
              <a:buSzPts val="2400"/>
              <a:buChar char="•"/>
            </a:pPr>
            <a:r>
              <a:rPr lang="es-CL" dirty="0"/>
              <a:t>Falta de adherencia a la cama (placa o base).</a:t>
            </a:r>
            <a:endParaRPr dirty="0"/>
          </a:p>
        </p:txBody>
      </p:sp>
      <p:pic>
        <p:nvPicPr>
          <p:cNvPr id="235" name="Google Shape;235;p13" descr="https://lh3.googleusercontent.com/iiYj-_4RjpkjtgX-4tzVsL4olkkd8JPOHwX5yRHvWhSVq_PC-LnSQzXscqdsh-b0bkga1EtBcFnP3faGggfeOj7XlD1yMGkb69fUtr8nZyfAHdKK06C3UPLysiKvzg"/>
          <p:cNvPicPr preferRelativeResize="0"/>
          <p:nvPr/>
        </p:nvPicPr>
        <p:blipFill rotWithShape="1">
          <a:blip r:embed="rId4">
            <a:alphaModFix/>
          </a:blip>
          <a:srcRect t="20385" b="22097"/>
          <a:stretch/>
        </p:blipFill>
        <p:spPr>
          <a:xfrm>
            <a:off x="6773562" y="3230481"/>
            <a:ext cx="4748086" cy="2731009"/>
          </a:xfrm>
          <a:prstGeom prst="rect">
            <a:avLst/>
          </a:prstGeom>
          <a:noFill/>
          <a:ln>
            <a:noFill/>
          </a:ln>
        </p:spPr>
      </p:pic>
      <p:sp>
        <p:nvSpPr>
          <p:cNvPr id="236" name="Google Shape;236;p13"/>
          <p:cNvSpPr txBox="1"/>
          <p:nvPr/>
        </p:nvSpPr>
        <p:spPr>
          <a:xfrm>
            <a:off x="6773562" y="2797555"/>
            <a:ext cx="474808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10. Warping</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2" name="Google Shape;242;p1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3" name="Google Shape;243;p1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PROBLEMAS COMUNES EN</a:t>
            </a:r>
            <a:br>
              <a:rPr lang="es-CL" dirty="0">
                <a:solidFill>
                  <a:srgbClr val="A7A8AA"/>
                </a:solidFill>
              </a:rPr>
            </a:br>
            <a:r>
              <a:rPr lang="es-CL" dirty="0">
                <a:solidFill>
                  <a:srgbClr val="88354D"/>
                </a:solidFill>
              </a:rPr>
              <a:t>LA IMPRESIÓN 3D</a:t>
            </a:r>
            <a:endParaRPr dirty="0">
              <a:solidFill>
                <a:srgbClr val="88354D"/>
              </a:solidFill>
            </a:endParaRPr>
          </a:p>
        </p:txBody>
      </p:sp>
      <p:sp>
        <p:nvSpPr>
          <p:cNvPr id="244" name="Google Shape;244;p14"/>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5" name="Google Shape;245;p14"/>
          <p:cNvSpPr txBox="1"/>
          <p:nvPr/>
        </p:nvSpPr>
        <p:spPr>
          <a:xfrm>
            <a:off x="7183698" y="6282139"/>
            <a:ext cx="4258025"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50" b="1" dirty="0">
                <a:solidFill>
                  <a:schemeClr val="dk1"/>
                </a:solidFill>
                <a:latin typeface="Calibri"/>
                <a:ea typeface="Calibri"/>
                <a:cs typeface="Calibri"/>
                <a:sym typeface="Calibri"/>
              </a:rPr>
              <a:t>Fuente:  </a:t>
            </a:r>
            <a:r>
              <a:rPr lang="es-CL" sz="1050" dirty="0">
                <a:solidFill>
                  <a:schemeClr val="dk1"/>
                </a:solidFill>
                <a:latin typeface="Calibri"/>
                <a:ea typeface="Calibri"/>
                <a:cs typeface="Calibri"/>
                <a:sym typeface="Calibri"/>
              </a:rPr>
              <a:t>https://all3dp.com/2/3d-print-delamination-tips-tricks-to-avoid-layer-separation/</a:t>
            </a:r>
            <a:endParaRPr sz="1050" dirty="0">
              <a:solidFill>
                <a:schemeClr val="dk1"/>
              </a:solidFill>
              <a:latin typeface="Calibri"/>
              <a:ea typeface="Calibri"/>
              <a:cs typeface="Calibri"/>
              <a:sym typeface="Calibri"/>
            </a:endParaRPr>
          </a:p>
        </p:txBody>
      </p:sp>
      <p:sp>
        <p:nvSpPr>
          <p:cNvPr id="246" name="Google Shape;246;p14"/>
          <p:cNvSpPr txBox="1">
            <a:spLocks noGrp="1"/>
          </p:cNvSpPr>
          <p:nvPr>
            <p:ph type="body" idx="1"/>
          </p:nvPr>
        </p:nvSpPr>
        <p:spPr>
          <a:xfrm>
            <a:off x="296663" y="1928288"/>
            <a:ext cx="6715401" cy="483217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354D"/>
              </a:buClr>
              <a:buSzPts val="2400"/>
              <a:buNone/>
            </a:pPr>
            <a:r>
              <a:rPr lang="es-CL" sz="2400" b="1" dirty="0">
                <a:solidFill>
                  <a:srgbClr val="88354D"/>
                </a:solidFill>
              </a:rPr>
              <a:t>Delaminación: </a:t>
            </a:r>
            <a:r>
              <a:rPr lang="es-CL" sz="2400" dirty="0"/>
              <a:t>Este problema se identifica cuando encontramos separación entre las capas intermedias en una impresión. Generalmente el problema se provoca debido a la mala adherencia entre las capas, es decir, no se pegan bien entre sí. </a:t>
            </a:r>
            <a:endParaRPr dirty="0"/>
          </a:p>
          <a:p>
            <a:pPr marL="0" lvl="0" indent="0" algn="just" rtl="0">
              <a:lnSpc>
                <a:spcPct val="90000"/>
              </a:lnSpc>
              <a:spcBef>
                <a:spcPts val="1000"/>
              </a:spcBef>
              <a:spcAft>
                <a:spcPts val="0"/>
              </a:spcAft>
              <a:buClr>
                <a:srgbClr val="88354D"/>
              </a:buClr>
              <a:buSzPts val="2400"/>
              <a:buNone/>
            </a:pPr>
            <a:r>
              <a:rPr lang="es-CL" sz="2400" b="1" dirty="0">
                <a:solidFill>
                  <a:srgbClr val="88354D"/>
                </a:solidFill>
              </a:rPr>
              <a:t>Sus posibles causas:</a:t>
            </a:r>
            <a:endParaRPr dirty="0"/>
          </a:p>
          <a:p>
            <a:pPr marL="685800" lvl="1" indent="-228600" algn="just" rtl="0">
              <a:lnSpc>
                <a:spcPct val="90000"/>
              </a:lnSpc>
              <a:spcBef>
                <a:spcPts val="500"/>
              </a:spcBef>
              <a:spcAft>
                <a:spcPts val="0"/>
              </a:spcAft>
              <a:buClr>
                <a:schemeClr val="dk1"/>
              </a:buClr>
              <a:buSzPts val="2400"/>
              <a:buChar char="•"/>
            </a:pPr>
            <a:r>
              <a:rPr lang="es-CL" dirty="0"/>
              <a:t>Baja temperatura de impresión</a:t>
            </a:r>
            <a:endParaRPr dirty="0"/>
          </a:p>
          <a:p>
            <a:pPr marL="685800" lvl="1" indent="-228600" algn="just" rtl="0">
              <a:lnSpc>
                <a:spcPct val="90000"/>
              </a:lnSpc>
              <a:spcBef>
                <a:spcPts val="500"/>
              </a:spcBef>
              <a:spcAft>
                <a:spcPts val="0"/>
              </a:spcAft>
              <a:buClr>
                <a:schemeClr val="dk1"/>
              </a:buClr>
              <a:buSzPts val="2400"/>
              <a:buChar char="•"/>
            </a:pPr>
            <a:r>
              <a:rPr lang="es-CL" dirty="0"/>
              <a:t>Elevada altura de capa</a:t>
            </a:r>
            <a:endParaRPr dirty="0"/>
          </a:p>
          <a:p>
            <a:pPr marL="685800" lvl="1" indent="-228600" algn="just" rtl="0">
              <a:lnSpc>
                <a:spcPct val="90000"/>
              </a:lnSpc>
              <a:spcBef>
                <a:spcPts val="500"/>
              </a:spcBef>
              <a:spcAft>
                <a:spcPts val="0"/>
              </a:spcAft>
              <a:buClr>
                <a:schemeClr val="dk1"/>
              </a:buClr>
              <a:buSzPts val="2400"/>
              <a:buChar char="•"/>
            </a:pPr>
            <a:r>
              <a:rPr lang="es-CL" dirty="0"/>
              <a:t>Corrientes de aire en el ambiente</a:t>
            </a:r>
            <a:endParaRPr dirty="0"/>
          </a:p>
          <a:p>
            <a:pPr marL="685800" lvl="1" indent="-228600" algn="just" rtl="0">
              <a:lnSpc>
                <a:spcPct val="90000"/>
              </a:lnSpc>
              <a:spcBef>
                <a:spcPts val="500"/>
              </a:spcBef>
              <a:spcAft>
                <a:spcPts val="0"/>
              </a:spcAft>
              <a:buClr>
                <a:schemeClr val="dk1"/>
              </a:buClr>
              <a:buSzPts val="2400"/>
              <a:buChar char="•"/>
            </a:pPr>
            <a:r>
              <a:rPr lang="es-CL" dirty="0"/>
              <a:t>Otros problemas asociados al material</a:t>
            </a:r>
            <a:endParaRPr dirty="0"/>
          </a:p>
          <a:p>
            <a:pPr marL="685800" lvl="1" indent="-76200" algn="just" rtl="0">
              <a:lnSpc>
                <a:spcPct val="90000"/>
              </a:lnSpc>
              <a:spcBef>
                <a:spcPts val="500"/>
              </a:spcBef>
              <a:spcAft>
                <a:spcPts val="0"/>
              </a:spcAft>
              <a:buClr>
                <a:schemeClr val="dk1"/>
              </a:buClr>
              <a:buSzPts val="2400"/>
              <a:buNone/>
            </a:pPr>
            <a:endParaRPr dirty="0"/>
          </a:p>
        </p:txBody>
      </p:sp>
      <p:pic>
        <p:nvPicPr>
          <p:cNvPr id="247" name="Google Shape;247;p14" descr="https://lh5.googleusercontent.com/v5kasYbYxoTXtjStoO_t31XqTbl4ZMjGhTUYCxGYIkBuonlDuj8c0CoQXFs4x6pk6Z87w6FSje0wzCnrtaABHWMbw0fM6uuj_DPhDN2HxBL2Jw7aAo2JoAgfX3D0wA"/>
          <p:cNvPicPr preferRelativeResize="0"/>
          <p:nvPr/>
        </p:nvPicPr>
        <p:blipFill rotWithShape="1">
          <a:blip r:embed="rId4">
            <a:alphaModFix/>
          </a:blip>
          <a:srcRect l="33520" t="21420" r="31091"/>
          <a:stretch/>
        </p:blipFill>
        <p:spPr>
          <a:xfrm>
            <a:off x="7569164" y="1928288"/>
            <a:ext cx="3487092" cy="4353851"/>
          </a:xfrm>
          <a:prstGeom prst="rect">
            <a:avLst/>
          </a:prstGeom>
          <a:noFill/>
          <a:ln>
            <a:noFill/>
          </a:ln>
        </p:spPr>
      </p:pic>
      <p:sp>
        <p:nvSpPr>
          <p:cNvPr id="248" name="Google Shape;248;p14"/>
          <p:cNvSpPr txBox="1"/>
          <p:nvPr/>
        </p:nvSpPr>
        <p:spPr>
          <a:xfrm>
            <a:off x="7569164" y="1496208"/>
            <a:ext cx="348709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11. Delaminación</a:t>
            </a: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4" name="Google Shape;254;p15"/>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5" name="Google Shape;255;p1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6" name="Google Shape;256;p1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PROBLEMAS COMUNES EN</a:t>
            </a:r>
            <a:br>
              <a:rPr lang="es-CL" dirty="0">
                <a:solidFill>
                  <a:srgbClr val="A7A8AA"/>
                </a:solidFill>
              </a:rPr>
            </a:br>
            <a:r>
              <a:rPr lang="es-CL" dirty="0">
                <a:solidFill>
                  <a:srgbClr val="88354D"/>
                </a:solidFill>
              </a:rPr>
              <a:t>LA IMPRESIÓN 3D</a:t>
            </a:r>
            <a:endParaRPr dirty="0">
              <a:solidFill>
                <a:srgbClr val="88354D"/>
              </a:solidFill>
            </a:endParaRPr>
          </a:p>
        </p:txBody>
      </p:sp>
      <p:sp>
        <p:nvSpPr>
          <p:cNvPr id="257" name="Google Shape;257;p15"/>
          <p:cNvSpPr txBox="1">
            <a:spLocks noGrp="1"/>
          </p:cNvSpPr>
          <p:nvPr>
            <p:ph type="body" idx="1"/>
          </p:nvPr>
        </p:nvSpPr>
        <p:spPr>
          <a:xfrm>
            <a:off x="296663" y="2055813"/>
            <a:ext cx="6445513" cy="470465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354D"/>
              </a:buClr>
              <a:buSzPts val="2400"/>
              <a:buNone/>
            </a:pPr>
            <a:r>
              <a:rPr lang="es-CL" sz="2400" b="1" dirty="0">
                <a:solidFill>
                  <a:srgbClr val="88354D"/>
                </a:solidFill>
              </a:rPr>
              <a:t>Impresión irregular o con poca precisión (Desplazamiento de capas): </a:t>
            </a:r>
            <a:r>
              <a:rPr lang="es-CL" sz="2400" dirty="0"/>
              <a:t>Este problema se identifica cuando la pieza impresa presenta una superficie irregular, con defectos visibles. Generalmente el problema se provoca debido a una mala configuración de parámetros, esto puede ser exceso de velocidad de impresión. </a:t>
            </a:r>
            <a:endParaRPr dirty="0"/>
          </a:p>
          <a:p>
            <a:pPr marL="0" lvl="0" indent="0" algn="just" rtl="0">
              <a:lnSpc>
                <a:spcPct val="90000"/>
              </a:lnSpc>
              <a:spcBef>
                <a:spcPts val="1000"/>
              </a:spcBef>
              <a:spcAft>
                <a:spcPts val="0"/>
              </a:spcAft>
              <a:buClr>
                <a:srgbClr val="88354D"/>
              </a:buClr>
              <a:buSzPts val="2400"/>
              <a:buNone/>
            </a:pPr>
            <a:r>
              <a:rPr lang="es-CL" sz="2400" b="1" dirty="0">
                <a:solidFill>
                  <a:srgbClr val="88354D"/>
                </a:solidFill>
              </a:rPr>
              <a:t>Sus posibles causas:</a:t>
            </a:r>
            <a:endParaRPr dirty="0"/>
          </a:p>
          <a:p>
            <a:pPr marL="685800" lvl="1" indent="-228600" algn="just" rtl="0">
              <a:lnSpc>
                <a:spcPct val="90000"/>
              </a:lnSpc>
              <a:spcBef>
                <a:spcPts val="500"/>
              </a:spcBef>
              <a:spcAft>
                <a:spcPts val="0"/>
              </a:spcAft>
              <a:buClr>
                <a:schemeClr val="dk1"/>
              </a:buClr>
              <a:buSzPts val="2400"/>
              <a:buChar char="•"/>
            </a:pPr>
            <a:r>
              <a:rPr lang="es-CL" dirty="0"/>
              <a:t>Velocidades de impresión elevadas.</a:t>
            </a:r>
            <a:endParaRPr dirty="0"/>
          </a:p>
          <a:p>
            <a:pPr marL="685800" lvl="1" indent="-228600" algn="just" rtl="0">
              <a:lnSpc>
                <a:spcPct val="90000"/>
              </a:lnSpc>
              <a:spcBef>
                <a:spcPts val="500"/>
              </a:spcBef>
              <a:spcAft>
                <a:spcPts val="0"/>
              </a:spcAft>
              <a:buClr>
                <a:schemeClr val="dk1"/>
              </a:buClr>
              <a:buSzPts val="2400"/>
              <a:buChar char="•"/>
            </a:pPr>
            <a:r>
              <a:rPr lang="es-CL" dirty="0"/>
              <a:t>Problemas mecánicos en la impresora.</a:t>
            </a:r>
            <a:endParaRPr dirty="0"/>
          </a:p>
        </p:txBody>
      </p:sp>
      <p:pic>
        <p:nvPicPr>
          <p:cNvPr id="258" name="Google Shape;258;p15" descr="https://lh4.googleusercontent.com/9ISlYBQCqJTl7FRG1fXAkD-O_0Y1bI_r8TjtJu76G3dytUB07vTmMvWaaeiq5Tx7LReEtwU890wJJXRs2gNDX94rCGwZdD9v63SlP6jtB4d5iBlQM4xZnE1UWiyuwg"/>
          <p:cNvPicPr preferRelativeResize="0"/>
          <p:nvPr/>
        </p:nvPicPr>
        <p:blipFill rotWithShape="1">
          <a:blip r:embed="rId4">
            <a:alphaModFix/>
          </a:blip>
          <a:srcRect l="15514" r="19933"/>
          <a:stretch/>
        </p:blipFill>
        <p:spPr>
          <a:xfrm>
            <a:off x="7012064" y="2541566"/>
            <a:ext cx="4710363" cy="3648520"/>
          </a:xfrm>
          <a:prstGeom prst="rect">
            <a:avLst/>
          </a:prstGeom>
          <a:noFill/>
          <a:ln>
            <a:noFill/>
          </a:ln>
        </p:spPr>
      </p:pic>
      <p:sp>
        <p:nvSpPr>
          <p:cNvPr id="259" name="Google Shape;259;p15"/>
          <p:cNvSpPr txBox="1"/>
          <p:nvPr/>
        </p:nvSpPr>
        <p:spPr>
          <a:xfrm>
            <a:off x="7012064" y="6190086"/>
            <a:ext cx="471036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dirty="0">
                <a:solidFill>
                  <a:schemeClr val="dk1"/>
                </a:solidFill>
                <a:latin typeface="Calibri"/>
                <a:ea typeface="Calibri"/>
                <a:cs typeface="Calibri"/>
                <a:sym typeface="Calibri"/>
              </a:rPr>
              <a:t>Fuente:  </a:t>
            </a:r>
            <a:r>
              <a:rPr lang="es-CL" sz="1000" dirty="0">
                <a:solidFill>
                  <a:schemeClr val="dk1"/>
                </a:solidFill>
                <a:latin typeface="Calibri"/>
                <a:ea typeface="Calibri"/>
                <a:cs typeface="Calibri"/>
                <a:sym typeface="Calibri"/>
              </a:rPr>
              <a:t>https://cults3d.com/es/blog/articles/3-errores-impresora-3d-correcciones</a:t>
            </a:r>
            <a:endParaRPr dirty="0"/>
          </a:p>
        </p:txBody>
      </p:sp>
      <p:sp>
        <p:nvSpPr>
          <p:cNvPr id="260" name="Google Shape;260;p15"/>
          <p:cNvSpPr txBox="1"/>
          <p:nvPr/>
        </p:nvSpPr>
        <p:spPr>
          <a:xfrm>
            <a:off x="7012064" y="2153534"/>
            <a:ext cx="471036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12. Impresión irregular</a:t>
            </a: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6" name="Google Shape;266;p16"/>
          <p:cNvSpPr txBox="1">
            <a:spLocks noGrp="1"/>
          </p:cNvSpPr>
          <p:nvPr>
            <p:ph type="title"/>
          </p:nvPr>
        </p:nvSpPr>
        <p:spPr>
          <a:xfrm>
            <a:off x="296663" y="58706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8354D"/>
              </a:buClr>
              <a:buSzPts val="5940"/>
              <a:buFont typeface="Calibri"/>
              <a:buNone/>
            </a:pPr>
            <a:r>
              <a:rPr lang="es-CL" sz="5940" dirty="0">
                <a:solidFill>
                  <a:srgbClr val="88354D"/>
                </a:solidFill>
              </a:rPr>
              <a:t>TEMA N°2</a:t>
            </a:r>
            <a:br>
              <a:rPr lang="es-CL" sz="3959" dirty="0"/>
            </a:br>
            <a:r>
              <a:rPr lang="es-CL" sz="3959" dirty="0">
                <a:solidFill>
                  <a:srgbClr val="A7A8AA"/>
                </a:solidFill>
              </a:rPr>
              <a:t>MÁQUINA INYECTORA</a:t>
            </a:r>
            <a:endParaRPr sz="3959" dirty="0">
              <a:solidFill>
                <a:srgbClr val="A7A8AA"/>
              </a:solidFill>
            </a:endParaRPr>
          </a:p>
        </p:txBody>
      </p:sp>
      <p:sp>
        <p:nvSpPr>
          <p:cNvPr id="267" name="Google Shape;267;p16"/>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8" name="Google Shape;268;p16"/>
          <p:cNvSpPr txBox="1"/>
          <p:nvPr/>
        </p:nvSpPr>
        <p:spPr>
          <a:xfrm>
            <a:off x="5921404" y="6313216"/>
            <a:ext cx="6098961"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000" b="1" dirty="0">
                <a:solidFill>
                  <a:schemeClr val="dk1"/>
                </a:solidFill>
                <a:latin typeface="Calibri"/>
                <a:ea typeface="Calibri"/>
                <a:cs typeface="Calibri"/>
                <a:sym typeface="Calibri"/>
              </a:rPr>
              <a:t>Fuente</a:t>
            </a:r>
            <a:r>
              <a:rPr lang="es-CL" sz="1000" dirty="0">
                <a:solidFill>
                  <a:schemeClr val="dk1"/>
                </a:solidFill>
                <a:latin typeface="Calibri"/>
                <a:ea typeface="Calibri"/>
                <a:cs typeface="Calibri"/>
                <a:sym typeface="Calibri"/>
              </a:rPr>
              <a:t>: https://curiosidades.top/como-funciona-una-inyectora-de-plastico/</a:t>
            </a:r>
            <a:endParaRPr dirty="0"/>
          </a:p>
        </p:txBody>
      </p:sp>
      <p:pic>
        <p:nvPicPr>
          <p:cNvPr id="269" name="Google Shape;269;p16" descr="https://curiosidades.top/wp-content/uploads/2020/02/M%C3%A1quina-Inyectora-de-Pl%C3%A1stico-tipo-El%C3%A9ctrica..jpeg"/>
          <p:cNvPicPr preferRelativeResize="0"/>
          <p:nvPr/>
        </p:nvPicPr>
        <p:blipFill rotWithShape="1">
          <a:blip r:embed="rId3">
            <a:alphaModFix/>
          </a:blip>
          <a:srcRect/>
          <a:stretch/>
        </p:blipFill>
        <p:spPr>
          <a:xfrm>
            <a:off x="4565589" y="1930254"/>
            <a:ext cx="7454776" cy="42598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5" name="Google Shape;275;p17"/>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6" name="Google Shape;276;p1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¿QUÉ ES UNA</a:t>
            </a:r>
            <a:br>
              <a:rPr lang="es-CL" dirty="0">
                <a:solidFill>
                  <a:srgbClr val="A7A8AA"/>
                </a:solidFill>
              </a:rPr>
            </a:br>
            <a:r>
              <a:rPr lang="es-CL" dirty="0">
                <a:solidFill>
                  <a:srgbClr val="88354D"/>
                </a:solidFill>
              </a:rPr>
              <a:t>MÁQUINA INYECTORA?</a:t>
            </a:r>
            <a:endParaRPr dirty="0">
              <a:solidFill>
                <a:srgbClr val="A7A8AA"/>
              </a:solidFill>
            </a:endParaRPr>
          </a:p>
        </p:txBody>
      </p:sp>
      <p:sp>
        <p:nvSpPr>
          <p:cNvPr id="277" name="Google Shape;277;p17"/>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17"/>
          <p:cNvSpPr txBox="1"/>
          <p:nvPr/>
        </p:nvSpPr>
        <p:spPr>
          <a:xfrm>
            <a:off x="0" y="2055813"/>
            <a:ext cx="6476519" cy="4110525"/>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just" rtl="0">
              <a:spcBef>
                <a:spcPts val="0"/>
              </a:spcBef>
              <a:spcAft>
                <a:spcPts val="0"/>
              </a:spcAft>
              <a:buClr>
                <a:schemeClr val="lt1"/>
              </a:buClr>
              <a:buSzPts val="2400"/>
              <a:buFont typeface="Calibri"/>
              <a:buNone/>
            </a:pPr>
            <a:r>
              <a:rPr lang="es-CL" sz="2400" dirty="0">
                <a:solidFill>
                  <a:schemeClr val="lt1"/>
                </a:solidFill>
                <a:latin typeface="Calibri"/>
                <a:ea typeface="Calibri"/>
                <a:cs typeface="Calibri"/>
                <a:sym typeface="Calibri"/>
              </a:rPr>
              <a:t>Una máquina inyectora es un equipo capaz de plastificar el material polimérico y bombearlo hacia un molde, en donde llena una cavidad y adquiere la forma del producto deseado. </a:t>
            </a:r>
            <a:endParaRPr dirty="0"/>
          </a:p>
          <a:p>
            <a:pPr marL="0" marR="0" lvl="0" indent="0" algn="just" rtl="0">
              <a:spcBef>
                <a:spcPts val="0"/>
              </a:spcBef>
              <a:spcAft>
                <a:spcPts val="0"/>
              </a:spcAft>
              <a:buClr>
                <a:schemeClr val="lt1"/>
              </a:buClr>
              <a:buSzPts val="2400"/>
              <a:buFont typeface="Calibri"/>
              <a:buNone/>
            </a:pPr>
            <a:r>
              <a:rPr lang="es-CL" sz="2400" dirty="0">
                <a:solidFill>
                  <a:schemeClr val="lt1"/>
                </a:solidFill>
                <a:latin typeface="Calibri"/>
                <a:ea typeface="Calibri"/>
                <a:cs typeface="Calibri"/>
                <a:sym typeface="Calibri"/>
              </a:rPr>
              <a:t>Su tarea principal consiste en la fabricación discontinua de piezas a partir de masas de moldeo de elevado peso molecular, con la ayuda de presiones elevadas. </a:t>
            </a:r>
            <a:endParaRPr dirty="0"/>
          </a:p>
          <a:p>
            <a:pPr marL="0" marR="0" lvl="0" indent="0" algn="ctr" rtl="0">
              <a:lnSpc>
                <a:spcPct val="90000"/>
              </a:lnSpc>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pic>
        <p:nvPicPr>
          <p:cNvPr id="279" name="Google Shape;279;p17" descr="https://lh5.googleusercontent.com/ZzTnPrg_kZFAncQstfqxir8f2binjreTNMqp7GGM6admfP0aTOQMCd7RnonXeEIdXHswu-5utqErcoxRAHdePnbuQu9bctxDj9-caMAoYWi97AjXWG5dSINaqPtD9w"/>
          <p:cNvPicPr preferRelativeResize="0"/>
          <p:nvPr/>
        </p:nvPicPr>
        <p:blipFill rotWithShape="1">
          <a:blip r:embed="rId4">
            <a:alphaModFix/>
          </a:blip>
          <a:srcRect/>
          <a:stretch/>
        </p:blipFill>
        <p:spPr>
          <a:xfrm>
            <a:off x="6476519" y="3355755"/>
            <a:ext cx="5543846" cy="2832957"/>
          </a:xfrm>
          <a:prstGeom prst="rect">
            <a:avLst/>
          </a:prstGeom>
          <a:noFill/>
          <a:ln>
            <a:noFill/>
          </a:ln>
        </p:spPr>
      </p:pic>
      <p:sp>
        <p:nvSpPr>
          <p:cNvPr id="280" name="Google Shape;280;p17"/>
          <p:cNvSpPr txBox="1"/>
          <p:nvPr/>
        </p:nvSpPr>
        <p:spPr>
          <a:xfrm>
            <a:off x="6562336" y="6036197"/>
            <a:ext cx="5543846" cy="400110"/>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s-CL" sz="1000" b="1" dirty="0">
                <a:solidFill>
                  <a:srgbClr val="000000"/>
                </a:solidFill>
                <a:latin typeface="Calibri"/>
                <a:ea typeface="Calibri"/>
                <a:cs typeface="Calibri"/>
                <a:sym typeface="Calibri"/>
              </a:rPr>
              <a:t>Fuente</a:t>
            </a:r>
            <a:r>
              <a:rPr lang="es-CL" sz="1000" dirty="0">
                <a:solidFill>
                  <a:srgbClr val="000000"/>
                </a:solidFill>
                <a:latin typeface="Calibri"/>
                <a:ea typeface="Calibri"/>
                <a:cs typeface="Calibri"/>
                <a:sym typeface="Calibri"/>
              </a:rPr>
              <a:t>: https://tecnologiadelosplasticos.blogspot.com/2011/06/inyeccion-de-materiales-plasticos-i.html</a:t>
            </a:r>
            <a:endParaRPr sz="1000" dirty="0">
              <a:solidFill>
                <a:schemeClr val="dk1"/>
              </a:solidFill>
              <a:latin typeface="Calibri"/>
              <a:ea typeface="Calibri"/>
              <a:cs typeface="Calibri"/>
              <a:sym typeface="Calibri"/>
            </a:endParaRPr>
          </a:p>
        </p:txBody>
      </p:sp>
      <p:sp>
        <p:nvSpPr>
          <p:cNvPr id="281" name="Google Shape;281;p17"/>
          <p:cNvSpPr txBox="1"/>
          <p:nvPr/>
        </p:nvSpPr>
        <p:spPr>
          <a:xfrm>
            <a:off x="6476519" y="2934062"/>
            <a:ext cx="55037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13. Máquina inyectora </a:t>
            </a:r>
            <a:endParaRPr sz="18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7" name="Google Shape;287;p18"/>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8" name="Google Shape;288;p1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¿QUÉ ES UNA</a:t>
            </a:r>
            <a:br>
              <a:rPr lang="es-CL" dirty="0">
                <a:solidFill>
                  <a:srgbClr val="A7A8AA"/>
                </a:solidFill>
              </a:rPr>
            </a:br>
            <a:r>
              <a:rPr lang="es-CL" dirty="0">
                <a:solidFill>
                  <a:srgbClr val="88354D"/>
                </a:solidFill>
              </a:rPr>
              <a:t>MÁQUINA INYECTORA?</a:t>
            </a:r>
            <a:endParaRPr dirty="0">
              <a:solidFill>
                <a:srgbClr val="A7A8AA"/>
              </a:solidFill>
            </a:endParaRPr>
          </a:p>
        </p:txBody>
      </p:sp>
      <p:sp>
        <p:nvSpPr>
          <p:cNvPr id="289" name="Google Shape;289;p18"/>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0" name="Google Shape;290;p18"/>
          <p:cNvSpPr txBox="1"/>
          <p:nvPr/>
        </p:nvSpPr>
        <p:spPr>
          <a:xfrm>
            <a:off x="6729982" y="6277062"/>
            <a:ext cx="5161553"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dirty="0">
                <a:solidFill>
                  <a:schemeClr val="dk1"/>
                </a:solidFill>
                <a:latin typeface="Calibri"/>
                <a:ea typeface="Calibri"/>
                <a:cs typeface="Calibri"/>
                <a:sym typeface="Calibri"/>
              </a:rPr>
              <a:t>Fuente</a:t>
            </a:r>
            <a:r>
              <a:rPr lang="es-CL" sz="1000" dirty="0">
                <a:solidFill>
                  <a:schemeClr val="dk1"/>
                </a:solidFill>
                <a:latin typeface="Calibri"/>
                <a:ea typeface="Calibri"/>
                <a:cs typeface="Calibri"/>
                <a:sym typeface="Calibri"/>
              </a:rPr>
              <a:t>: Procesos de fabricación, Conformado por moldeo e inyección de termoplásticos. http://www.actiweb.es/erikadesign/archivo1.pdf</a:t>
            </a:r>
            <a:endParaRPr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grpSp>
        <p:nvGrpSpPr>
          <p:cNvPr id="291" name="Google Shape;291;p18"/>
          <p:cNvGrpSpPr/>
          <p:nvPr/>
        </p:nvGrpSpPr>
        <p:grpSpPr>
          <a:xfrm>
            <a:off x="-2" y="1776702"/>
            <a:ext cx="6429523" cy="4707999"/>
            <a:chOff x="-1" y="-279033"/>
            <a:chExt cx="4341544" cy="4716688"/>
          </a:xfrm>
        </p:grpSpPr>
        <p:sp>
          <p:nvSpPr>
            <p:cNvPr id="292" name="Google Shape;292;p18"/>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18"/>
            <p:cNvSpPr txBox="1"/>
            <p:nvPr/>
          </p:nvSpPr>
          <p:spPr>
            <a:xfrm>
              <a:off x="-1" y="-279033"/>
              <a:ext cx="4341544" cy="4716688"/>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r>
                <a:rPr lang="es-CL" sz="2400" dirty="0">
                  <a:solidFill>
                    <a:schemeClr val="lt1"/>
                  </a:solidFill>
                  <a:latin typeface="Calibri"/>
                  <a:ea typeface="Calibri"/>
                  <a:cs typeface="Calibri"/>
                  <a:sym typeface="Calibri"/>
                </a:rPr>
                <a:t>Se compone de cuatro elementos principales:</a:t>
              </a:r>
              <a:endParaRPr dirty="0"/>
            </a:p>
            <a:p>
              <a:pPr marL="514350" marR="0" lvl="0" indent="-514350" algn="l" rtl="0">
                <a:spcBef>
                  <a:spcPts val="0"/>
                </a:spcBef>
                <a:spcAft>
                  <a:spcPts val="0"/>
                </a:spcAft>
                <a:buClr>
                  <a:schemeClr val="lt1"/>
                </a:buClr>
                <a:buSzPts val="2400"/>
                <a:buFont typeface="Calibri"/>
                <a:buAutoNum type="arabicPeriod"/>
              </a:pPr>
              <a:r>
                <a:rPr lang="es-CL" sz="2400" b="1" dirty="0">
                  <a:solidFill>
                    <a:schemeClr val="lt1"/>
                  </a:solidFill>
                  <a:latin typeface="Calibri"/>
                  <a:ea typeface="Calibri"/>
                  <a:cs typeface="Calibri"/>
                  <a:sym typeface="Calibri"/>
                </a:rPr>
                <a:t>Unidad de inyección: </a:t>
              </a:r>
              <a:r>
                <a:rPr lang="es-CL" sz="2400" dirty="0">
                  <a:solidFill>
                    <a:schemeClr val="lt1"/>
                  </a:solidFill>
                  <a:latin typeface="Calibri"/>
                  <a:ea typeface="Calibri"/>
                  <a:cs typeface="Calibri"/>
                  <a:sym typeface="Calibri"/>
                </a:rPr>
                <a:t>Esta unidad se encarga de plastificar e inyectar el polímero que ha sido fundido. Consta de un tornillo y un barril de inyección, la boquilla y las resistencias alrededor del barril.</a:t>
              </a:r>
              <a:endParaRPr dirty="0"/>
            </a:p>
            <a:p>
              <a:pPr marL="514350" marR="0" lvl="0" indent="-514350" algn="l" rtl="0">
                <a:spcBef>
                  <a:spcPts val="0"/>
                </a:spcBef>
                <a:spcAft>
                  <a:spcPts val="0"/>
                </a:spcAft>
                <a:buClr>
                  <a:schemeClr val="lt1"/>
                </a:buClr>
                <a:buSzPts val="2400"/>
                <a:buFont typeface="Calibri"/>
                <a:buAutoNum type="arabicPeriod"/>
              </a:pPr>
              <a:r>
                <a:rPr lang="es-CL" sz="2400" b="1" dirty="0">
                  <a:solidFill>
                    <a:schemeClr val="lt1"/>
                  </a:solidFill>
                  <a:latin typeface="Calibri"/>
                  <a:ea typeface="Calibri"/>
                  <a:cs typeface="Calibri"/>
                  <a:sym typeface="Calibri"/>
                </a:rPr>
                <a:t>Unidad de cierre: </a:t>
              </a:r>
              <a:r>
                <a:rPr lang="es-CL" sz="2400" dirty="0">
                  <a:solidFill>
                    <a:schemeClr val="lt1"/>
                  </a:solidFill>
                  <a:latin typeface="Calibri"/>
                  <a:ea typeface="Calibri"/>
                  <a:cs typeface="Calibri"/>
                  <a:sym typeface="Calibri"/>
                </a:rPr>
                <a:t>Esta unidad se encarga de soportar el molde, lo abre y lo cierra además de contener el sistema de expulsión de la pieza. Consta de dos placas portamoldes, una móvil y otra fija</a:t>
              </a:r>
              <a:r>
                <a:rPr lang="es-CL" sz="3200" dirty="0">
                  <a:solidFill>
                    <a:schemeClr val="lt1"/>
                  </a:solidFill>
                  <a:latin typeface="Calibri"/>
                  <a:ea typeface="Calibri"/>
                  <a:cs typeface="Calibri"/>
                  <a:sym typeface="Calibri"/>
                </a:rPr>
                <a:t>.</a:t>
              </a:r>
              <a:endParaRPr dirty="0"/>
            </a:p>
            <a:p>
              <a:pPr marL="0" marR="0" lvl="0" indent="0" algn="ctr" rtl="0">
                <a:lnSpc>
                  <a:spcPct val="90000"/>
                </a:lnSpc>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p:txBody>
        </p:sp>
      </p:grpSp>
      <p:pic>
        <p:nvPicPr>
          <p:cNvPr id="294" name="Google Shape;294;p18" descr="https://lh4.googleusercontent.com/Qa2cG2BnJp26vW-kPvWZQ7KHW6-bUwTlYBE6TFWnS_aZHiulaqfY6Klkku723Q2-9mohUjLBp9K8AzxsjUJbdRhFRNJJEyFRCwFPmZYPfMZE0r_MvxYVT38qbm9JmA"/>
          <p:cNvPicPr preferRelativeResize="0"/>
          <p:nvPr/>
        </p:nvPicPr>
        <p:blipFill rotWithShape="1">
          <a:blip r:embed="rId4">
            <a:alphaModFix/>
          </a:blip>
          <a:srcRect/>
          <a:stretch/>
        </p:blipFill>
        <p:spPr>
          <a:xfrm>
            <a:off x="6644164" y="2213126"/>
            <a:ext cx="5333187" cy="4063936"/>
          </a:xfrm>
          <a:prstGeom prst="rect">
            <a:avLst/>
          </a:prstGeom>
          <a:noFill/>
          <a:ln>
            <a:noFill/>
          </a:ln>
        </p:spPr>
      </p:pic>
      <p:sp>
        <p:nvSpPr>
          <p:cNvPr id="295" name="Google Shape;295;p18"/>
          <p:cNvSpPr txBox="1"/>
          <p:nvPr/>
        </p:nvSpPr>
        <p:spPr>
          <a:xfrm>
            <a:off x="6644163" y="1850630"/>
            <a:ext cx="51015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14. Unidad de inyección </a:t>
            </a: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1" name="Google Shape;301;p19"/>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2" name="Google Shape;302;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¿QUÉ ES UNA</a:t>
            </a:r>
            <a:br>
              <a:rPr lang="es-CL" dirty="0">
                <a:solidFill>
                  <a:srgbClr val="A7A8AA"/>
                </a:solidFill>
              </a:rPr>
            </a:br>
            <a:r>
              <a:rPr lang="es-CL" dirty="0">
                <a:solidFill>
                  <a:srgbClr val="88354D"/>
                </a:solidFill>
              </a:rPr>
              <a:t>MÁQUINA INYECTORA?</a:t>
            </a:r>
            <a:endParaRPr dirty="0">
              <a:solidFill>
                <a:srgbClr val="A7A8AA"/>
              </a:solidFill>
            </a:endParaRPr>
          </a:p>
        </p:txBody>
      </p:sp>
      <p:sp>
        <p:nvSpPr>
          <p:cNvPr id="303" name="Google Shape;303;p19"/>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4" name="Google Shape;304;p19"/>
          <p:cNvSpPr/>
          <p:nvPr/>
        </p:nvSpPr>
        <p:spPr>
          <a:xfrm>
            <a:off x="-1" y="1776702"/>
            <a:ext cx="6398431" cy="4847905"/>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514350" marR="0" lvl="0" indent="-514350" algn="l" rtl="0">
              <a:spcBef>
                <a:spcPts val="0"/>
              </a:spcBef>
              <a:spcAft>
                <a:spcPts val="0"/>
              </a:spcAft>
              <a:buClr>
                <a:schemeClr val="lt1"/>
              </a:buClr>
              <a:buSzPts val="2200"/>
              <a:buFont typeface="Calibri"/>
              <a:buAutoNum type="arabicPeriod" startAt="3"/>
            </a:pPr>
            <a:r>
              <a:rPr lang="es-CL" sz="2200" b="1" dirty="0">
                <a:solidFill>
                  <a:schemeClr val="lt1"/>
                </a:solidFill>
                <a:latin typeface="Calibri"/>
                <a:ea typeface="Calibri"/>
                <a:cs typeface="Calibri"/>
                <a:sym typeface="Calibri"/>
              </a:rPr>
              <a:t>Unidad de control: </a:t>
            </a:r>
            <a:r>
              <a:rPr lang="es-CL" sz="2200" dirty="0">
                <a:solidFill>
                  <a:schemeClr val="lt1"/>
                </a:solidFill>
                <a:latin typeface="Calibri"/>
                <a:ea typeface="Calibri"/>
                <a:cs typeface="Calibri"/>
                <a:sym typeface="Calibri"/>
              </a:rPr>
              <a:t>Esta unidad se encarga de monitorear y controlar los parámetros del proceso, parámetros como los tiempos, temperaturas, presiones y velocidades. Contiene generalmente un controlador lógico programable (PLC) y controladores PID.</a:t>
            </a:r>
            <a:endParaRPr dirty="0"/>
          </a:p>
          <a:p>
            <a:pPr marL="514350" marR="0" lvl="0" indent="-514350" algn="l" rtl="0">
              <a:spcBef>
                <a:spcPts val="0"/>
              </a:spcBef>
              <a:spcAft>
                <a:spcPts val="0"/>
              </a:spcAft>
              <a:buClr>
                <a:schemeClr val="lt1"/>
              </a:buClr>
              <a:buSzPts val="2200"/>
              <a:buFont typeface="Calibri"/>
              <a:buAutoNum type="arabicPeriod" startAt="3"/>
            </a:pPr>
            <a:r>
              <a:rPr lang="es-CL" sz="2200" b="1" dirty="0">
                <a:solidFill>
                  <a:schemeClr val="lt1"/>
                </a:solidFill>
                <a:latin typeface="Calibri"/>
                <a:ea typeface="Calibri"/>
                <a:cs typeface="Calibri"/>
                <a:sym typeface="Calibri"/>
              </a:rPr>
              <a:t>Unidad de potencia: </a:t>
            </a:r>
            <a:r>
              <a:rPr lang="es-CL" sz="2200" dirty="0">
                <a:solidFill>
                  <a:schemeClr val="lt1"/>
                </a:solidFill>
                <a:latin typeface="Calibri"/>
                <a:ea typeface="Calibri"/>
                <a:cs typeface="Calibri"/>
                <a:sym typeface="Calibri"/>
              </a:rPr>
              <a:t>Esta unidad se encarga de suministrar la energía necesaria para el funcionamiento de la unidad de inyección y la unidad de cierre. Los principales tipos de potencia se pueden clasificar como:</a:t>
            </a:r>
            <a:endParaRPr dirty="0"/>
          </a:p>
          <a:p>
            <a:pPr marL="628650" marR="0" lvl="1" indent="0" algn="l" rtl="0">
              <a:spcBef>
                <a:spcPts val="0"/>
              </a:spcBef>
              <a:spcAft>
                <a:spcPts val="0"/>
              </a:spcAft>
              <a:buNone/>
            </a:pPr>
            <a:r>
              <a:rPr lang="es-CL" sz="2200" b="1" i="0" u="none" strike="noStrike" cap="none" dirty="0">
                <a:solidFill>
                  <a:schemeClr val="lt1"/>
                </a:solidFill>
                <a:latin typeface="Calibri"/>
                <a:ea typeface="Calibri"/>
                <a:cs typeface="Calibri"/>
                <a:sym typeface="Calibri"/>
              </a:rPr>
              <a:t>a. </a:t>
            </a:r>
            <a:r>
              <a:rPr lang="es-CL" sz="2200" b="0" i="0" u="none" strike="noStrike" cap="none" dirty="0">
                <a:solidFill>
                  <a:schemeClr val="lt1"/>
                </a:solidFill>
                <a:latin typeface="Calibri"/>
                <a:ea typeface="Calibri"/>
                <a:cs typeface="Calibri"/>
                <a:sym typeface="Calibri"/>
              </a:rPr>
              <a:t>Sistema de motor eléctrico con unidad reductora de engranajes.</a:t>
            </a:r>
            <a:endParaRPr dirty="0"/>
          </a:p>
          <a:p>
            <a:pPr marL="628650" marR="0" lvl="1" indent="0" algn="l" rtl="0">
              <a:spcBef>
                <a:spcPts val="0"/>
              </a:spcBef>
              <a:spcAft>
                <a:spcPts val="0"/>
              </a:spcAft>
              <a:buNone/>
            </a:pPr>
            <a:r>
              <a:rPr lang="es-CL" sz="2200" b="1" i="0" u="none" strike="noStrike" cap="none" dirty="0">
                <a:solidFill>
                  <a:schemeClr val="lt1"/>
                </a:solidFill>
                <a:latin typeface="Calibri"/>
                <a:ea typeface="Calibri"/>
                <a:cs typeface="Calibri"/>
                <a:sym typeface="Calibri"/>
              </a:rPr>
              <a:t>b. </a:t>
            </a:r>
            <a:r>
              <a:rPr lang="es-CL" sz="2200" b="0" i="0" u="none" strike="noStrike" cap="none" dirty="0">
                <a:solidFill>
                  <a:schemeClr val="lt1"/>
                </a:solidFill>
                <a:latin typeface="Calibri"/>
                <a:ea typeface="Calibri"/>
                <a:cs typeface="Calibri"/>
                <a:sym typeface="Calibri"/>
              </a:rPr>
              <a:t>Sistema de motor hidráulico </a:t>
            </a:r>
            <a:endParaRPr dirty="0"/>
          </a:p>
        </p:txBody>
      </p:sp>
      <p:sp>
        <p:nvSpPr>
          <p:cNvPr id="305" name="Google Shape;305;p19"/>
          <p:cNvSpPr/>
          <p:nvPr/>
        </p:nvSpPr>
        <p:spPr>
          <a:xfrm>
            <a:off x="6855685" y="5875425"/>
            <a:ext cx="487906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dirty="0">
                <a:solidFill>
                  <a:schemeClr val="dk1"/>
                </a:solidFill>
                <a:latin typeface="Calibri"/>
                <a:ea typeface="Calibri"/>
                <a:cs typeface="Calibri"/>
                <a:sym typeface="Calibri"/>
              </a:rPr>
              <a:t>Fuente</a:t>
            </a:r>
            <a:r>
              <a:rPr lang="es-CL" sz="1000" dirty="0">
                <a:solidFill>
                  <a:schemeClr val="dk1"/>
                </a:solidFill>
                <a:latin typeface="Calibri"/>
                <a:ea typeface="Calibri"/>
                <a:cs typeface="Calibri"/>
                <a:sym typeface="Calibri"/>
              </a:rPr>
              <a:t>: Procesos de fabricación, Conformado por moldeo e inyección de termoplásticos. http://www.actiweb.es/erikadesign/archivo1.pdf</a:t>
            </a:r>
            <a:endParaRPr dirty="0"/>
          </a:p>
          <a:p>
            <a:pPr marL="0" marR="0" lvl="0" indent="0" algn="ctr" rtl="0">
              <a:spcBef>
                <a:spcPts val="2400"/>
              </a:spcBef>
              <a:spcAft>
                <a:spcPts val="0"/>
              </a:spcAft>
              <a:buNone/>
            </a:pPr>
            <a:endParaRPr sz="1000" dirty="0">
              <a:solidFill>
                <a:schemeClr val="dk1"/>
              </a:solidFill>
              <a:latin typeface="Calibri"/>
              <a:ea typeface="Calibri"/>
              <a:cs typeface="Calibri"/>
              <a:sym typeface="Calibri"/>
            </a:endParaRPr>
          </a:p>
        </p:txBody>
      </p:sp>
      <p:pic>
        <p:nvPicPr>
          <p:cNvPr id="306" name="Google Shape;306;p19" descr="https://lh4.googleusercontent.com/Qa2cG2BnJp26vW-kPvWZQ7KHW6-bUwTlYBE6TFWnS_aZHiulaqfY6Klkku723Q2-9mohUjLBp9K8AzxsjUJbdRhFRNJJEyFRCwFPmZYPfMZE0r_MvxYVT38qbm9JmA"/>
          <p:cNvPicPr preferRelativeResize="0"/>
          <p:nvPr/>
        </p:nvPicPr>
        <p:blipFill rotWithShape="1">
          <a:blip r:embed="rId4">
            <a:alphaModFix/>
          </a:blip>
          <a:srcRect/>
          <a:stretch/>
        </p:blipFill>
        <p:spPr>
          <a:xfrm>
            <a:off x="6628622" y="1690688"/>
            <a:ext cx="5333187" cy="4063936"/>
          </a:xfrm>
          <a:prstGeom prst="rect">
            <a:avLst/>
          </a:prstGeom>
          <a:noFill/>
          <a:ln>
            <a:noFill/>
          </a:ln>
        </p:spPr>
      </p:pic>
      <p:sp>
        <p:nvSpPr>
          <p:cNvPr id="307" name="Google Shape;307;p19"/>
          <p:cNvSpPr txBox="1"/>
          <p:nvPr/>
        </p:nvSpPr>
        <p:spPr>
          <a:xfrm>
            <a:off x="6886575" y="1563284"/>
            <a:ext cx="61912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i="1" dirty="0">
                <a:solidFill>
                  <a:srgbClr val="88354D"/>
                </a:solidFill>
                <a:latin typeface="Calibri"/>
                <a:ea typeface="Calibri"/>
                <a:cs typeface="Calibri"/>
                <a:sym typeface="Calibri"/>
              </a:rPr>
              <a:t>Figura 14. Unidad de inyección </a:t>
            </a:r>
            <a:endParaRPr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p:nvPr/>
        </p:nvSpPr>
        <p:spPr>
          <a:xfrm>
            <a:off x="1802163" y="97655"/>
            <a:ext cx="7830105" cy="90552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s-MX" sz="3600" dirty="0">
                <a:solidFill>
                  <a:schemeClr val="lt1"/>
                </a:solidFill>
              </a:rPr>
              <a:t>T</a:t>
            </a:r>
            <a:r>
              <a:rPr lang="es-CL" sz="3600" dirty="0">
                <a:solidFill>
                  <a:schemeClr val="lt1"/>
                </a:solidFill>
              </a:rPr>
              <a:t>EMAS</a:t>
            </a:r>
            <a:endParaRPr sz="3600" dirty="0">
              <a:solidFill>
                <a:schemeClr val="lt1"/>
              </a:solidFill>
            </a:endParaRPr>
          </a:p>
        </p:txBody>
      </p:sp>
      <p:sp>
        <p:nvSpPr>
          <p:cNvPr id="96" name="Google Shape;96;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1395273" y="2352583"/>
            <a:ext cx="4233170" cy="349780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9" name="Google Shape;99;p2"/>
          <p:cNvSpPr txBox="1">
            <a:spLocks noGrp="1"/>
          </p:cNvSpPr>
          <p:nvPr>
            <p:ph type="body" idx="1"/>
          </p:nvPr>
        </p:nvSpPr>
        <p:spPr>
          <a:xfrm>
            <a:off x="1461116" y="2768549"/>
            <a:ext cx="4087427" cy="2123047"/>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lt1"/>
              </a:buClr>
              <a:buSzPts val="2000"/>
              <a:buFont typeface="Calibri"/>
              <a:buAutoNum type="arabicPeriod"/>
            </a:pPr>
            <a:r>
              <a:rPr lang="es-CL" sz="2000" dirty="0">
                <a:solidFill>
                  <a:schemeClr val="lt1"/>
                </a:solidFill>
              </a:rPr>
              <a:t>Configuración personalizada de software Ultimaker Cura</a:t>
            </a:r>
            <a:endParaRPr dirty="0"/>
          </a:p>
          <a:p>
            <a:pPr marL="457200" lvl="0" indent="-457200" algn="l" rtl="0">
              <a:lnSpc>
                <a:spcPct val="90000"/>
              </a:lnSpc>
              <a:spcBef>
                <a:spcPts val="1000"/>
              </a:spcBef>
              <a:spcAft>
                <a:spcPts val="0"/>
              </a:spcAft>
              <a:buClr>
                <a:schemeClr val="lt1"/>
              </a:buClr>
              <a:buSzPts val="2000"/>
              <a:buFont typeface="Calibri"/>
              <a:buAutoNum type="arabicPeriod"/>
            </a:pPr>
            <a:r>
              <a:rPr lang="es-CL" sz="2000" dirty="0">
                <a:solidFill>
                  <a:schemeClr val="lt1"/>
                </a:solidFill>
              </a:rPr>
              <a:t>Problemas comunes en la impresión 3D</a:t>
            </a:r>
            <a:endParaRPr dirty="0"/>
          </a:p>
        </p:txBody>
      </p:sp>
      <p:sp>
        <p:nvSpPr>
          <p:cNvPr id="100" name="Google Shape;100;p2"/>
          <p:cNvSpPr txBox="1"/>
          <p:nvPr/>
        </p:nvSpPr>
        <p:spPr>
          <a:xfrm>
            <a:off x="1412843" y="1189864"/>
            <a:ext cx="4233170" cy="1175706"/>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N°1 </a:t>
            </a:r>
            <a:endParaRPr dirty="0"/>
          </a:p>
          <a:p>
            <a:pPr marL="0" marR="0" lvl="0" indent="0" algn="ctr" rtl="0">
              <a:lnSpc>
                <a:spcPct val="110000"/>
              </a:lnSpc>
              <a:spcBef>
                <a:spcPts val="0"/>
              </a:spcBef>
              <a:spcAft>
                <a:spcPts val="0"/>
              </a:spcAft>
              <a:buClr>
                <a:schemeClr val="dk1"/>
              </a:buClr>
              <a:buSzPts val="1800"/>
              <a:buFont typeface="Calibri"/>
              <a:buNone/>
            </a:pPr>
            <a:r>
              <a:rPr lang="es-CL" sz="1800" b="1" i="0" u="none" strike="noStrike" cap="none" dirty="0">
                <a:solidFill>
                  <a:schemeClr val="dk1"/>
                </a:solidFill>
                <a:latin typeface="Calibri"/>
                <a:ea typeface="Calibri"/>
                <a:cs typeface="Calibri"/>
                <a:sym typeface="Calibri"/>
              </a:rPr>
              <a:t>TÉCNICAS AVANZADAS DE MANUFACTURA ADITIVA</a:t>
            </a:r>
            <a:endParaRPr sz="1800" b="1" i="0" u="none" strike="noStrike" cap="none" dirty="0">
              <a:solidFill>
                <a:schemeClr val="dk1"/>
              </a:solidFill>
              <a:latin typeface="Calibri"/>
              <a:ea typeface="Calibri"/>
              <a:cs typeface="Calibri"/>
              <a:sym typeface="Calibri"/>
            </a:endParaRPr>
          </a:p>
        </p:txBody>
      </p:sp>
      <p:sp>
        <p:nvSpPr>
          <p:cNvPr id="101" name="Google Shape;101;p2"/>
          <p:cNvSpPr txBox="1"/>
          <p:nvPr/>
        </p:nvSpPr>
        <p:spPr>
          <a:xfrm>
            <a:off x="6297227" y="1219397"/>
            <a:ext cx="4233169" cy="871008"/>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N°2 </a:t>
            </a:r>
            <a:endParaRPr dirty="0"/>
          </a:p>
          <a:p>
            <a:pPr marL="0" marR="0" lvl="0" indent="0" algn="ctr" rtl="0">
              <a:lnSpc>
                <a:spcPct val="110000"/>
              </a:lnSpc>
              <a:spcBef>
                <a:spcPts val="0"/>
              </a:spcBef>
              <a:spcAft>
                <a:spcPts val="0"/>
              </a:spcAft>
              <a:buClr>
                <a:schemeClr val="dk1"/>
              </a:buClr>
              <a:buSzPts val="1800"/>
              <a:buFont typeface="Calibri"/>
              <a:buNone/>
            </a:pPr>
            <a:r>
              <a:rPr lang="es-CL" sz="1800" b="1" i="0" u="none" strike="noStrike" cap="none" dirty="0">
                <a:solidFill>
                  <a:schemeClr val="dk1"/>
                </a:solidFill>
                <a:latin typeface="Calibri"/>
                <a:ea typeface="Calibri"/>
                <a:cs typeface="Calibri"/>
                <a:sym typeface="Calibri"/>
              </a:rPr>
              <a:t>MÁQUINA INYECTORA</a:t>
            </a:r>
            <a:endParaRPr sz="1800" b="1" i="0" u="none" strike="noStrike" cap="none" dirty="0">
              <a:solidFill>
                <a:schemeClr val="dk1"/>
              </a:solidFill>
              <a:latin typeface="Calibri"/>
              <a:ea typeface="Calibri"/>
              <a:cs typeface="Calibri"/>
              <a:sym typeface="Calibri"/>
            </a:endParaRPr>
          </a:p>
        </p:txBody>
      </p:sp>
      <p:sp>
        <p:nvSpPr>
          <p:cNvPr id="102" name="Google Shape;102;p2"/>
          <p:cNvSpPr/>
          <p:nvPr/>
        </p:nvSpPr>
        <p:spPr>
          <a:xfrm>
            <a:off x="6297227" y="2344314"/>
            <a:ext cx="4233170" cy="349780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3" name="Google Shape;103;p2"/>
          <p:cNvSpPr txBox="1"/>
          <p:nvPr/>
        </p:nvSpPr>
        <p:spPr>
          <a:xfrm>
            <a:off x="6363070" y="2760280"/>
            <a:ext cx="4087427" cy="2123047"/>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0"/>
              </a:spcAft>
              <a:buClr>
                <a:schemeClr val="lt1"/>
              </a:buClr>
              <a:buSzPts val="2000"/>
              <a:buFont typeface="Calibri"/>
              <a:buAutoNum type="arabicPeriod"/>
            </a:pPr>
            <a:r>
              <a:rPr lang="es-CL" sz="2000" b="0" i="0" u="none" strike="noStrike" cap="none" dirty="0">
                <a:solidFill>
                  <a:schemeClr val="lt1"/>
                </a:solidFill>
                <a:latin typeface="Calibri"/>
                <a:ea typeface="Calibri"/>
                <a:cs typeface="Calibri"/>
                <a:sym typeface="Calibri"/>
              </a:rPr>
              <a:t>¿Qué es una máquina inyectora?</a:t>
            </a:r>
            <a:endParaRPr dirty="0"/>
          </a:p>
          <a:p>
            <a:pPr marL="457200" marR="0" lvl="0" indent="-457200" algn="l" rtl="0">
              <a:lnSpc>
                <a:spcPct val="90000"/>
              </a:lnSpc>
              <a:spcBef>
                <a:spcPts val="1000"/>
              </a:spcBef>
              <a:spcAft>
                <a:spcPts val="0"/>
              </a:spcAft>
              <a:buClr>
                <a:schemeClr val="lt1"/>
              </a:buClr>
              <a:buSzPts val="2000"/>
              <a:buFont typeface="Calibri"/>
              <a:buAutoNum type="arabicPeriod"/>
            </a:pPr>
            <a:r>
              <a:rPr lang="es-CL" sz="2000" b="0" i="0" u="none" strike="noStrike" cap="none" dirty="0">
                <a:solidFill>
                  <a:schemeClr val="lt1"/>
                </a:solidFill>
                <a:latin typeface="Calibri"/>
                <a:ea typeface="Calibri"/>
                <a:cs typeface="Calibri"/>
                <a:sym typeface="Calibri"/>
              </a:rPr>
              <a:t>Características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3" name="Google Shape;313;p20"/>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4" name="Google Shape;314;p2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¿QUÉ ES UNA</a:t>
            </a:r>
            <a:br>
              <a:rPr lang="es-CL" dirty="0">
                <a:solidFill>
                  <a:srgbClr val="A7A8AA"/>
                </a:solidFill>
              </a:rPr>
            </a:br>
            <a:r>
              <a:rPr lang="es-CL" dirty="0">
                <a:solidFill>
                  <a:srgbClr val="88354D"/>
                </a:solidFill>
              </a:rPr>
              <a:t>MÁQUINA INYECTORA?</a:t>
            </a:r>
            <a:endParaRPr dirty="0">
              <a:solidFill>
                <a:srgbClr val="A7A8AA"/>
              </a:solidFill>
            </a:endParaRPr>
          </a:p>
        </p:txBody>
      </p:sp>
      <p:sp>
        <p:nvSpPr>
          <p:cNvPr id="315" name="Google Shape;315;p20"/>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6" name="Google Shape;316;p20"/>
          <p:cNvSpPr txBox="1"/>
          <p:nvPr/>
        </p:nvSpPr>
        <p:spPr>
          <a:xfrm>
            <a:off x="-1" y="2055813"/>
            <a:ext cx="4353475"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spcBef>
                <a:spcPts val="0"/>
              </a:spcBef>
              <a:spcAft>
                <a:spcPts val="0"/>
              </a:spcAft>
              <a:buNone/>
            </a:pPr>
            <a:r>
              <a:rPr lang="es-CL" sz="2400" dirty="0">
                <a:solidFill>
                  <a:schemeClr val="lt1"/>
                </a:solidFill>
                <a:latin typeface="Calibri"/>
                <a:ea typeface="Calibri"/>
                <a:cs typeface="Calibri"/>
                <a:sym typeface="Calibri"/>
              </a:rPr>
              <a:t>La totalidad de elementos que componen una máquina inyectora en general son los mismos. Su diferencia radicará en el tamaño, y en los parámetros de funcionamiento que caracterizan a una inyectora</a:t>
            </a:r>
            <a:r>
              <a:rPr lang="es-CL" sz="3200" dirty="0">
                <a:solidFill>
                  <a:schemeClr val="lt1"/>
                </a:solidFill>
                <a:latin typeface="Calibri"/>
                <a:ea typeface="Calibri"/>
                <a:cs typeface="Calibri"/>
                <a:sym typeface="Calibri"/>
              </a:rPr>
              <a:t>.</a:t>
            </a:r>
            <a:endParaRPr dirty="0"/>
          </a:p>
        </p:txBody>
      </p:sp>
      <p:pic>
        <p:nvPicPr>
          <p:cNvPr id="317" name="Google Shape;317;p20" descr="https://lh3.googleusercontent.com/xYYr2Aed1RYxuJqz2Zaoz8pm1Rk0yGQi6Q-h4YEF1lMOcEFC2YRAvCMPF3zRjMhrJ9tVT0WqTgAdBfUXeLwAWjm8xDYrcbrLIHyb8sdt77AYcNHjgvvWD9kjO9D90w"/>
          <p:cNvPicPr preferRelativeResize="0"/>
          <p:nvPr/>
        </p:nvPicPr>
        <p:blipFill rotWithShape="1">
          <a:blip r:embed="rId4">
            <a:alphaModFix/>
          </a:blip>
          <a:srcRect b="13339"/>
          <a:stretch/>
        </p:blipFill>
        <p:spPr>
          <a:xfrm>
            <a:off x="4553950" y="2360431"/>
            <a:ext cx="7265938" cy="2990101"/>
          </a:xfrm>
          <a:prstGeom prst="rect">
            <a:avLst/>
          </a:prstGeom>
          <a:noFill/>
          <a:ln>
            <a:noFill/>
          </a:ln>
        </p:spPr>
      </p:pic>
      <p:sp>
        <p:nvSpPr>
          <p:cNvPr id="318" name="Google Shape;318;p20"/>
          <p:cNvSpPr txBox="1"/>
          <p:nvPr/>
        </p:nvSpPr>
        <p:spPr>
          <a:xfrm>
            <a:off x="4353474" y="5403140"/>
            <a:ext cx="7466413" cy="246221"/>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s-CL" sz="1000" b="1" dirty="0">
                <a:solidFill>
                  <a:srgbClr val="000000"/>
                </a:solidFill>
                <a:latin typeface="Calibri"/>
                <a:ea typeface="Calibri"/>
                <a:cs typeface="Calibri"/>
                <a:sym typeface="Calibri"/>
              </a:rPr>
              <a:t>Fuente: </a:t>
            </a:r>
            <a:r>
              <a:rPr lang="es-CL" sz="1000" dirty="0">
                <a:solidFill>
                  <a:srgbClr val="000000"/>
                </a:solidFill>
                <a:latin typeface="Calibri"/>
                <a:ea typeface="Calibri"/>
                <a:cs typeface="Calibri"/>
                <a:sym typeface="Calibri"/>
              </a:rPr>
              <a:t>https://tecnologiadelosplasticos.blogspot.com/2011/06/inyeccion-de-materiales-plasticos-i.html</a:t>
            </a:r>
            <a:endParaRPr sz="1000" dirty="0">
              <a:solidFill>
                <a:schemeClr val="dk1"/>
              </a:solidFill>
              <a:latin typeface="Calibri"/>
              <a:ea typeface="Calibri"/>
              <a:cs typeface="Calibri"/>
              <a:sym typeface="Calibri"/>
            </a:endParaRPr>
          </a:p>
        </p:txBody>
      </p:sp>
      <p:sp>
        <p:nvSpPr>
          <p:cNvPr id="319" name="Google Shape;319;p20"/>
          <p:cNvSpPr txBox="1"/>
          <p:nvPr/>
        </p:nvSpPr>
        <p:spPr>
          <a:xfrm>
            <a:off x="4553948" y="2004939"/>
            <a:ext cx="726593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dirty="0">
                <a:solidFill>
                  <a:srgbClr val="88354D"/>
                </a:solidFill>
                <a:latin typeface="Calibri"/>
                <a:ea typeface="Calibri"/>
                <a:cs typeface="Calibri"/>
                <a:sym typeface="Calibri"/>
              </a:rPr>
              <a:t>Figura 15. Partes de una máquina de inyección típica </a:t>
            </a: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1"/>
          <p:cNvPicPr preferRelativeResize="0"/>
          <p:nvPr/>
        </p:nvPicPr>
        <p:blipFill rotWithShape="1">
          <a:blip r:embed="rId3">
            <a:alphaModFix/>
          </a:blip>
          <a:srcRect/>
          <a:stretch/>
        </p:blipFill>
        <p:spPr>
          <a:xfrm>
            <a:off x="-1" y="-76200"/>
            <a:ext cx="12192000" cy="6858000"/>
          </a:xfrm>
          <a:prstGeom prst="rect">
            <a:avLst/>
          </a:prstGeom>
          <a:noFill/>
          <a:ln>
            <a:noFill/>
          </a:ln>
        </p:spPr>
      </p:pic>
      <p:sp>
        <p:nvSpPr>
          <p:cNvPr id="325" name="Google Shape;325;p21"/>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6" name="Google Shape;326;p21"/>
          <p:cNvSpPr txBox="1">
            <a:spLocks noGrp="1"/>
          </p:cNvSpPr>
          <p:nvPr>
            <p:ph type="title"/>
          </p:nvPr>
        </p:nvSpPr>
        <p:spPr>
          <a:xfrm>
            <a:off x="296663" y="431800"/>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3959"/>
              <a:buFont typeface="Calibri"/>
              <a:buNone/>
            </a:pPr>
            <a:r>
              <a:rPr lang="es-CL" sz="3959" dirty="0">
                <a:solidFill>
                  <a:srgbClr val="A7A8AA"/>
                </a:solidFill>
              </a:rPr>
              <a:t>CARACTERÍSTICAS </a:t>
            </a:r>
            <a:br>
              <a:rPr lang="es-CL" sz="3959" dirty="0">
                <a:solidFill>
                  <a:srgbClr val="A7A8AA"/>
                </a:solidFill>
              </a:rPr>
            </a:br>
            <a:r>
              <a:rPr lang="es-CL" sz="2790" b="1" dirty="0">
                <a:solidFill>
                  <a:srgbClr val="88354D"/>
                </a:solidFill>
              </a:rPr>
              <a:t>LAS PRINCIPALES PARÁMETROS QUE CARACTERIZAN Y PERMITEN DIFERENCIAR A LAS MÁQUINAS INYECTORAS SON:</a:t>
            </a:r>
            <a:br>
              <a:rPr lang="es-CL" sz="2790" dirty="0">
                <a:solidFill>
                  <a:srgbClr val="88354D"/>
                </a:solidFill>
              </a:rPr>
            </a:br>
            <a:endParaRPr sz="2790" dirty="0">
              <a:solidFill>
                <a:srgbClr val="A7A8AA"/>
              </a:solidFill>
            </a:endParaRPr>
          </a:p>
        </p:txBody>
      </p:sp>
      <p:sp>
        <p:nvSpPr>
          <p:cNvPr id="327" name="Google Shape;327;p21"/>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328" name="Google Shape;328;p21"/>
          <p:cNvGrpSpPr/>
          <p:nvPr/>
        </p:nvGrpSpPr>
        <p:grpSpPr>
          <a:xfrm>
            <a:off x="969263" y="1975098"/>
            <a:ext cx="10328905" cy="4557150"/>
            <a:chOff x="0" y="76116"/>
            <a:chExt cx="10328905" cy="4557150"/>
          </a:xfrm>
        </p:grpSpPr>
        <p:sp>
          <p:nvSpPr>
            <p:cNvPr id="329" name="Google Shape;329;p21"/>
            <p:cNvSpPr/>
            <p:nvPr/>
          </p:nvSpPr>
          <p:spPr>
            <a:xfrm>
              <a:off x="0" y="232618"/>
              <a:ext cx="10328905" cy="552825"/>
            </a:xfrm>
            <a:prstGeom prst="rect">
              <a:avLst/>
            </a:prstGeom>
            <a:solidFill>
              <a:schemeClr val="lt1">
                <a:alpha val="89803"/>
              </a:schemeClr>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21"/>
            <p:cNvSpPr txBox="1"/>
            <p:nvPr/>
          </p:nvSpPr>
          <p:spPr>
            <a:xfrm>
              <a:off x="0" y="232618"/>
              <a:ext cx="10328905" cy="552825"/>
            </a:xfrm>
            <a:prstGeom prst="rect">
              <a:avLst/>
            </a:prstGeom>
            <a:noFill/>
            <a:ln>
              <a:noFill/>
            </a:ln>
          </p:spPr>
          <p:txBody>
            <a:bodyPr spcFirstLastPara="1" wrap="square" lIns="801625" tIns="270750" rIns="801625" bIns="924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s-CL" sz="1300" b="0" i="0" u="none" strike="noStrike" cap="none" dirty="0">
                  <a:solidFill>
                    <a:schemeClr val="dk1"/>
                  </a:solidFill>
                  <a:latin typeface="Calibri"/>
                  <a:ea typeface="Calibri"/>
                  <a:cs typeface="Calibri"/>
                  <a:sym typeface="Calibri"/>
                </a:rPr>
                <a:t>Parámetro que se entrega en toneladas (ton).</a:t>
              </a:r>
              <a:endParaRPr sz="1300" b="0" i="0" u="none" strike="noStrike" cap="none" dirty="0">
                <a:solidFill>
                  <a:schemeClr val="dk1"/>
                </a:solidFill>
                <a:latin typeface="Calibri"/>
                <a:ea typeface="Calibri"/>
                <a:cs typeface="Calibri"/>
                <a:sym typeface="Calibri"/>
              </a:endParaRPr>
            </a:p>
          </p:txBody>
        </p:sp>
        <p:sp>
          <p:nvSpPr>
            <p:cNvPr id="331" name="Google Shape;331;p21"/>
            <p:cNvSpPr/>
            <p:nvPr/>
          </p:nvSpPr>
          <p:spPr>
            <a:xfrm>
              <a:off x="516445" y="76116"/>
              <a:ext cx="7230233" cy="383760"/>
            </a:xfrm>
            <a:prstGeom prst="roundRect">
              <a:avLst>
                <a:gd name="adj" fmla="val 16667"/>
              </a:avLst>
            </a:prstGeom>
            <a:solidFill>
              <a:srgbClr val="95959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21"/>
            <p:cNvSpPr txBox="1"/>
            <p:nvPr/>
          </p:nvSpPr>
          <p:spPr>
            <a:xfrm>
              <a:off x="535179" y="94850"/>
              <a:ext cx="7192765" cy="346292"/>
            </a:xfrm>
            <a:prstGeom prst="rect">
              <a:avLst/>
            </a:prstGeom>
            <a:noFill/>
            <a:ln>
              <a:noFill/>
            </a:ln>
          </p:spPr>
          <p:txBody>
            <a:bodyPr spcFirstLastPara="1" wrap="square" lIns="273275" tIns="0" rIns="273275" bIns="0" anchor="ctr" anchorCtr="0">
              <a:noAutofit/>
            </a:bodyPr>
            <a:lstStyle/>
            <a:p>
              <a:pPr marL="0" marR="0" lvl="0" indent="0" algn="l" rtl="0">
                <a:lnSpc>
                  <a:spcPct val="90000"/>
                </a:lnSpc>
                <a:spcBef>
                  <a:spcPts val="0"/>
                </a:spcBef>
                <a:spcAft>
                  <a:spcPts val="0"/>
                </a:spcAft>
                <a:buNone/>
              </a:pPr>
              <a:r>
                <a:rPr lang="es-CL" sz="1300" dirty="0">
                  <a:solidFill>
                    <a:schemeClr val="lt1"/>
                  </a:solidFill>
                  <a:latin typeface="Calibri"/>
                  <a:ea typeface="Calibri"/>
                  <a:cs typeface="Calibri"/>
                  <a:sym typeface="Calibri"/>
                </a:rPr>
                <a:t>Capacidad o fuerza de cierre</a:t>
              </a:r>
              <a:endParaRPr sz="1300" dirty="0">
                <a:solidFill>
                  <a:schemeClr val="lt1"/>
                </a:solidFill>
                <a:latin typeface="Calibri"/>
                <a:ea typeface="Calibri"/>
                <a:cs typeface="Calibri"/>
                <a:sym typeface="Calibri"/>
              </a:endParaRPr>
            </a:p>
          </p:txBody>
        </p:sp>
        <p:sp>
          <p:nvSpPr>
            <p:cNvPr id="333" name="Google Shape;333;p21"/>
            <p:cNvSpPr/>
            <p:nvPr/>
          </p:nvSpPr>
          <p:spPr>
            <a:xfrm>
              <a:off x="0" y="1082901"/>
              <a:ext cx="10328905" cy="737100"/>
            </a:xfrm>
            <a:prstGeom prst="rect">
              <a:avLst/>
            </a:prstGeom>
            <a:solidFill>
              <a:schemeClr val="lt1">
                <a:alpha val="89803"/>
              </a:schemeClr>
            </a:solidFill>
            <a:ln w="12700" cap="flat" cmpd="sng">
              <a:solidFill>
                <a:srgbClr val="A1A1A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21"/>
            <p:cNvSpPr txBox="1"/>
            <p:nvPr/>
          </p:nvSpPr>
          <p:spPr>
            <a:xfrm>
              <a:off x="0" y="1082901"/>
              <a:ext cx="10328905" cy="737100"/>
            </a:xfrm>
            <a:prstGeom prst="rect">
              <a:avLst/>
            </a:prstGeom>
            <a:noFill/>
            <a:ln>
              <a:noFill/>
            </a:ln>
          </p:spPr>
          <p:txBody>
            <a:bodyPr spcFirstLastPara="1" wrap="square" lIns="801625" tIns="270750" rIns="801625" bIns="924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s-CL" sz="1300" b="0" i="0" u="none" strike="noStrike" cap="none" dirty="0">
                  <a:solidFill>
                    <a:schemeClr val="dk1"/>
                  </a:solidFill>
                  <a:latin typeface="Calibri"/>
                  <a:ea typeface="Calibri"/>
                  <a:cs typeface="Calibri"/>
                  <a:sym typeface="Calibri"/>
                </a:rPr>
                <a:t>Determina el volumen de material capaz de suministrar la máquina en una inyección. Se entrega en unidades de volumen (cm3/inyección) o en unidades de masa de material (gramos).</a:t>
              </a:r>
              <a:endParaRPr sz="1300" b="0" i="0" u="none" strike="noStrike" cap="none" dirty="0">
                <a:solidFill>
                  <a:schemeClr val="dk1"/>
                </a:solidFill>
                <a:latin typeface="Calibri"/>
                <a:ea typeface="Calibri"/>
                <a:cs typeface="Calibri"/>
                <a:sym typeface="Calibri"/>
              </a:endParaRPr>
            </a:p>
          </p:txBody>
        </p:sp>
        <p:sp>
          <p:nvSpPr>
            <p:cNvPr id="335" name="Google Shape;335;p21"/>
            <p:cNvSpPr/>
            <p:nvPr/>
          </p:nvSpPr>
          <p:spPr>
            <a:xfrm>
              <a:off x="516445" y="891021"/>
              <a:ext cx="7230233" cy="383760"/>
            </a:xfrm>
            <a:prstGeom prst="roundRect">
              <a:avLst>
                <a:gd name="adj" fmla="val 16667"/>
              </a:avLst>
            </a:prstGeom>
            <a:solidFill>
              <a:srgbClr val="A1A1A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21"/>
            <p:cNvSpPr txBox="1"/>
            <p:nvPr/>
          </p:nvSpPr>
          <p:spPr>
            <a:xfrm>
              <a:off x="535179" y="909755"/>
              <a:ext cx="7192765" cy="346292"/>
            </a:xfrm>
            <a:prstGeom prst="rect">
              <a:avLst/>
            </a:prstGeom>
            <a:noFill/>
            <a:ln>
              <a:noFill/>
            </a:ln>
          </p:spPr>
          <p:txBody>
            <a:bodyPr spcFirstLastPara="1" wrap="square" lIns="273275" tIns="0" rIns="273275" bIns="0" anchor="ctr" anchorCtr="0">
              <a:noAutofit/>
            </a:bodyPr>
            <a:lstStyle/>
            <a:p>
              <a:pPr marL="0" marR="0" lvl="0" indent="0" algn="l" rtl="0">
                <a:lnSpc>
                  <a:spcPct val="90000"/>
                </a:lnSpc>
                <a:spcBef>
                  <a:spcPts val="0"/>
                </a:spcBef>
                <a:spcAft>
                  <a:spcPts val="0"/>
                </a:spcAft>
                <a:buNone/>
              </a:pPr>
              <a:r>
                <a:rPr lang="es-CL" sz="1300" dirty="0">
                  <a:solidFill>
                    <a:schemeClr val="lt1"/>
                  </a:solidFill>
                  <a:latin typeface="Calibri"/>
                  <a:ea typeface="Calibri"/>
                  <a:cs typeface="Calibri"/>
                  <a:sym typeface="Calibri"/>
                </a:rPr>
                <a:t>Capacidad de inyección</a:t>
              </a:r>
              <a:endParaRPr sz="1300" dirty="0">
                <a:solidFill>
                  <a:schemeClr val="lt1"/>
                </a:solidFill>
                <a:latin typeface="Calibri"/>
                <a:ea typeface="Calibri"/>
                <a:cs typeface="Calibri"/>
                <a:sym typeface="Calibri"/>
              </a:endParaRPr>
            </a:p>
          </p:txBody>
        </p:sp>
        <p:sp>
          <p:nvSpPr>
            <p:cNvPr id="337" name="Google Shape;337;p21"/>
            <p:cNvSpPr/>
            <p:nvPr/>
          </p:nvSpPr>
          <p:spPr>
            <a:xfrm>
              <a:off x="0" y="2082081"/>
              <a:ext cx="10328905" cy="552825"/>
            </a:xfrm>
            <a:prstGeom prst="rect">
              <a:avLst/>
            </a:prstGeom>
            <a:solidFill>
              <a:schemeClr val="lt1">
                <a:alpha val="89803"/>
              </a:schemeClr>
            </a:solidFill>
            <a:ln w="12700" cap="flat" cmpd="sng">
              <a:solidFill>
                <a:srgbClr val="ADADA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21"/>
            <p:cNvSpPr txBox="1"/>
            <p:nvPr/>
          </p:nvSpPr>
          <p:spPr>
            <a:xfrm>
              <a:off x="0" y="2082081"/>
              <a:ext cx="10328905" cy="552825"/>
            </a:xfrm>
            <a:prstGeom prst="rect">
              <a:avLst/>
            </a:prstGeom>
            <a:noFill/>
            <a:ln>
              <a:noFill/>
            </a:ln>
          </p:spPr>
          <p:txBody>
            <a:bodyPr spcFirstLastPara="1" wrap="square" lIns="801625" tIns="270750" rIns="801625" bIns="924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s-CL" sz="1300" b="0" i="0" u="none" strike="noStrike" cap="none" dirty="0">
                  <a:solidFill>
                    <a:schemeClr val="dk1"/>
                  </a:solidFill>
                  <a:latin typeface="Calibri"/>
                  <a:ea typeface="Calibri"/>
                  <a:cs typeface="Calibri"/>
                  <a:sym typeface="Calibri"/>
                </a:rPr>
                <a:t>Determina la máxima presión a la que bombea la unidad de inyección hacia el molde. </a:t>
              </a:r>
              <a:endParaRPr sz="1300" b="0" i="0" u="none" strike="noStrike" cap="none" dirty="0">
                <a:solidFill>
                  <a:schemeClr val="dk1"/>
                </a:solidFill>
                <a:latin typeface="Calibri"/>
                <a:ea typeface="Calibri"/>
                <a:cs typeface="Calibri"/>
                <a:sym typeface="Calibri"/>
              </a:endParaRPr>
            </a:p>
          </p:txBody>
        </p:sp>
        <p:sp>
          <p:nvSpPr>
            <p:cNvPr id="339" name="Google Shape;339;p21"/>
            <p:cNvSpPr/>
            <p:nvPr/>
          </p:nvSpPr>
          <p:spPr>
            <a:xfrm>
              <a:off x="516445" y="1890201"/>
              <a:ext cx="7230233" cy="383760"/>
            </a:xfrm>
            <a:prstGeom prst="roundRect">
              <a:avLst>
                <a:gd name="adj" fmla="val 16667"/>
              </a:avLst>
            </a:prstGeom>
            <a:solidFill>
              <a:srgbClr val="ADADA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21"/>
            <p:cNvSpPr txBox="1"/>
            <p:nvPr/>
          </p:nvSpPr>
          <p:spPr>
            <a:xfrm>
              <a:off x="535179" y="1908935"/>
              <a:ext cx="7192765" cy="346292"/>
            </a:xfrm>
            <a:prstGeom prst="rect">
              <a:avLst/>
            </a:prstGeom>
            <a:noFill/>
            <a:ln>
              <a:noFill/>
            </a:ln>
          </p:spPr>
          <p:txBody>
            <a:bodyPr spcFirstLastPara="1" wrap="square" lIns="273275" tIns="0" rIns="273275" bIns="0" anchor="ctr" anchorCtr="0">
              <a:noAutofit/>
            </a:bodyPr>
            <a:lstStyle/>
            <a:p>
              <a:pPr marL="0" marR="0" lvl="0" indent="0" algn="l" rtl="0">
                <a:lnSpc>
                  <a:spcPct val="90000"/>
                </a:lnSpc>
                <a:spcBef>
                  <a:spcPts val="0"/>
                </a:spcBef>
                <a:spcAft>
                  <a:spcPts val="0"/>
                </a:spcAft>
                <a:buNone/>
              </a:pPr>
              <a:r>
                <a:rPr lang="es-CL" sz="1300" dirty="0">
                  <a:solidFill>
                    <a:schemeClr val="lt1"/>
                  </a:solidFill>
                  <a:latin typeface="Calibri"/>
                  <a:ea typeface="Calibri"/>
                  <a:cs typeface="Calibri"/>
                  <a:sym typeface="Calibri"/>
                </a:rPr>
                <a:t>Presión de inyección</a:t>
              </a:r>
              <a:endParaRPr sz="1300" dirty="0">
                <a:solidFill>
                  <a:schemeClr val="lt1"/>
                </a:solidFill>
                <a:latin typeface="Calibri"/>
                <a:ea typeface="Calibri"/>
                <a:cs typeface="Calibri"/>
                <a:sym typeface="Calibri"/>
              </a:endParaRPr>
            </a:p>
          </p:txBody>
        </p:sp>
        <p:sp>
          <p:nvSpPr>
            <p:cNvPr id="341" name="Google Shape;341;p21"/>
            <p:cNvSpPr/>
            <p:nvPr/>
          </p:nvSpPr>
          <p:spPr>
            <a:xfrm>
              <a:off x="0" y="2896986"/>
              <a:ext cx="10328905" cy="737100"/>
            </a:xfrm>
            <a:prstGeom prst="rect">
              <a:avLst/>
            </a:prstGeom>
            <a:solidFill>
              <a:schemeClr val="lt1">
                <a:alpha val="89803"/>
              </a:schemeClr>
            </a:solidFill>
            <a:ln w="12700" cap="flat" cmpd="sng">
              <a:solidFill>
                <a:srgbClr val="B9B9B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21"/>
            <p:cNvSpPr txBox="1"/>
            <p:nvPr/>
          </p:nvSpPr>
          <p:spPr>
            <a:xfrm>
              <a:off x="0" y="2896986"/>
              <a:ext cx="10328905" cy="737100"/>
            </a:xfrm>
            <a:prstGeom prst="rect">
              <a:avLst/>
            </a:prstGeom>
            <a:noFill/>
            <a:ln>
              <a:noFill/>
            </a:ln>
          </p:spPr>
          <p:txBody>
            <a:bodyPr spcFirstLastPara="1" wrap="square" lIns="801625" tIns="270750" rIns="801625" bIns="924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s-CL" sz="1300" b="0" i="0" u="none" strike="noStrike" cap="none" dirty="0">
                  <a:solidFill>
                    <a:schemeClr val="dk1"/>
                  </a:solidFill>
                  <a:latin typeface="Calibri"/>
                  <a:ea typeface="Calibri"/>
                  <a:cs typeface="Calibri"/>
                  <a:sym typeface="Calibri"/>
                </a:rPr>
                <a:t>Determina la capacidad máxima de material que es capaz de suministrar el tornillo cuando plastifica el material, en un periodo de una hora. Se expresa en unidades de kg/h.</a:t>
              </a:r>
              <a:endParaRPr sz="1300" b="0" i="0" u="none" strike="noStrike" cap="none" dirty="0">
                <a:solidFill>
                  <a:schemeClr val="dk1"/>
                </a:solidFill>
                <a:latin typeface="Calibri"/>
                <a:ea typeface="Calibri"/>
                <a:cs typeface="Calibri"/>
                <a:sym typeface="Calibri"/>
              </a:endParaRPr>
            </a:p>
          </p:txBody>
        </p:sp>
        <p:sp>
          <p:nvSpPr>
            <p:cNvPr id="343" name="Google Shape;343;p21"/>
            <p:cNvSpPr/>
            <p:nvPr/>
          </p:nvSpPr>
          <p:spPr>
            <a:xfrm>
              <a:off x="516445" y="2705106"/>
              <a:ext cx="7230233" cy="383760"/>
            </a:xfrm>
            <a:prstGeom prst="roundRect">
              <a:avLst>
                <a:gd name="adj" fmla="val 16667"/>
              </a:avLst>
            </a:prstGeom>
            <a:solidFill>
              <a:srgbClr val="B9B9B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21"/>
            <p:cNvSpPr txBox="1"/>
            <p:nvPr/>
          </p:nvSpPr>
          <p:spPr>
            <a:xfrm>
              <a:off x="535179" y="2723840"/>
              <a:ext cx="7192765" cy="346292"/>
            </a:xfrm>
            <a:prstGeom prst="rect">
              <a:avLst/>
            </a:prstGeom>
            <a:noFill/>
            <a:ln>
              <a:noFill/>
            </a:ln>
          </p:spPr>
          <p:txBody>
            <a:bodyPr spcFirstLastPara="1" wrap="square" lIns="273275" tIns="0" rIns="273275" bIns="0" anchor="ctr" anchorCtr="0">
              <a:noAutofit/>
            </a:bodyPr>
            <a:lstStyle/>
            <a:p>
              <a:pPr marL="0" marR="0" lvl="0" indent="0" algn="l" rtl="0">
                <a:lnSpc>
                  <a:spcPct val="90000"/>
                </a:lnSpc>
                <a:spcBef>
                  <a:spcPts val="0"/>
                </a:spcBef>
                <a:spcAft>
                  <a:spcPts val="0"/>
                </a:spcAft>
                <a:buNone/>
              </a:pPr>
              <a:r>
                <a:rPr lang="es-CL" sz="1300" dirty="0">
                  <a:solidFill>
                    <a:schemeClr val="lt1"/>
                  </a:solidFill>
                  <a:latin typeface="Calibri"/>
                  <a:ea typeface="Calibri"/>
                  <a:cs typeface="Calibri"/>
                  <a:sym typeface="Calibri"/>
                </a:rPr>
                <a:t>Capacidad de plastificación</a:t>
              </a:r>
              <a:endParaRPr sz="1300" dirty="0">
                <a:solidFill>
                  <a:schemeClr val="lt1"/>
                </a:solidFill>
                <a:latin typeface="Calibri"/>
                <a:ea typeface="Calibri"/>
                <a:cs typeface="Calibri"/>
                <a:sym typeface="Calibri"/>
              </a:endParaRPr>
            </a:p>
          </p:txBody>
        </p:sp>
        <p:sp>
          <p:nvSpPr>
            <p:cNvPr id="345" name="Google Shape;345;p21"/>
            <p:cNvSpPr/>
            <p:nvPr/>
          </p:nvSpPr>
          <p:spPr>
            <a:xfrm>
              <a:off x="0" y="3896166"/>
              <a:ext cx="10328905" cy="737100"/>
            </a:xfrm>
            <a:prstGeom prst="rect">
              <a:avLst/>
            </a:prstGeom>
            <a:solidFill>
              <a:schemeClr val="lt1">
                <a:alpha val="89803"/>
              </a:schemeClr>
            </a:solid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21"/>
            <p:cNvSpPr txBox="1"/>
            <p:nvPr/>
          </p:nvSpPr>
          <p:spPr>
            <a:xfrm>
              <a:off x="0" y="3896166"/>
              <a:ext cx="10328905" cy="737100"/>
            </a:xfrm>
            <a:prstGeom prst="rect">
              <a:avLst/>
            </a:prstGeom>
            <a:noFill/>
            <a:ln>
              <a:noFill/>
            </a:ln>
          </p:spPr>
          <p:txBody>
            <a:bodyPr spcFirstLastPara="1" wrap="square" lIns="801625" tIns="270750" rIns="801625" bIns="924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s-CL" sz="1300" b="0" i="0" u="none" strike="noStrike" cap="none" dirty="0">
                  <a:solidFill>
                    <a:schemeClr val="dk1"/>
                  </a:solidFill>
                  <a:latin typeface="Calibri"/>
                  <a:ea typeface="Calibri"/>
                  <a:cs typeface="Calibri"/>
                  <a:sym typeface="Calibri"/>
                </a:rPr>
                <a:t>Determina la velocidad máxima de suministro de material hacia el molde, por parte de la unidad de inyección. Se expresa en unidades de cm3/s.</a:t>
              </a:r>
              <a:endParaRPr sz="1300" b="0" i="0" u="none" strike="noStrike" cap="none" dirty="0">
                <a:solidFill>
                  <a:schemeClr val="dk1"/>
                </a:solidFill>
                <a:latin typeface="Calibri"/>
                <a:ea typeface="Calibri"/>
                <a:cs typeface="Calibri"/>
                <a:sym typeface="Calibri"/>
              </a:endParaRPr>
            </a:p>
          </p:txBody>
        </p:sp>
        <p:sp>
          <p:nvSpPr>
            <p:cNvPr id="347" name="Google Shape;347;p21"/>
            <p:cNvSpPr/>
            <p:nvPr/>
          </p:nvSpPr>
          <p:spPr>
            <a:xfrm>
              <a:off x="516445" y="3704286"/>
              <a:ext cx="7230233" cy="383760"/>
            </a:xfrm>
            <a:prstGeom prst="roundRect">
              <a:avLst>
                <a:gd name="adj" fmla="val 16667"/>
              </a:avLst>
            </a:prstGeom>
            <a:solidFill>
              <a:srgbClr val="C5C5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21"/>
            <p:cNvSpPr txBox="1"/>
            <p:nvPr/>
          </p:nvSpPr>
          <p:spPr>
            <a:xfrm>
              <a:off x="535179" y="3723020"/>
              <a:ext cx="7192765" cy="346292"/>
            </a:xfrm>
            <a:prstGeom prst="rect">
              <a:avLst/>
            </a:prstGeom>
            <a:noFill/>
            <a:ln>
              <a:noFill/>
            </a:ln>
          </p:spPr>
          <p:txBody>
            <a:bodyPr spcFirstLastPara="1" wrap="square" lIns="273275" tIns="0" rIns="273275" bIns="0" anchor="ctr" anchorCtr="0">
              <a:noAutofit/>
            </a:bodyPr>
            <a:lstStyle/>
            <a:p>
              <a:pPr marL="0" marR="0" lvl="0" indent="0" algn="l" rtl="0">
                <a:lnSpc>
                  <a:spcPct val="90000"/>
                </a:lnSpc>
                <a:spcBef>
                  <a:spcPts val="0"/>
                </a:spcBef>
                <a:spcAft>
                  <a:spcPts val="0"/>
                </a:spcAft>
                <a:buNone/>
              </a:pPr>
              <a:r>
                <a:rPr lang="es-CL" sz="1300" dirty="0">
                  <a:solidFill>
                    <a:schemeClr val="lt1"/>
                  </a:solidFill>
                  <a:latin typeface="Calibri"/>
                  <a:ea typeface="Calibri"/>
                  <a:cs typeface="Calibri"/>
                  <a:sym typeface="Calibri"/>
                </a:rPr>
                <a:t>Velocidad de inyección</a:t>
              </a:r>
              <a:endParaRPr sz="1300" dirty="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9" name="Google Shape;109;p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5940"/>
              <a:buFont typeface="Calibri"/>
              <a:buNone/>
            </a:pPr>
            <a:r>
              <a:rPr lang="es-CL" sz="5940" dirty="0">
                <a:solidFill>
                  <a:srgbClr val="A7A8AA"/>
                </a:solidFill>
              </a:rPr>
              <a:t>TEMA N°1</a:t>
            </a:r>
            <a:br>
              <a:rPr lang="es-CL" sz="3959" dirty="0"/>
            </a:br>
            <a:r>
              <a:rPr lang="es-CL" sz="3959" dirty="0">
                <a:solidFill>
                  <a:srgbClr val="88354D"/>
                </a:solidFill>
              </a:rPr>
              <a:t>TÉCNICAS AVANZADAS DE MANUFACTURA ADITIVA</a:t>
            </a:r>
            <a:endParaRPr sz="3959" dirty="0">
              <a:solidFill>
                <a:srgbClr val="88354D"/>
              </a:solidFill>
            </a:endParaRPr>
          </a:p>
        </p:txBody>
      </p:sp>
      <p:sp>
        <p:nvSpPr>
          <p:cNvPr id="110" name="Google Shape;110;p3"/>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1" name="Google Shape;111;p3"/>
          <p:cNvSpPr txBox="1"/>
          <p:nvPr/>
        </p:nvSpPr>
        <p:spPr>
          <a:xfrm>
            <a:off x="5353575" y="6353672"/>
            <a:ext cx="6062708" cy="1652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Imagen de Lutz Peter en Pixabay</a:t>
            </a:r>
            <a:endParaRPr sz="1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900" b="0" i="0" u="none" strike="noStrike" cap="none" dirty="0">
              <a:solidFill>
                <a:srgbClr val="000000"/>
              </a:solidFill>
              <a:latin typeface="Arial"/>
              <a:ea typeface="Arial"/>
              <a:cs typeface="Arial"/>
              <a:sym typeface="Arial"/>
            </a:endParaRPr>
          </a:p>
        </p:txBody>
      </p:sp>
      <p:pic>
        <p:nvPicPr>
          <p:cNvPr id="112" name="Google Shape;112;p3"/>
          <p:cNvPicPr preferRelativeResize="0"/>
          <p:nvPr/>
        </p:nvPicPr>
        <p:blipFill rotWithShape="1">
          <a:blip r:embed="rId3">
            <a:alphaModFix/>
          </a:blip>
          <a:srcRect/>
          <a:stretch/>
        </p:blipFill>
        <p:spPr>
          <a:xfrm>
            <a:off x="4921190" y="1996935"/>
            <a:ext cx="6495093" cy="43266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8" name="Google Shape;118;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a:t>
            </a:r>
            <a:r>
              <a:rPr lang="es-CL" dirty="0">
                <a:solidFill>
                  <a:srgbClr val="88354D"/>
                </a:solidFill>
              </a:rPr>
              <a:t> SOFTWARE ULTIMAKER CURA</a:t>
            </a:r>
            <a:endParaRPr dirty="0">
              <a:solidFill>
                <a:srgbClr val="88354D"/>
              </a:solidFill>
            </a:endParaRPr>
          </a:p>
        </p:txBody>
      </p:sp>
      <p:sp>
        <p:nvSpPr>
          <p:cNvPr id="120" name="Google Shape;120;p4"/>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21" name="Google Shape;121;p4"/>
          <p:cNvGrpSpPr/>
          <p:nvPr/>
        </p:nvGrpSpPr>
        <p:grpSpPr>
          <a:xfrm>
            <a:off x="1" y="2159824"/>
            <a:ext cx="5885894" cy="4036790"/>
            <a:chOff x="0" y="593"/>
            <a:chExt cx="3916029" cy="4229040"/>
          </a:xfrm>
        </p:grpSpPr>
        <p:sp>
          <p:nvSpPr>
            <p:cNvPr id="122" name="Google Shape;122;p4"/>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4"/>
            <p:cNvSpPr txBox="1"/>
            <p:nvPr/>
          </p:nvSpPr>
          <p:spPr>
            <a:xfrm>
              <a:off x="0" y="593"/>
              <a:ext cx="3916029"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just" rtl="0">
                <a:spcBef>
                  <a:spcPts val="70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just" rtl="0">
                <a:spcBef>
                  <a:spcPts val="0"/>
                </a:spcBef>
                <a:spcAft>
                  <a:spcPts val="0"/>
                </a:spcAft>
                <a:buClr>
                  <a:schemeClr val="dk1"/>
                </a:buClr>
                <a:buSzPts val="2200"/>
                <a:buFont typeface="Calibri"/>
                <a:buNone/>
              </a:pPr>
              <a:endParaRPr sz="2200" b="0" i="0" u="none" strike="noStrike" cap="none" dirty="0">
                <a:solidFill>
                  <a:schemeClr val="lt1"/>
                </a:solidFill>
                <a:latin typeface="Calibri"/>
                <a:ea typeface="Calibri"/>
                <a:cs typeface="Calibri"/>
                <a:sym typeface="Calibri"/>
              </a:endParaRPr>
            </a:p>
            <a:p>
              <a:pPr marL="0" marR="0" lvl="0" indent="0" algn="just" rtl="0">
                <a:spcBef>
                  <a:spcPts val="0"/>
                </a:spcBef>
                <a:spcAft>
                  <a:spcPts val="0"/>
                </a:spcAft>
                <a:buClr>
                  <a:schemeClr val="lt1"/>
                </a:buClr>
                <a:buSzPts val="2200"/>
                <a:buFont typeface="Calibri"/>
                <a:buNone/>
              </a:pPr>
              <a:r>
                <a:rPr lang="es-CL" sz="2200" b="0" i="0" u="none" strike="noStrike" cap="none" dirty="0">
                  <a:solidFill>
                    <a:schemeClr val="lt1"/>
                  </a:solidFill>
                  <a:latin typeface="Calibri"/>
                  <a:ea typeface="Calibri"/>
                  <a:cs typeface="Calibri"/>
                  <a:sym typeface="Calibri"/>
                </a:rPr>
                <a:t>El software Ultimaker Cura es un software de corte intuitivo y amigable, que permite configurar de forma rápida cada uno de los parámetros asociados a la manufactura mediante impresión 3D. </a:t>
              </a:r>
              <a:endParaRPr dirty="0"/>
            </a:p>
            <a:p>
              <a:pPr marL="0" marR="0" lvl="0" indent="0" algn="just" rtl="0">
                <a:spcBef>
                  <a:spcPts val="0"/>
                </a:spcBef>
                <a:spcAft>
                  <a:spcPts val="0"/>
                </a:spcAft>
                <a:buClr>
                  <a:schemeClr val="lt1"/>
                </a:buClr>
                <a:buSzPts val="2200"/>
                <a:buFont typeface="Calibri"/>
                <a:buNone/>
              </a:pPr>
              <a:r>
                <a:rPr lang="es-CL" sz="2200" b="0" i="0" u="none" strike="noStrike" cap="none" dirty="0">
                  <a:solidFill>
                    <a:schemeClr val="lt1"/>
                  </a:solidFill>
                  <a:latin typeface="Calibri"/>
                  <a:ea typeface="Calibri"/>
                  <a:cs typeface="Calibri"/>
                  <a:sym typeface="Calibri"/>
                </a:rPr>
                <a:t>Iremos revisando paso a paso algunos de los parámetros escondidos que serán útiles a la hora de configurar la impresión de una pieza, teniendo en cuenta la necesidad del producto, y la optimización de los recursos asociados. </a:t>
              </a:r>
              <a:endParaRPr dirty="0"/>
            </a:p>
            <a:p>
              <a:pPr marL="0" marR="0" lvl="0" indent="0" algn="just" rtl="0">
                <a:spcBef>
                  <a:spcPts val="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6500"/>
                <a:buFont typeface="Calibri"/>
                <a:buNone/>
              </a:pPr>
              <a:endParaRPr sz="6500" b="0" i="0" u="none" strike="noStrike" cap="none" dirty="0">
                <a:solidFill>
                  <a:schemeClr val="lt1"/>
                </a:solidFill>
                <a:latin typeface="Calibri"/>
                <a:ea typeface="Calibri"/>
                <a:cs typeface="Calibri"/>
                <a:sym typeface="Calibri"/>
              </a:endParaRPr>
            </a:p>
          </p:txBody>
        </p:sp>
      </p:grpSp>
      <p:sp>
        <p:nvSpPr>
          <p:cNvPr id="124" name="Google Shape;124;p4"/>
          <p:cNvSpPr txBox="1"/>
          <p:nvPr/>
        </p:nvSpPr>
        <p:spPr>
          <a:xfrm>
            <a:off x="6095999" y="5291290"/>
            <a:ext cx="5777229"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i="0" u="none" strike="noStrike" cap="none" dirty="0">
                <a:solidFill>
                  <a:srgbClr val="000000"/>
                </a:solidFill>
                <a:latin typeface="Calibri"/>
                <a:ea typeface="Calibri"/>
                <a:cs typeface="Calibri"/>
                <a:sym typeface="Calibri"/>
              </a:rPr>
              <a:t>Fuente</a:t>
            </a:r>
            <a:r>
              <a:rPr lang="es-CL" sz="1000" b="0" i="0" u="none" strike="noStrike" cap="none" dirty="0">
                <a:solidFill>
                  <a:srgbClr val="000000"/>
                </a:solidFill>
                <a:latin typeface="Calibri"/>
                <a:ea typeface="Calibri"/>
                <a:cs typeface="Calibri"/>
                <a:sym typeface="Calibri"/>
              </a:rPr>
              <a:t>: Elaboración propia, software Ultimaker Cura</a:t>
            </a:r>
            <a:endParaRPr sz="1000" b="0" i="0" u="none" strike="noStrike" cap="none" dirty="0">
              <a:solidFill>
                <a:schemeClr val="dk1"/>
              </a:solidFill>
              <a:latin typeface="Calibri"/>
              <a:ea typeface="Calibri"/>
              <a:cs typeface="Calibri"/>
              <a:sym typeface="Calibri"/>
            </a:endParaRPr>
          </a:p>
        </p:txBody>
      </p:sp>
      <p:pic>
        <p:nvPicPr>
          <p:cNvPr id="125" name="Google Shape;125;p4"/>
          <p:cNvPicPr preferRelativeResize="0">
            <a:picLocks noGrp="1"/>
          </p:cNvPicPr>
          <p:nvPr>
            <p:ph type="body" idx="1"/>
          </p:nvPr>
        </p:nvPicPr>
        <p:blipFill rotWithShape="1">
          <a:blip r:embed="rId4">
            <a:alphaModFix/>
          </a:blip>
          <a:srcRect/>
          <a:stretch/>
        </p:blipFill>
        <p:spPr>
          <a:xfrm>
            <a:off x="6096000" y="2233764"/>
            <a:ext cx="5777229" cy="3057526"/>
          </a:xfrm>
          <a:prstGeom prst="rect">
            <a:avLst/>
          </a:prstGeom>
          <a:noFill/>
          <a:ln>
            <a:noFill/>
          </a:ln>
        </p:spPr>
      </p:pic>
      <p:sp>
        <p:nvSpPr>
          <p:cNvPr id="126" name="Google Shape;126;p4"/>
          <p:cNvSpPr txBox="1"/>
          <p:nvPr/>
        </p:nvSpPr>
        <p:spPr>
          <a:xfrm>
            <a:off x="6096000" y="1777560"/>
            <a:ext cx="577722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u="none" strike="noStrike" cap="none" dirty="0">
                <a:solidFill>
                  <a:srgbClr val="88354D"/>
                </a:solidFill>
                <a:latin typeface="Calibri"/>
                <a:ea typeface="Calibri"/>
                <a:cs typeface="Calibri"/>
                <a:sym typeface="Calibri"/>
              </a:rPr>
              <a:t>Figura 1. Software Ultimaker Cura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3" name="Google Shape;133;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a:t>
            </a:r>
            <a:r>
              <a:rPr lang="es-CL" dirty="0">
                <a:solidFill>
                  <a:srgbClr val="88354D"/>
                </a:solidFill>
              </a:rPr>
              <a:t> SOFTWARE ULTIMAKER CURA</a:t>
            </a:r>
            <a:endParaRPr dirty="0">
              <a:solidFill>
                <a:srgbClr val="88354D"/>
              </a:solidFill>
            </a:endParaRPr>
          </a:p>
        </p:txBody>
      </p:sp>
      <p:sp>
        <p:nvSpPr>
          <p:cNvPr id="134" name="Google Shape;134;p5"/>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5" name="Google Shape;135;p5"/>
          <p:cNvSpPr/>
          <p:nvPr/>
        </p:nvSpPr>
        <p:spPr>
          <a:xfrm>
            <a:off x="6739275" y="5416035"/>
            <a:ext cx="4677039"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Elaboración propia, software Ultimaker Cura.</a:t>
            </a:r>
            <a:endParaRPr dirty="0"/>
          </a:p>
        </p:txBody>
      </p:sp>
      <p:sp>
        <p:nvSpPr>
          <p:cNvPr id="136" name="Google Shape;136;p5"/>
          <p:cNvSpPr txBox="1">
            <a:spLocks noGrp="1"/>
          </p:cNvSpPr>
          <p:nvPr>
            <p:ph type="body" idx="1"/>
          </p:nvPr>
        </p:nvSpPr>
        <p:spPr>
          <a:xfrm>
            <a:off x="296663" y="2055813"/>
            <a:ext cx="6033799" cy="438049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88354D"/>
              </a:buClr>
              <a:buSzPts val="2400"/>
              <a:buChar char="•"/>
            </a:pPr>
            <a:r>
              <a:rPr lang="es-CL" sz="2400" b="1" dirty="0">
                <a:solidFill>
                  <a:srgbClr val="88354D"/>
                </a:solidFill>
              </a:rPr>
              <a:t>Calidad: </a:t>
            </a:r>
            <a:r>
              <a:rPr lang="es-CL" sz="2400" dirty="0"/>
              <a:t>Determina la calidad de la impresión en cuanto a la resolución, modificando el tamaño de cada capa.</a:t>
            </a:r>
            <a:endParaRPr sz="2400" dirty="0"/>
          </a:p>
          <a:p>
            <a:pPr marL="685800" lvl="1" indent="-228600" algn="l" rtl="0">
              <a:lnSpc>
                <a:spcPct val="100000"/>
              </a:lnSpc>
              <a:spcBef>
                <a:spcPts val="500"/>
              </a:spcBef>
              <a:spcAft>
                <a:spcPts val="0"/>
              </a:spcAft>
              <a:buClr>
                <a:srgbClr val="88354D"/>
              </a:buClr>
              <a:buSzPts val="2400"/>
              <a:buChar char="•"/>
            </a:pPr>
            <a:r>
              <a:rPr lang="es-CL" b="1" dirty="0">
                <a:solidFill>
                  <a:srgbClr val="88354D"/>
                </a:solidFill>
              </a:rPr>
              <a:t>Altura de capa inicial: </a:t>
            </a:r>
            <a:r>
              <a:rPr lang="es-CL" dirty="0"/>
              <a:t>Determina cuán fina será la primera capa de la pieza a imprimir. La primera capa se refiere a la capa que va justo adherida a la placa o base de la impresora, y su medida repercute directamente en la efectividad de la adherencia.</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37" name="Google Shape;137;p5"/>
          <p:cNvPicPr preferRelativeResize="0"/>
          <p:nvPr/>
        </p:nvPicPr>
        <p:blipFill rotWithShape="1">
          <a:blip r:embed="rId4">
            <a:alphaModFix/>
          </a:blip>
          <a:srcRect/>
          <a:stretch/>
        </p:blipFill>
        <p:spPr>
          <a:xfrm>
            <a:off x="6739275" y="2060496"/>
            <a:ext cx="4677039" cy="3343275"/>
          </a:xfrm>
          <a:prstGeom prst="rect">
            <a:avLst/>
          </a:prstGeom>
          <a:noFill/>
          <a:ln>
            <a:noFill/>
          </a:ln>
        </p:spPr>
      </p:pic>
      <p:sp>
        <p:nvSpPr>
          <p:cNvPr id="138" name="Google Shape;138;p5"/>
          <p:cNvSpPr txBox="1"/>
          <p:nvPr/>
        </p:nvSpPr>
        <p:spPr>
          <a:xfrm>
            <a:off x="6739275" y="1678900"/>
            <a:ext cx="467703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u="none" strike="noStrike" cap="none" dirty="0">
                <a:solidFill>
                  <a:srgbClr val="88354D"/>
                </a:solidFill>
                <a:latin typeface="Calibri"/>
                <a:ea typeface="Calibri"/>
                <a:cs typeface="Calibri"/>
                <a:sym typeface="Calibri"/>
              </a:rPr>
              <a:t>Figura 2. Altura de capa inicial</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5" name="Google Shape;145;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a:t>
            </a:r>
            <a:r>
              <a:rPr lang="es-CL" dirty="0">
                <a:solidFill>
                  <a:srgbClr val="88354D"/>
                </a:solidFill>
              </a:rPr>
              <a:t> SOFTWARE ULTIMAKER CURA</a:t>
            </a:r>
            <a:endParaRPr dirty="0">
              <a:solidFill>
                <a:srgbClr val="88354D"/>
              </a:solidFill>
            </a:endParaRPr>
          </a:p>
        </p:txBody>
      </p:sp>
      <p:sp>
        <p:nvSpPr>
          <p:cNvPr id="146" name="Google Shape;146;p6"/>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7" name="Google Shape;147;p6"/>
          <p:cNvSpPr/>
          <p:nvPr/>
        </p:nvSpPr>
        <p:spPr>
          <a:xfrm>
            <a:off x="6897974" y="6131009"/>
            <a:ext cx="4649725"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Elaboración propia, software Ultimaker Cura.</a:t>
            </a:r>
            <a:endParaRPr dirty="0"/>
          </a:p>
          <a:p>
            <a:pPr marL="0" marR="0" lvl="0" indent="0" algn="ctr" rtl="0">
              <a:spcBef>
                <a:spcPts val="600"/>
              </a:spcBef>
              <a:spcAft>
                <a:spcPts val="0"/>
              </a:spcAft>
              <a:buNone/>
            </a:pPr>
            <a:endParaRPr sz="1000" b="0" i="0" u="none" strike="noStrike" cap="none" dirty="0">
              <a:solidFill>
                <a:schemeClr val="dk1"/>
              </a:solidFill>
              <a:latin typeface="Calibri"/>
              <a:ea typeface="Calibri"/>
              <a:cs typeface="Calibri"/>
              <a:sym typeface="Calibri"/>
            </a:endParaRPr>
          </a:p>
        </p:txBody>
      </p:sp>
      <p:sp>
        <p:nvSpPr>
          <p:cNvPr id="148" name="Google Shape;148;p6"/>
          <p:cNvSpPr txBox="1">
            <a:spLocks noGrp="1"/>
          </p:cNvSpPr>
          <p:nvPr>
            <p:ph type="body" idx="1"/>
          </p:nvPr>
        </p:nvSpPr>
        <p:spPr>
          <a:xfrm>
            <a:off x="296664" y="2055813"/>
            <a:ext cx="6291706" cy="3985322"/>
          </a:xfrm>
          <a:prstGeom prst="rect">
            <a:avLst/>
          </a:prstGeom>
          <a:blipFill rotWithShape="1">
            <a:blip r:embed="rId4">
              <a:alphaModFix/>
            </a:blip>
            <a:stretch>
              <a:fillRect l="-1549" t="-2140"/>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s-CL" dirty="0"/>
              <a:t> </a:t>
            </a:r>
            <a:endParaRPr dirty="0"/>
          </a:p>
        </p:txBody>
      </p:sp>
      <p:pic>
        <p:nvPicPr>
          <p:cNvPr id="149" name="Google Shape;149;p6"/>
          <p:cNvPicPr preferRelativeResize="0"/>
          <p:nvPr/>
        </p:nvPicPr>
        <p:blipFill rotWithShape="1">
          <a:blip r:embed="rId5">
            <a:alphaModFix/>
          </a:blip>
          <a:srcRect/>
          <a:stretch/>
        </p:blipFill>
        <p:spPr>
          <a:xfrm>
            <a:off x="6897974" y="2392551"/>
            <a:ext cx="4649724" cy="3648584"/>
          </a:xfrm>
          <a:prstGeom prst="rect">
            <a:avLst/>
          </a:prstGeom>
          <a:noFill/>
          <a:ln>
            <a:noFill/>
          </a:ln>
        </p:spPr>
      </p:pic>
      <p:sp>
        <p:nvSpPr>
          <p:cNvPr id="150" name="Google Shape;150;p6"/>
          <p:cNvSpPr txBox="1"/>
          <p:nvPr/>
        </p:nvSpPr>
        <p:spPr>
          <a:xfrm>
            <a:off x="6897974" y="1957948"/>
            <a:ext cx="46497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u="none" strike="noStrike" cap="none" dirty="0">
                <a:solidFill>
                  <a:srgbClr val="88354D"/>
                </a:solidFill>
                <a:latin typeface="Calibri"/>
                <a:ea typeface="Calibri"/>
                <a:cs typeface="Calibri"/>
                <a:sym typeface="Calibri"/>
              </a:rPr>
              <a:t>Figura 3. Grosor de la pared</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6" name="Google Shape;156;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a:t>
            </a:r>
            <a:br>
              <a:rPr lang="es-CL" dirty="0">
                <a:solidFill>
                  <a:srgbClr val="A7A8AA"/>
                </a:solidFill>
              </a:rPr>
            </a:br>
            <a:r>
              <a:rPr lang="es-CL" dirty="0">
                <a:solidFill>
                  <a:srgbClr val="88354D"/>
                </a:solidFill>
              </a:rPr>
              <a:t>SOFTWARE ULTIMAKER CURA</a:t>
            </a:r>
            <a:endParaRPr dirty="0">
              <a:solidFill>
                <a:srgbClr val="88354D"/>
              </a:solidFill>
            </a:endParaRPr>
          </a:p>
        </p:txBody>
      </p:sp>
      <p:sp>
        <p:nvSpPr>
          <p:cNvPr id="158" name="Google Shape;158;p7"/>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9" name="Google Shape;159;p7"/>
          <p:cNvSpPr txBox="1">
            <a:spLocks noGrp="1"/>
          </p:cNvSpPr>
          <p:nvPr>
            <p:ph type="body" idx="1"/>
          </p:nvPr>
        </p:nvSpPr>
        <p:spPr>
          <a:xfrm>
            <a:off x="296663" y="1825624"/>
            <a:ext cx="6350841" cy="4855591"/>
          </a:xfrm>
          <a:prstGeom prst="rect">
            <a:avLst/>
          </a:prstGeom>
          <a:blipFill rotWithShape="1">
            <a:blip r:embed="rId4">
              <a:alphaModFix/>
            </a:blip>
            <a:stretch>
              <a:fillRect l="-1536" t="-1756" r="-2399"/>
            </a:stretch>
          </a:blip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s-CL" dirty="0"/>
              <a:t> </a:t>
            </a:r>
            <a:endParaRPr dirty="0"/>
          </a:p>
        </p:txBody>
      </p:sp>
      <p:pic>
        <p:nvPicPr>
          <p:cNvPr id="160" name="Google Shape;160;p7"/>
          <p:cNvPicPr preferRelativeResize="0"/>
          <p:nvPr/>
        </p:nvPicPr>
        <p:blipFill rotWithShape="1">
          <a:blip r:embed="rId5">
            <a:alphaModFix/>
          </a:blip>
          <a:srcRect/>
          <a:stretch/>
        </p:blipFill>
        <p:spPr>
          <a:xfrm>
            <a:off x="6944167" y="2541502"/>
            <a:ext cx="4649724" cy="3648584"/>
          </a:xfrm>
          <a:prstGeom prst="rect">
            <a:avLst/>
          </a:prstGeom>
          <a:noFill/>
          <a:ln>
            <a:noFill/>
          </a:ln>
        </p:spPr>
      </p:pic>
      <p:sp>
        <p:nvSpPr>
          <p:cNvPr id="161" name="Google Shape;161;p7"/>
          <p:cNvSpPr txBox="1"/>
          <p:nvPr/>
        </p:nvSpPr>
        <p:spPr>
          <a:xfrm>
            <a:off x="6944167" y="6190086"/>
            <a:ext cx="4649724"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i="0" u="none" strike="noStrike" cap="none" dirty="0">
                <a:solidFill>
                  <a:schemeClr val="dk1"/>
                </a:solidFill>
                <a:latin typeface="Calibri"/>
                <a:ea typeface="Calibri"/>
                <a:cs typeface="Calibri"/>
                <a:sym typeface="Calibri"/>
              </a:rPr>
              <a:t>Fuente: </a:t>
            </a:r>
            <a:r>
              <a:rPr lang="es-CL" sz="1000" b="0" i="0" u="none" strike="noStrike" cap="none" dirty="0">
                <a:solidFill>
                  <a:schemeClr val="dk1"/>
                </a:solidFill>
                <a:latin typeface="Calibri"/>
                <a:ea typeface="Calibri"/>
                <a:cs typeface="Calibri"/>
                <a:sym typeface="Calibri"/>
              </a:rPr>
              <a:t>Elaboración propia, software Ultimaker Cura.</a:t>
            </a:r>
            <a:endParaRPr dirty="0"/>
          </a:p>
        </p:txBody>
      </p:sp>
      <p:sp>
        <p:nvSpPr>
          <p:cNvPr id="162" name="Google Shape;162;p7"/>
          <p:cNvSpPr txBox="1"/>
          <p:nvPr/>
        </p:nvSpPr>
        <p:spPr>
          <a:xfrm>
            <a:off x="6944167" y="2152165"/>
            <a:ext cx="46497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u="none" strike="noStrike" cap="none" dirty="0">
                <a:solidFill>
                  <a:srgbClr val="88354D"/>
                </a:solidFill>
                <a:latin typeface="Calibri"/>
                <a:ea typeface="Calibri"/>
                <a:cs typeface="Calibri"/>
                <a:sym typeface="Calibri"/>
              </a:rPr>
              <a:t>Figura 4. Grosor superior/ inferior</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8" name="Google Shape;168;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9" name="Google Shape;169;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a:t>
            </a:r>
            <a:r>
              <a:rPr lang="es-CL" dirty="0">
                <a:solidFill>
                  <a:srgbClr val="88354D"/>
                </a:solidFill>
              </a:rPr>
              <a:t> SOFTWARE ULTIMAKER CURA</a:t>
            </a:r>
            <a:endParaRPr dirty="0">
              <a:solidFill>
                <a:srgbClr val="88354D"/>
              </a:solidFill>
            </a:endParaRPr>
          </a:p>
        </p:txBody>
      </p:sp>
      <p:sp>
        <p:nvSpPr>
          <p:cNvPr id="170" name="Google Shape;170;p8"/>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1" name="Google Shape;171;p8"/>
          <p:cNvSpPr txBox="1">
            <a:spLocks noGrp="1"/>
          </p:cNvSpPr>
          <p:nvPr>
            <p:ph type="body" idx="1"/>
          </p:nvPr>
        </p:nvSpPr>
        <p:spPr>
          <a:xfrm>
            <a:off x="296663" y="1860324"/>
            <a:ext cx="6045521" cy="485559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88354D"/>
              </a:buClr>
              <a:buSzPts val="2400"/>
              <a:buNone/>
            </a:pPr>
            <a:r>
              <a:rPr lang="es-CL" sz="2400" b="1" dirty="0">
                <a:solidFill>
                  <a:srgbClr val="88354D"/>
                </a:solidFill>
              </a:rPr>
              <a:t>Perímetro:</a:t>
            </a:r>
            <a:endParaRPr dirty="0"/>
          </a:p>
          <a:p>
            <a:pPr marL="538163" lvl="0" indent="-228600" algn="just" rtl="0">
              <a:lnSpc>
                <a:spcPct val="90000"/>
              </a:lnSpc>
              <a:spcBef>
                <a:spcPts val="1000"/>
              </a:spcBef>
              <a:spcAft>
                <a:spcPts val="0"/>
              </a:spcAft>
              <a:buClr>
                <a:srgbClr val="88354D"/>
              </a:buClr>
              <a:buSzPts val="2400"/>
              <a:buChar char="•"/>
            </a:pPr>
            <a:r>
              <a:rPr lang="es-CL" sz="2400" b="1" dirty="0">
                <a:solidFill>
                  <a:srgbClr val="88354D"/>
                </a:solidFill>
              </a:rPr>
              <a:t>Habilitar alisado</a:t>
            </a:r>
            <a:r>
              <a:rPr lang="es-CL" sz="2400" dirty="0"/>
              <a:t>: Esta opción permite realizar una “pasada” a la superficie superior una vez más, para derretir la capa superior del plástico, y crear una superficie más lisa.</a:t>
            </a:r>
            <a:r>
              <a:rPr lang="es-CL" dirty="0"/>
              <a:t>	</a:t>
            </a:r>
            <a:endParaRPr dirty="0"/>
          </a:p>
        </p:txBody>
      </p:sp>
      <p:pic>
        <p:nvPicPr>
          <p:cNvPr id="172" name="Google Shape;172;p8"/>
          <p:cNvPicPr preferRelativeResize="0"/>
          <p:nvPr/>
        </p:nvPicPr>
        <p:blipFill rotWithShape="1">
          <a:blip r:embed="rId4">
            <a:alphaModFix/>
          </a:blip>
          <a:srcRect/>
          <a:stretch/>
        </p:blipFill>
        <p:spPr>
          <a:xfrm>
            <a:off x="6942230" y="2541502"/>
            <a:ext cx="4649724" cy="3648584"/>
          </a:xfrm>
          <a:prstGeom prst="rect">
            <a:avLst/>
          </a:prstGeom>
          <a:noFill/>
          <a:ln>
            <a:noFill/>
          </a:ln>
        </p:spPr>
      </p:pic>
      <p:sp>
        <p:nvSpPr>
          <p:cNvPr id="173" name="Google Shape;173;p8"/>
          <p:cNvSpPr txBox="1"/>
          <p:nvPr/>
        </p:nvSpPr>
        <p:spPr>
          <a:xfrm>
            <a:off x="6392663" y="6190086"/>
            <a:ext cx="609600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Elaboración propia, software Ultimaker Cura</a:t>
            </a:r>
            <a:endParaRPr dirty="0"/>
          </a:p>
        </p:txBody>
      </p:sp>
      <p:sp>
        <p:nvSpPr>
          <p:cNvPr id="174" name="Google Shape;174;p8"/>
          <p:cNvSpPr txBox="1"/>
          <p:nvPr/>
        </p:nvSpPr>
        <p:spPr>
          <a:xfrm>
            <a:off x="6942230" y="2170035"/>
            <a:ext cx="46497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u="none" strike="noStrike" cap="none" dirty="0">
                <a:solidFill>
                  <a:srgbClr val="88354D"/>
                </a:solidFill>
                <a:latin typeface="Calibri"/>
                <a:ea typeface="Calibri"/>
                <a:cs typeface="Calibri"/>
                <a:sym typeface="Calibri"/>
              </a:rPr>
              <a:t>Figura 5. Habilitar alisado</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9"/>
          <p:cNvPicPr preferRelativeResize="0"/>
          <p:nvPr/>
        </p:nvPicPr>
        <p:blipFill rotWithShape="1">
          <a:blip r:embed="rId3">
            <a:alphaModFix/>
          </a:blip>
          <a:srcRect/>
          <a:stretch/>
        </p:blipFill>
        <p:spPr>
          <a:xfrm>
            <a:off x="0" y="-1"/>
            <a:ext cx="12192000" cy="7104185"/>
          </a:xfrm>
          <a:prstGeom prst="rect">
            <a:avLst/>
          </a:prstGeom>
          <a:noFill/>
          <a:ln>
            <a:noFill/>
          </a:ln>
        </p:spPr>
      </p:pic>
      <p:sp>
        <p:nvSpPr>
          <p:cNvPr id="180" name="Google Shape;180;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1" name="Google Shape;181;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CONFIGURACIÓN PERSONALIZADA DE</a:t>
            </a:r>
            <a:r>
              <a:rPr lang="es-CL" dirty="0">
                <a:solidFill>
                  <a:srgbClr val="88354D"/>
                </a:solidFill>
              </a:rPr>
              <a:t> SOFTWARE ULTIMAKER CURA</a:t>
            </a:r>
            <a:endParaRPr dirty="0">
              <a:solidFill>
                <a:srgbClr val="88354D"/>
              </a:solidFill>
            </a:endParaRPr>
          </a:p>
        </p:txBody>
      </p:sp>
      <p:sp>
        <p:nvSpPr>
          <p:cNvPr id="182" name="Google Shape;182;p9"/>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83" name="Google Shape;183;p9"/>
          <p:cNvGrpSpPr/>
          <p:nvPr/>
        </p:nvGrpSpPr>
        <p:grpSpPr>
          <a:xfrm>
            <a:off x="1" y="1996290"/>
            <a:ext cx="7127161" cy="4861710"/>
            <a:chOff x="0" y="-162941"/>
            <a:chExt cx="4785179" cy="4861710"/>
          </a:xfrm>
        </p:grpSpPr>
        <p:sp>
          <p:nvSpPr>
            <p:cNvPr id="184" name="Google Shape;184;p9"/>
            <p:cNvSpPr/>
            <p:nvPr/>
          </p:nvSpPr>
          <p:spPr>
            <a:xfrm>
              <a:off x="0" y="593"/>
              <a:ext cx="3916029" cy="422904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9"/>
            <p:cNvSpPr txBox="1"/>
            <p:nvPr/>
          </p:nvSpPr>
          <p:spPr>
            <a:xfrm>
              <a:off x="115235" y="-162941"/>
              <a:ext cx="4669944" cy="4861710"/>
            </a:xfrm>
            <a:prstGeom prst="rect">
              <a:avLst/>
            </a:prstGeom>
            <a:no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just" rtl="0">
                <a:spcBef>
                  <a:spcPts val="700"/>
                </a:spcBef>
                <a:spcAft>
                  <a:spcPts val="0"/>
                </a:spcAft>
                <a:buNone/>
              </a:pPr>
              <a:r>
                <a:rPr lang="es-CL" sz="2200" b="1" i="0" u="none" strike="noStrike" cap="none" dirty="0">
                  <a:solidFill>
                    <a:srgbClr val="88354D"/>
                  </a:solidFill>
                  <a:latin typeface="Calibri"/>
                  <a:ea typeface="Calibri"/>
                  <a:cs typeface="Calibri"/>
                  <a:sym typeface="Calibri"/>
                </a:rPr>
                <a:t>Relleno: </a:t>
              </a:r>
              <a:r>
                <a:rPr lang="es-CL" sz="2200" b="0" i="0" u="none" strike="noStrike" cap="none" dirty="0">
                  <a:solidFill>
                    <a:schemeClr val="dk1"/>
                  </a:solidFill>
                  <a:latin typeface="Calibri"/>
                  <a:ea typeface="Calibri"/>
                  <a:cs typeface="Calibri"/>
                  <a:sym typeface="Calibri"/>
                </a:rPr>
                <a:t>Determina la cantidad de plástico que llevará la parte interna de la pieza. </a:t>
              </a:r>
              <a:endParaRPr dirty="0"/>
            </a:p>
            <a:p>
              <a:pPr marL="268288" marR="0" lvl="1" indent="-161925" algn="just" rtl="0">
                <a:spcBef>
                  <a:spcPts val="0"/>
                </a:spcBef>
                <a:spcAft>
                  <a:spcPts val="0"/>
                </a:spcAft>
                <a:buClr>
                  <a:srgbClr val="88354D"/>
                </a:buClr>
                <a:buSzPts val="2000"/>
                <a:buFont typeface="Arial"/>
                <a:buChar char="•"/>
              </a:pPr>
              <a:r>
                <a:rPr lang="es-CL" sz="2000" b="1" i="0" u="none" strike="noStrike" cap="none" dirty="0">
                  <a:solidFill>
                    <a:srgbClr val="88354D"/>
                  </a:solidFill>
                  <a:latin typeface="Calibri"/>
                  <a:ea typeface="Calibri"/>
                  <a:cs typeface="Calibri"/>
                  <a:sym typeface="Calibri"/>
                </a:rPr>
                <a:t>Patrón de relleno</a:t>
              </a:r>
              <a:r>
                <a:rPr lang="es-CL" sz="2000" b="0" i="0" u="none" strike="noStrike" cap="none" dirty="0">
                  <a:solidFill>
                    <a:schemeClr val="dk1"/>
                  </a:solidFill>
                  <a:latin typeface="Calibri"/>
                  <a:ea typeface="Calibri"/>
                  <a:cs typeface="Calibri"/>
                  <a:sym typeface="Calibri"/>
                </a:rPr>
                <a:t>: El patrón de relleno que escojamos afectará directamente a la resistencia mecánica que obtendremos en nuestra pieza. Existen 13 tipos de relleno a escoger en Cura, y la agrupación según necesidades de la pieza es la siguiente:</a:t>
              </a:r>
              <a:endParaRPr sz="2000" b="0" i="0" u="none" strike="noStrike" cap="none" dirty="0">
                <a:solidFill>
                  <a:schemeClr val="dk1"/>
                </a:solidFill>
                <a:latin typeface="Calibri"/>
                <a:ea typeface="Calibri"/>
                <a:cs typeface="Calibri"/>
                <a:sym typeface="Calibri"/>
              </a:endParaRPr>
            </a:p>
            <a:p>
              <a:pPr marL="717550" marR="0" lvl="2" indent="-255587" algn="l" rtl="0">
                <a:spcBef>
                  <a:spcPts val="0"/>
                </a:spcBef>
                <a:spcAft>
                  <a:spcPts val="0"/>
                </a:spcAft>
                <a:buClr>
                  <a:srgbClr val="88354D"/>
                </a:buClr>
                <a:buSzPts val="2000"/>
                <a:buFont typeface="Courier New"/>
                <a:buChar char="o"/>
              </a:pPr>
              <a:r>
                <a:rPr lang="es-CL" sz="2000" b="1" i="0" u="none" strike="noStrike" cap="none" dirty="0">
                  <a:solidFill>
                    <a:srgbClr val="88354D"/>
                  </a:solidFill>
                  <a:latin typeface="Calibri"/>
                  <a:ea typeface="Calibri"/>
                  <a:cs typeface="Calibri"/>
                  <a:sym typeface="Calibri"/>
                </a:rPr>
                <a:t>Figuras de decoración (baja resistencia): </a:t>
              </a:r>
              <a:r>
                <a:rPr lang="es-CL" sz="2000" b="0" i="0" u="none" strike="noStrike" cap="none" dirty="0">
                  <a:solidFill>
                    <a:schemeClr val="dk1"/>
                  </a:solidFill>
                  <a:latin typeface="Calibri"/>
                  <a:ea typeface="Calibri"/>
                  <a:cs typeface="Calibri"/>
                  <a:sym typeface="Calibri"/>
                </a:rPr>
                <a:t>Líneas, zig-zag</a:t>
              </a:r>
              <a:endParaRPr sz="2000" b="0" i="0" u="none" strike="noStrike" cap="none" dirty="0">
                <a:solidFill>
                  <a:schemeClr val="dk1"/>
                </a:solidFill>
                <a:latin typeface="Calibri"/>
                <a:ea typeface="Calibri"/>
                <a:cs typeface="Calibri"/>
                <a:sym typeface="Calibri"/>
              </a:endParaRPr>
            </a:p>
            <a:p>
              <a:pPr marL="717550" marR="0" lvl="2" indent="-255587" algn="l" rtl="0">
                <a:spcBef>
                  <a:spcPts val="0"/>
                </a:spcBef>
                <a:spcAft>
                  <a:spcPts val="0"/>
                </a:spcAft>
                <a:buClr>
                  <a:srgbClr val="88354D"/>
                </a:buClr>
                <a:buSzPts val="2000"/>
                <a:buFont typeface="Courier New"/>
                <a:buChar char="o"/>
              </a:pPr>
              <a:r>
                <a:rPr lang="es-CL" sz="2000" b="1" i="0" u="none" strike="noStrike" cap="none" dirty="0">
                  <a:solidFill>
                    <a:srgbClr val="88354D"/>
                  </a:solidFill>
                  <a:latin typeface="Calibri"/>
                  <a:ea typeface="Calibri"/>
                  <a:cs typeface="Calibri"/>
                  <a:sym typeface="Calibri"/>
                </a:rPr>
                <a:t>Piezas "estándar" (resistencia media): </a:t>
              </a:r>
              <a:r>
                <a:rPr lang="es-CL" sz="2000" b="0" i="0" u="none" strike="noStrike" cap="none" dirty="0">
                  <a:solidFill>
                    <a:schemeClr val="dk1"/>
                  </a:solidFill>
                  <a:latin typeface="Calibri"/>
                  <a:ea typeface="Calibri"/>
                  <a:cs typeface="Calibri"/>
                  <a:sym typeface="Calibri"/>
                </a:rPr>
                <a:t>Rejilla, triángulos, tri-hexagonal.</a:t>
              </a:r>
              <a:endParaRPr dirty="0"/>
            </a:p>
            <a:p>
              <a:pPr marL="717550" marR="0" lvl="2" indent="-255587" algn="l" rtl="0">
                <a:spcBef>
                  <a:spcPts val="0"/>
                </a:spcBef>
                <a:spcAft>
                  <a:spcPts val="0"/>
                </a:spcAft>
                <a:buClr>
                  <a:srgbClr val="88354D"/>
                </a:buClr>
                <a:buSzPts val="2000"/>
                <a:buFont typeface="Courier New"/>
                <a:buChar char="o"/>
              </a:pPr>
              <a:r>
                <a:rPr lang="es-CL" sz="2000" b="1" i="0" u="none" strike="noStrike" cap="none" dirty="0">
                  <a:solidFill>
                    <a:srgbClr val="88354D"/>
                  </a:solidFill>
                  <a:latin typeface="Calibri"/>
                  <a:ea typeface="Calibri"/>
                  <a:cs typeface="Calibri"/>
                  <a:sym typeface="Calibri"/>
                </a:rPr>
                <a:t>Piezas funcionales (alta resistencia): </a:t>
              </a:r>
              <a:r>
                <a:rPr lang="es-CL" sz="2000" b="0" i="0" u="none" strike="noStrike" cap="none" dirty="0">
                  <a:solidFill>
                    <a:schemeClr val="dk1"/>
                  </a:solidFill>
                  <a:latin typeface="Calibri"/>
                  <a:ea typeface="Calibri"/>
                  <a:cs typeface="Calibri"/>
                  <a:sym typeface="Calibri"/>
                </a:rPr>
                <a:t>Cúbico, subdivisión cúbica, octeto, cúbico bitruncado, giroide.</a:t>
              </a:r>
              <a:endParaRPr dirty="0"/>
            </a:p>
            <a:p>
              <a:pPr marL="717550" marR="0" lvl="2" indent="-255587" algn="l" rtl="0">
                <a:spcBef>
                  <a:spcPts val="0"/>
                </a:spcBef>
                <a:spcAft>
                  <a:spcPts val="0"/>
                </a:spcAft>
                <a:buClr>
                  <a:srgbClr val="88354D"/>
                </a:buClr>
                <a:buSzPts val="2000"/>
                <a:buFont typeface="Courier New"/>
                <a:buChar char="o"/>
              </a:pPr>
              <a:r>
                <a:rPr lang="es-CL" sz="2000" b="1" i="0" u="none" strike="noStrike" cap="none" dirty="0">
                  <a:solidFill>
                    <a:srgbClr val="88354D"/>
                  </a:solidFill>
                  <a:latin typeface="Calibri"/>
                  <a:ea typeface="Calibri"/>
                  <a:cs typeface="Calibri"/>
                  <a:sym typeface="Calibri"/>
                </a:rPr>
                <a:t>Piezas flexibles: </a:t>
              </a:r>
              <a:r>
                <a:rPr lang="es-CL" sz="2000" b="0" i="0" u="none" strike="noStrike" cap="none" dirty="0">
                  <a:solidFill>
                    <a:schemeClr val="dk1"/>
                  </a:solidFill>
                  <a:latin typeface="Calibri"/>
                  <a:ea typeface="Calibri"/>
                  <a:cs typeface="Calibri"/>
                  <a:sym typeface="Calibri"/>
                </a:rPr>
                <a:t>Concéntrico, cruz, cruz 3D.</a:t>
              </a:r>
              <a:endParaRPr dirty="0"/>
            </a:p>
            <a:p>
              <a:pPr marL="0" marR="0" lvl="0" indent="0" algn="ctr" rtl="0">
                <a:lnSpc>
                  <a:spcPct val="90000"/>
                </a:lnSpc>
                <a:spcBef>
                  <a:spcPts val="0"/>
                </a:spcBef>
                <a:spcAft>
                  <a:spcPts val="0"/>
                </a:spcAft>
                <a:buClr>
                  <a:schemeClr val="dk1"/>
                </a:buClr>
                <a:buSzPts val="6500"/>
                <a:buFont typeface="Calibri"/>
                <a:buNone/>
              </a:pPr>
              <a:endParaRPr sz="6500" b="0" i="0" u="none" strike="noStrike" cap="none" dirty="0">
                <a:solidFill>
                  <a:schemeClr val="lt1"/>
                </a:solidFill>
                <a:latin typeface="Calibri"/>
                <a:ea typeface="Calibri"/>
                <a:cs typeface="Calibri"/>
                <a:sym typeface="Calibri"/>
              </a:endParaRPr>
            </a:p>
          </p:txBody>
        </p:sp>
      </p:grpSp>
      <p:pic>
        <p:nvPicPr>
          <p:cNvPr id="186" name="Google Shape;186;p9" descr="https://lh6.googleusercontent.com/r-nui_hZG3T_oMrTqF4s0PmMQHRqsQE_c0GoCLSoWbbN1JhVhXShGskYrQafR8DRZVoTbB7lHoyY9SwQ1vhB4_PO01sN14aT26osH7Tl45C_1TwI2HyksOnEkbHO9Q"/>
          <p:cNvPicPr preferRelativeResize="0"/>
          <p:nvPr/>
        </p:nvPicPr>
        <p:blipFill rotWithShape="1">
          <a:blip r:embed="rId4">
            <a:alphaModFix/>
          </a:blip>
          <a:srcRect l="6760" t="10191" r="9324" b="12247"/>
          <a:stretch/>
        </p:blipFill>
        <p:spPr>
          <a:xfrm>
            <a:off x="7222529" y="2159824"/>
            <a:ext cx="4596384" cy="4026535"/>
          </a:xfrm>
          <a:prstGeom prst="rect">
            <a:avLst/>
          </a:prstGeom>
          <a:noFill/>
          <a:ln>
            <a:noFill/>
          </a:ln>
        </p:spPr>
      </p:pic>
      <p:sp>
        <p:nvSpPr>
          <p:cNvPr id="187" name="Google Shape;187;p9"/>
          <p:cNvSpPr txBox="1"/>
          <p:nvPr/>
        </p:nvSpPr>
        <p:spPr>
          <a:xfrm>
            <a:off x="7222529" y="6194191"/>
            <a:ext cx="4596384"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000" b="1" i="0" u="none" strike="noStrike" cap="none" dirty="0">
                <a:solidFill>
                  <a:schemeClr val="dk1"/>
                </a:solidFill>
                <a:latin typeface="Calibri"/>
                <a:ea typeface="Calibri"/>
                <a:cs typeface="Calibri"/>
                <a:sym typeface="Calibri"/>
              </a:rPr>
              <a:t>Fuente</a:t>
            </a:r>
            <a:r>
              <a:rPr lang="es-CL" sz="1000" b="0" i="0" u="none" strike="noStrike" cap="none" dirty="0">
                <a:solidFill>
                  <a:schemeClr val="dk1"/>
                </a:solidFill>
                <a:latin typeface="Calibri"/>
                <a:ea typeface="Calibri"/>
                <a:cs typeface="Calibri"/>
                <a:sym typeface="Calibri"/>
              </a:rPr>
              <a:t>: https://all3dp.com/2/cura-infill-patterns-all-you-need-to-know</a:t>
            </a:r>
            <a:endParaRPr dirty="0"/>
          </a:p>
        </p:txBody>
      </p:sp>
      <p:sp>
        <p:nvSpPr>
          <p:cNvPr id="188" name="Google Shape;188;p9"/>
          <p:cNvSpPr txBox="1"/>
          <p:nvPr/>
        </p:nvSpPr>
        <p:spPr>
          <a:xfrm>
            <a:off x="7222529" y="1782660"/>
            <a:ext cx="459638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1800" b="1" i="1" u="none" strike="noStrike" cap="none" dirty="0">
                <a:solidFill>
                  <a:srgbClr val="88354D"/>
                </a:solidFill>
                <a:latin typeface="Calibri"/>
                <a:ea typeface="Calibri"/>
                <a:cs typeface="Calibri"/>
                <a:sym typeface="Calibri"/>
              </a:rPr>
              <a:t>Figura 6. Relleno</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1625</Words>
  <Application>Microsoft Office PowerPoint</Application>
  <PresentationFormat>Panorámica</PresentationFormat>
  <Paragraphs>129</Paragraphs>
  <Slides>21</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Courier New</vt:lpstr>
      <vt:lpstr>Tema de Office</vt:lpstr>
      <vt:lpstr>Fabricación de Moldes</vt:lpstr>
      <vt:lpstr>TEMAS</vt:lpstr>
      <vt:lpstr>TEMA N°1 TÉCNICAS AVANZADAS DE MANUFACTURA ADITIVA</vt:lpstr>
      <vt:lpstr>CONFIGURACIÓN PERSONALIZADA DE SOFTWARE ULTIMAKER CURA</vt:lpstr>
      <vt:lpstr>CONFIGURACIÓN PERSONALIZADA DE SOFTWARE ULTIMAKER CURA</vt:lpstr>
      <vt:lpstr>CONFIGURACIÓN PERSONALIZADA DE SOFTWARE ULTIMAKER CURA</vt:lpstr>
      <vt:lpstr>CONFIGURACIÓN PERSONALIZADA DE SOFTWARE ULTIMAKER CURA</vt:lpstr>
      <vt:lpstr>CONFIGURACIÓN PERSONALIZADA DE SOFTWARE ULTIMAKER CURA</vt:lpstr>
      <vt:lpstr>CONFIGURACIÓN PERSONALIZADA DE SOFTWARE ULTIMAKER CURA</vt:lpstr>
      <vt:lpstr>CONFIGURACIÓN PERSONALIZADA DE SOFTWARE ULTIMAKER CURA</vt:lpstr>
      <vt:lpstr>CONFIGURACIÓN PERSONALIZADA DE SOFTWARE ULTIMAKER CURA</vt:lpstr>
      <vt:lpstr>PROBLEMAS COMUNES EN LA IMPRESIÓN 3D Y SUS SOLUCIONES</vt:lpstr>
      <vt:lpstr>PROBLEMAS COMUNES EN LA IMPRESIÓN 3D</vt:lpstr>
      <vt:lpstr>PROBLEMAS COMUNES EN LA IMPRESIÓN 3D</vt:lpstr>
      <vt:lpstr>PROBLEMAS COMUNES EN LA IMPRESIÓN 3D</vt:lpstr>
      <vt:lpstr>TEMA N°2 MÁQUINA INYECTORA</vt:lpstr>
      <vt:lpstr>¿QUÉ ES UNA MÁQUINA INYECTORA?</vt:lpstr>
      <vt:lpstr>¿QUÉ ES UNA MÁQUINA INYECTORA?</vt:lpstr>
      <vt:lpstr>¿QUÉ ES UNA MÁQUINA INYECTORA?</vt:lpstr>
      <vt:lpstr>¿QUÉ ES UNA MÁQUINA INYECTORA?</vt:lpstr>
      <vt:lpstr>CARACTERÍSTICAS  LAS PRINCIPALES PARÁMETROS QUE CARACTERIZAN Y PERMITEN DIFERENCIAR A LAS MÁQUINAS INYECTORAS 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Fabricación de Moldes</dc:title>
  <dc:creator>d.silvahidd@gmail.com</dc:creator>
  <cp:lastModifiedBy>Karina Uribe Mansilla</cp:lastModifiedBy>
  <cp:revision>2</cp:revision>
  <dcterms:created xsi:type="dcterms:W3CDTF">2020-08-12T18:32:33Z</dcterms:created>
  <dcterms:modified xsi:type="dcterms:W3CDTF">2021-02-19T02:45:26Z</dcterms:modified>
</cp:coreProperties>
</file>