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15" r:id="rId3"/>
    <p:sldId id="322" r:id="rId4"/>
    <p:sldId id="323" r:id="rId5"/>
    <p:sldId id="257" r:id="rId6"/>
    <p:sldId id="258" r:id="rId7"/>
    <p:sldId id="259" r:id="rId8"/>
    <p:sldId id="260" r:id="rId9"/>
    <p:sldId id="261" r:id="rId10"/>
    <p:sldId id="356" r:id="rId11"/>
    <p:sldId id="262" r:id="rId12"/>
    <p:sldId id="263" r:id="rId13"/>
    <p:sldId id="264" r:id="rId14"/>
    <p:sldId id="325" r:id="rId15"/>
    <p:sldId id="326" r:id="rId16"/>
    <p:sldId id="327" r:id="rId17"/>
    <p:sldId id="328" r:id="rId18"/>
    <p:sldId id="266" r:id="rId19"/>
    <p:sldId id="267" r:id="rId20"/>
    <p:sldId id="318" r:id="rId21"/>
    <p:sldId id="319" r:id="rId22"/>
    <p:sldId id="357" r:id="rId23"/>
    <p:sldId id="358" r:id="rId24"/>
    <p:sldId id="330" r:id="rId2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silvahidd@gmail.com" initials="d" lastIdx="1" clrIdx="0">
    <p:extLst>
      <p:ext uri="{19B8F6BF-5375-455C-9EA6-DF929625EA0E}">
        <p15:presenceInfo xmlns:p15="http://schemas.microsoft.com/office/powerpoint/2012/main" userId="08768d0e4472d8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98" autoAdjust="0"/>
    <p:restoredTop sz="94660"/>
  </p:normalViewPr>
  <p:slideViewPr>
    <p:cSldViewPr snapToGrid="0">
      <p:cViewPr varScale="1">
        <p:scale>
          <a:sx n="109" d="100"/>
          <a:sy n="109" d="100"/>
        </p:scale>
        <p:origin x="114"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25T16:22:55.001" idx="1">
    <p:pos x="7332" y="207"/>
    <p:text>No pude encontrar una imagen más acorde que no fuera sacada de la web, por los derechos, si tienen alguna que se pueda utilizar sin problemas (tomada por ustedes) sería ideal</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3D9668-1972-472A-A638-FB9129D36CFF}" type="datetimeFigureOut">
              <a:rPr lang="es-CL" smtClean="0"/>
              <a:t>11-02-2021</a:t>
            </a:fld>
            <a:endParaRPr lang="es-C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E51F6-31B4-49E1-98BF-2F481651AC00}" type="slidenum">
              <a:rPr lang="es-CL" smtClean="0"/>
              <a:t>‹Nº›</a:t>
            </a:fld>
            <a:endParaRPr lang="es-CL" dirty="0"/>
          </a:p>
        </p:txBody>
      </p:sp>
    </p:spTree>
    <p:extLst>
      <p:ext uri="{BB962C8B-B14F-4D97-AF65-F5344CB8AC3E}">
        <p14:creationId xmlns:p14="http://schemas.microsoft.com/office/powerpoint/2010/main" val="267508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6229F76B-FCFB-446A-AD6D-9B86885F2264}" type="datetimeFigureOut">
              <a:rPr lang="es-CL" smtClean="0"/>
              <a:t>11-02-2021</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B9E6B744-4682-45E5-B889-40F60B298F49}" type="slidenum">
              <a:rPr lang="es-CL" smtClean="0"/>
              <a:t>‹Nº›</a:t>
            </a:fld>
            <a:endParaRPr lang="es-CL" dirty="0"/>
          </a:p>
        </p:txBody>
      </p:sp>
    </p:spTree>
    <p:extLst>
      <p:ext uri="{BB962C8B-B14F-4D97-AF65-F5344CB8AC3E}">
        <p14:creationId xmlns:p14="http://schemas.microsoft.com/office/powerpoint/2010/main" val="3279509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6229F76B-FCFB-446A-AD6D-9B86885F2264}" type="datetimeFigureOut">
              <a:rPr lang="es-CL" smtClean="0"/>
              <a:t>11-02-2021</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B9E6B744-4682-45E5-B889-40F60B298F49}" type="slidenum">
              <a:rPr lang="es-CL" smtClean="0"/>
              <a:t>‹Nº›</a:t>
            </a:fld>
            <a:endParaRPr lang="es-CL" dirty="0"/>
          </a:p>
        </p:txBody>
      </p:sp>
    </p:spTree>
    <p:extLst>
      <p:ext uri="{BB962C8B-B14F-4D97-AF65-F5344CB8AC3E}">
        <p14:creationId xmlns:p14="http://schemas.microsoft.com/office/powerpoint/2010/main" val="126328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6229F76B-FCFB-446A-AD6D-9B86885F2264}" type="datetimeFigureOut">
              <a:rPr lang="es-CL" smtClean="0"/>
              <a:t>11-02-2021</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B9E6B744-4682-45E5-B889-40F60B298F49}" type="slidenum">
              <a:rPr lang="es-CL" smtClean="0"/>
              <a:t>‹Nº›</a:t>
            </a:fld>
            <a:endParaRPr lang="es-CL" dirty="0"/>
          </a:p>
        </p:txBody>
      </p:sp>
    </p:spTree>
    <p:extLst>
      <p:ext uri="{BB962C8B-B14F-4D97-AF65-F5344CB8AC3E}">
        <p14:creationId xmlns:p14="http://schemas.microsoft.com/office/powerpoint/2010/main" val="1541691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6229F76B-FCFB-446A-AD6D-9B86885F2264}" type="datetimeFigureOut">
              <a:rPr lang="es-CL" smtClean="0"/>
              <a:t>11-02-2021</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B9E6B744-4682-45E5-B889-40F60B298F49}" type="slidenum">
              <a:rPr lang="es-CL" smtClean="0"/>
              <a:t>‹Nº›</a:t>
            </a:fld>
            <a:endParaRPr lang="es-CL" dirty="0"/>
          </a:p>
        </p:txBody>
      </p:sp>
    </p:spTree>
    <p:extLst>
      <p:ext uri="{BB962C8B-B14F-4D97-AF65-F5344CB8AC3E}">
        <p14:creationId xmlns:p14="http://schemas.microsoft.com/office/powerpoint/2010/main" val="403087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6229F76B-FCFB-446A-AD6D-9B86885F2264}" type="datetimeFigureOut">
              <a:rPr lang="es-CL" smtClean="0"/>
              <a:t>11-02-2021</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B9E6B744-4682-45E5-B889-40F60B298F49}" type="slidenum">
              <a:rPr lang="es-CL" smtClean="0"/>
              <a:t>‹Nº›</a:t>
            </a:fld>
            <a:endParaRPr lang="es-CL" dirty="0"/>
          </a:p>
        </p:txBody>
      </p:sp>
    </p:spTree>
    <p:extLst>
      <p:ext uri="{BB962C8B-B14F-4D97-AF65-F5344CB8AC3E}">
        <p14:creationId xmlns:p14="http://schemas.microsoft.com/office/powerpoint/2010/main" val="122889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6229F76B-FCFB-446A-AD6D-9B86885F2264}" type="datetimeFigureOut">
              <a:rPr lang="es-CL" smtClean="0"/>
              <a:t>11-02-2021</a:t>
            </a:fld>
            <a:endParaRPr lang="es-CL" dirty="0"/>
          </a:p>
        </p:txBody>
      </p:sp>
      <p:sp>
        <p:nvSpPr>
          <p:cNvPr id="6" name="Marcador de pie de página 5"/>
          <p:cNvSpPr>
            <a:spLocks noGrp="1"/>
          </p:cNvSpPr>
          <p:nvPr>
            <p:ph type="ftr" sz="quarter" idx="11"/>
          </p:nvPr>
        </p:nvSpPr>
        <p:spPr/>
        <p:txBody>
          <a:bodyPr/>
          <a:lstStyle/>
          <a:p>
            <a:endParaRPr lang="es-CL" dirty="0"/>
          </a:p>
        </p:txBody>
      </p:sp>
      <p:sp>
        <p:nvSpPr>
          <p:cNvPr id="7" name="Marcador de número de diapositiva 6"/>
          <p:cNvSpPr>
            <a:spLocks noGrp="1"/>
          </p:cNvSpPr>
          <p:nvPr>
            <p:ph type="sldNum" sz="quarter" idx="12"/>
          </p:nvPr>
        </p:nvSpPr>
        <p:spPr/>
        <p:txBody>
          <a:bodyPr/>
          <a:lstStyle/>
          <a:p>
            <a:fld id="{B9E6B744-4682-45E5-B889-40F60B298F49}" type="slidenum">
              <a:rPr lang="es-CL" smtClean="0"/>
              <a:t>‹Nº›</a:t>
            </a:fld>
            <a:endParaRPr lang="es-CL" dirty="0"/>
          </a:p>
        </p:txBody>
      </p:sp>
    </p:spTree>
    <p:extLst>
      <p:ext uri="{BB962C8B-B14F-4D97-AF65-F5344CB8AC3E}">
        <p14:creationId xmlns:p14="http://schemas.microsoft.com/office/powerpoint/2010/main" val="1943799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6229F76B-FCFB-446A-AD6D-9B86885F2264}" type="datetimeFigureOut">
              <a:rPr lang="es-CL" smtClean="0"/>
              <a:t>11-02-2021</a:t>
            </a:fld>
            <a:endParaRPr lang="es-CL" dirty="0"/>
          </a:p>
        </p:txBody>
      </p:sp>
      <p:sp>
        <p:nvSpPr>
          <p:cNvPr id="8" name="Marcador de pie de página 7"/>
          <p:cNvSpPr>
            <a:spLocks noGrp="1"/>
          </p:cNvSpPr>
          <p:nvPr>
            <p:ph type="ftr" sz="quarter" idx="11"/>
          </p:nvPr>
        </p:nvSpPr>
        <p:spPr/>
        <p:txBody>
          <a:bodyPr/>
          <a:lstStyle/>
          <a:p>
            <a:endParaRPr lang="es-CL" dirty="0"/>
          </a:p>
        </p:txBody>
      </p:sp>
      <p:sp>
        <p:nvSpPr>
          <p:cNvPr id="9" name="Marcador de número de diapositiva 8"/>
          <p:cNvSpPr>
            <a:spLocks noGrp="1"/>
          </p:cNvSpPr>
          <p:nvPr>
            <p:ph type="sldNum" sz="quarter" idx="12"/>
          </p:nvPr>
        </p:nvSpPr>
        <p:spPr/>
        <p:txBody>
          <a:bodyPr/>
          <a:lstStyle/>
          <a:p>
            <a:fld id="{B9E6B744-4682-45E5-B889-40F60B298F49}" type="slidenum">
              <a:rPr lang="es-CL" smtClean="0"/>
              <a:t>‹Nº›</a:t>
            </a:fld>
            <a:endParaRPr lang="es-CL" dirty="0"/>
          </a:p>
        </p:txBody>
      </p:sp>
    </p:spTree>
    <p:extLst>
      <p:ext uri="{BB962C8B-B14F-4D97-AF65-F5344CB8AC3E}">
        <p14:creationId xmlns:p14="http://schemas.microsoft.com/office/powerpoint/2010/main" val="1137260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6229F76B-FCFB-446A-AD6D-9B86885F2264}" type="datetimeFigureOut">
              <a:rPr lang="es-CL" smtClean="0"/>
              <a:t>11-02-2021</a:t>
            </a:fld>
            <a:endParaRPr lang="es-CL" dirty="0"/>
          </a:p>
        </p:txBody>
      </p:sp>
      <p:sp>
        <p:nvSpPr>
          <p:cNvPr id="4" name="Marcador de pie de página 3"/>
          <p:cNvSpPr>
            <a:spLocks noGrp="1"/>
          </p:cNvSpPr>
          <p:nvPr>
            <p:ph type="ftr" sz="quarter" idx="11"/>
          </p:nvPr>
        </p:nvSpPr>
        <p:spPr/>
        <p:txBody>
          <a:bodyPr/>
          <a:lstStyle/>
          <a:p>
            <a:endParaRPr lang="es-CL" dirty="0"/>
          </a:p>
        </p:txBody>
      </p:sp>
      <p:sp>
        <p:nvSpPr>
          <p:cNvPr id="5" name="Marcador de número de diapositiva 4"/>
          <p:cNvSpPr>
            <a:spLocks noGrp="1"/>
          </p:cNvSpPr>
          <p:nvPr>
            <p:ph type="sldNum" sz="quarter" idx="12"/>
          </p:nvPr>
        </p:nvSpPr>
        <p:spPr/>
        <p:txBody>
          <a:bodyPr/>
          <a:lstStyle/>
          <a:p>
            <a:fld id="{B9E6B744-4682-45E5-B889-40F60B298F49}" type="slidenum">
              <a:rPr lang="es-CL" smtClean="0"/>
              <a:t>‹Nº›</a:t>
            </a:fld>
            <a:endParaRPr lang="es-CL" dirty="0"/>
          </a:p>
        </p:txBody>
      </p:sp>
    </p:spTree>
    <p:extLst>
      <p:ext uri="{BB962C8B-B14F-4D97-AF65-F5344CB8AC3E}">
        <p14:creationId xmlns:p14="http://schemas.microsoft.com/office/powerpoint/2010/main" val="131745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229F76B-FCFB-446A-AD6D-9B86885F2264}" type="datetimeFigureOut">
              <a:rPr lang="es-CL" smtClean="0"/>
              <a:t>11-02-2021</a:t>
            </a:fld>
            <a:endParaRPr lang="es-CL" dirty="0"/>
          </a:p>
        </p:txBody>
      </p:sp>
      <p:sp>
        <p:nvSpPr>
          <p:cNvPr id="3" name="Marcador de pie de página 2"/>
          <p:cNvSpPr>
            <a:spLocks noGrp="1"/>
          </p:cNvSpPr>
          <p:nvPr>
            <p:ph type="ftr" sz="quarter" idx="11"/>
          </p:nvPr>
        </p:nvSpPr>
        <p:spPr/>
        <p:txBody>
          <a:bodyPr/>
          <a:lstStyle/>
          <a:p>
            <a:endParaRPr lang="es-CL" dirty="0"/>
          </a:p>
        </p:txBody>
      </p:sp>
      <p:sp>
        <p:nvSpPr>
          <p:cNvPr id="4" name="Marcador de número de diapositiva 3"/>
          <p:cNvSpPr>
            <a:spLocks noGrp="1"/>
          </p:cNvSpPr>
          <p:nvPr>
            <p:ph type="sldNum" sz="quarter" idx="12"/>
          </p:nvPr>
        </p:nvSpPr>
        <p:spPr/>
        <p:txBody>
          <a:bodyPr/>
          <a:lstStyle/>
          <a:p>
            <a:fld id="{B9E6B744-4682-45E5-B889-40F60B298F49}" type="slidenum">
              <a:rPr lang="es-CL" smtClean="0"/>
              <a:t>‹Nº›</a:t>
            </a:fld>
            <a:endParaRPr lang="es-CL" dirty="0"/>
          </a:p>
        </p:txBody>
      </p:sp>
    </p:spTree>
    <p:extLst>
      <p:ext uri="{BB962C8B-B14F-4D97-AF65-F5344CB8AC3E}">
        <p14:creationId xmlns:p14="http://schemas.microsoft.com/office/powerpoint/2010/main" val="3384111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229F76B-FCFB-446A-AD6D-9B86885F2264}" type="datetimeFigureOut">
              <a:rPr lang="es-CL" smtClean="0"/>
              <a:t>11-02-2021</a:t>
            </a:fld>
            <a:endParaRPr lang="es-CL" dirty="0"/>
          </a:p>
        </p:txBody>
      </p:sp>
      <p:sp>
        <p:nvSpPr>
          <p:cNvPr id="6" name="Marcador de pie de página 5"/>
          <p:cNvSpPr>
            <a:spLocks noGrp="1"/>
          </p:cNvSpPr>
          <p:nvPr>
            <p:ph type="ftr" sz="quarter" idx="11"/>
          </p:nvPr>
        </p:nvSpPr>
        <p:spPr/>
        <p:txBody>
          <a:bodyPr/>
          <a:lstStyle/>
          <a:p>
            <a:endParaRPr lang="es-CL" dirty="0"/>
          </a:p>
        </p:txBody>
      </p:sp>
      <p:sp>
        <p:nvSpPr>
          <p:cNvPr id="7" name="Marcador de número de diapositiva 6"/>
          <p:cNvSpPr>
            <a:spLocks noGrp="1"/>
          </p:cNvSpPr>
          <p:nvPr>
            <p:ph type="sldNum" sz="quarter" idx="12"/>
          </p:nvPr>
        </p:nvSpPr>
        <p:spPr/>
        <p:txBody>
          <a:bodyPr/>
          <a:lstStyle/>
          <a:p>
            <a:fld id="{B9E6B744-4682-45E5-B889-40F60B298F49}" type="slidenum">
              <a:rPr lang="es-CL" smtClean="0"/>
              <a:t>‹Nº›</a:t>
            </a:fld>
            <a:endParaRPr lang="es-CL" dirty="0"/>
          </a:p>
        </p:txBody>
      </p:sp>
    </p:spTree>
    <p:extLst>
      <p:ext uri="{BB962C8B-B14F-4D97-AF65-F5344CB8AC3E}">
        <p14:creationId xmlns:p14="http://schemas.microsoft.com/office/powerpoint/2010/main" val="2681947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229F76B-FCFB-446A-AD6D-9B86885F2264}" type="datetimeFigureOut">
              <a:rPr lang="es-CL" smtClean="0"/>
              <a:t>11-02-2021</a:t>
            </a:fld>
            <a:endParaRPr lang="es-CL" dirty="0"/>
          </a:p>
        </p:txBody>
      </p:sp>
      <p:sp>
        <p:nvSpPr>
          <p:cNvPr id="6" name="Marcador de pie de página 5"/>
          <p:cNvSpPr>
            <a:spLocks noGrp="1"/>
          </p:cNvSpPr>
          <p:nvPr>
            <p:ph type="ftr" sz="quarter" idx="11"/>
          </p:nvPr>
        </p:nvSpPr>
        <p:spPr/>
        <p:txBody>
          <a:bodyPr/>
          <a:lstStyle/>
          <a:p>
            <a:endParaRPr lang="es-CL" dirty="0"/>
          </a:p>
        </p:txBody>
      </p:sp>
      <p:sp>
        <p:nvSpPr>
          <p:cNvPr id="7" name="Marcador de número de diapositiva 6"/>
          <p:cNvSpPr>
            <a:spLocks noGrp="1"/>
          </p:cNvSpPr>
          <p:nvPr>
            <p:ph type="sldNum" sz="quarter" idx="12"/>
          </p:nvPr>
        </p:nvSpPr>
        <p:spPr/>
        <p:txBody>
          <a:bodyPr/>
          <a:lstStyle/>
          <a:p>
            <a:fld id="{B9E6B744-4682-45E5-B889-40F60B298F49}" type="slidenum">
              <a:rPr lang="es-CL" smtClean="0"/>
              <a:t>‹Nº›</a:t>
            </a:fld>
            <a:endParaRPr lang="es-CL" dirty="0"/>
          </a:p>
        </p:txBody>
      </p:sp>
    </p:spTree>
    <p:extLst>
      <p:ext uri="{BB962C8B-B14F-4D97-AF65-F5344CB8AC3E}">
        <p14:creationId xmlns:p14="http://schemas.microsoft.com/office/powerpoint/2010/main" val="2626418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29F76B-FCFB-446A-AD6D-9B86885F2264}" type="datetimeFigureOut">
              <a:rPr lang="es-CL" smtClean="0"/>
              <a:t>11-02-2021</a:t>
            </a:fld>
            <a:endParaRPr lang="es-CL"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6B744-4682-45E5-B889-40F60B298F49}" type="slidenum">
              <a:rPr lang="es-CL" smtClean="0"/>
              <a:t>‹Nº›</a:t>
            </a:fld>
            <a:endParaRPr lang="es-CL" dirty="0"/>
          </a:p>
        </p:txBody>
      </p:sp>
    </p:spTree>
    <p:extLst>
      <p:ext uri="{BB962C8B-B14F-4D97-AF65-F5344CB8AC3E}">
        <p14:creationId xmlns:p14="http://schemas.microsoft.com/office/powerpoint/2010/main" val="3502193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hyperlink" Target="https://co.pinterest.com/pin/804596289672093816/"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s://www.monografias.com/trabajos-pdf5/manual-basico-construccion/manual-basico-construccion2.shtml" TargetMode="External"/><Relationship Id="rId5" Type="http://schemas.openxmlformats.org/officeDocument/2006/relationships/image" Target="../media/image14.pn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hyperlink" Target="https://www.monografias.com/trabajos-pdf5/manual-basico-construccion/manual-basico-construccion2.shtml"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monografias.com/trabajos-pdf5/manual-basico-construccion/manual-basico-construccion2.s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s://es.123rf.com/photo_80170056_equipo-top%C3%B3grafo-taqu%C3%ADmetro-o-teodolito-al-aire-libre-en-el-sitio-de-construcci%C3%B3n.html" TargetMode="External"/><Relationship Id="rId5" Type="http://schemas.openxmlformats.org/officeDocument/2006/relationships/image" Target="../media/image23.png"/><Relationship Id="rId4" Type="http://schemas.openxmlformats.org/officeDocument/2006/relationships/hyperlink" Target="https://www.globalmediterranea.es/taquimetro-topografic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hyperlink" Target="https://slideplayer.es/slide/1768912/" TargetMode="External"/><Relationship Id="rId4" Type="http://schemas.openxmlformats.org/officeDocument/2006/relationships/hyperlink" Target="https://estaciontotal.net/gps-topografic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ingenieriareal.com/"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6A8B170-F7FE-4574-BBDD-9811E062866F}"/>
              </a:ext>
            </a:extLst>
          </p:cNvPr>
          <p:cNvSpPr>
            <a:spLocks noChangeAspect="1"/>
          </p:cNvSpPr>
          <p:nvPr/>
        </p:nvSpPr>
        <p:spPr>
          <a:xfrm>
            <a:off x="0" y="328469"/>
            <a:ext cx="6096000" cy="6161103"/>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 name="Rectángulo 4">
            <a:extLst>
              <a:ext uri="{FF2B5EF4-FFF2-40B4-BE49-F238E27FC236}">
                <a16:creationId xmlns:a16="http://schemas.microsoft.com/office/drawing/2014/main" id="{B5E7E263-56BD-4E4E-9F0C-D577D78BCDF7}"/>
              </a:ext>
            </a:extLst>
          </p:cNvPr>
          <p:cNvSpPr/>
          <p:nvPr/>
        </p:nvSpPr>
        <p:spPr>
          <a:xfrm>
            <a:off x="11709647" y="328469"/>
            <a:ext cx="482353"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CuadroTexto 5">
            <a:extLst>
              <a:ext uri="{FF2B5EF4-FFF2-40B4-BE49-F238E27FC236}">
                <a16:creationId xmlns:a16="http://schemas.microsoft.com/office/drawing/2014/main" id="{A5A87A65-E896-4A23-BAC7-F58F78545B08}"/>
              </a:ext>
            </a:extLst>
          </p:cNvPr>
          <p:cNvSpPr txBox="1"/>
          <p:nvPr/>
        </p:nvSpPr>
        <p:spPr>
          <a:xfrm>
            <a:off x="1524000" y="976079"/>
            <a:ext cx="4441794" cy="830997"/>
          </a:xfrm>
          <a:prstGeom prst="rect">
            <a:avLst/>
          </a:prstGeom>
          <a:noFill/>
        </p:spPr>
        <p:txBody>
          <a:bodyPr wrap="square" rtlCol="0">
            <a:spAutoFit/>
          </a:bodyPr>
          <a:lstStyle/>
          <a:p>
            <a:pPr algn="r"/>
            <a:r>
              <a:rPr lang="es-MX" sz="1600" dirty="0">
                <a:solidFill>
                  <a:schemeClr val="bg1"/>
                </a:solidFill>
              </a:rPr>
              <a:t>Especialidad Construcción</a:t>
            </a:r>
          </a:p>
          <a:p>
            <a:pPr algn="r"/>
            <a:r>
              <a:rPr lang="es-MX" sz="1600" dirty="0">
                <a:solidFill>
                  <a:schemeClr val="bg1"/>
                </a:solidFill>
              </a:rPr>
              <a:t>Plan Común</a:t>
            </a:r>
          </a:p>
          <a:p>
            <a:pPr algn="r"/>
            <a:r>
              <a:rPr lang="es-MX" sz="1600" dirty="0">
                <a:solidFill>
                  <a:schemeClr val="bg1"/>
                </a:solidFill>
              </a:rPr>
              <a:t>Módulo Trazado de obras de construcción</a:t>
            </a:r>
            <a:endParaRPr lang="es-CL" sz="1600" dirty="0">
              <a:solidFill>
                <a:schemeClr val="bg1"/>
              </a:solidFill>
            </a:endParaRPr>
          </a:p>
        </p:txBody>
      </p:sp>
      <p:pic>
        <p:nvPicPr>
          <p:cNvPr id="7" name="Imagen 6">
            <a:extLst>
              <a:ext uri="{FF2B5EF4-FFF2-40B4-BE49-F238E27FC236}">
                <a16:creationId xmlns:a16="http://schemas.microsoft.com/office/drawing/2014/main" id="{37D39FC2-4EE4-462C-95A9-CFB80F19FCF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65973" y="328469"/>
            <a:ext cx="5473700" cy="6159500"/>
          </a:xfrm>
          <a:prstGeom prst="rect">
            <a:avLst/>
          </a:prstGeom>
        </p:spPr>
      </p:pic>
      <p:sp>
        <p:nvSpPr>
          <p:cNvPr id="2" name="Título 1"/>
          <p:cNvSpPr>
            <a:spLocks noGrp="1"/>
          </p:cNvSpPr>
          <p:nvPr>
            <p:ph type="ctrTitle"/>
          </p:nvPr>
        </p:nvSpPr>
        <p:spPr>
          <a:xfrm>
            <a:off x="759069" y="2532184"/>
            <a:ext cx="5043854" cy="1662491"/>
          </a:xfrm>
        </p:spPr>
        <p:txBody>
          <a:bodyPr>
            <a:normAutofit/>
          </a:bodyPr>
          <a:lstStyle/>
          <a:p>
            <a:pPr algn="r"/>
            <a:r>
              <a:rPr lang="es-CL" sz="4400" b="1" dirty="0">
                <a:solidFill>
                  <a:schemeClr val="bg1"/>
                </a:solidFill>
              </a:rPr>
              <a:t>Trazado de Obras </a:t>
            </a:r>
            <a:br>
              <a:rPr lang="es-CL" sz="4400" b="1" dirty="0">
                <a:solidFill>
                  <a:schemeClr val="bg1"/>
                </a:solidFill>
              </a:rPr>
            </a:br>
            <a:r>
              <a:rPr lang="es-CL" sz="4400" b="1" dirty="0">
                <a:solidFill>
                  <a:schemeClr val="bg1"/>
                </a:solidFill>
              </a:rPr>
              <a:t>de Construcción</a:t>
            </a:r>
          </a:p>
        </p:txBody>
      </p:sp>
      <p:sp>
        <p:nvSpPr>
          <p:cNvPr id="3" name="Subtítulo 2"/>
          <p:cNvSpPr>
            <a:spLocks noGrp="1"/>
          </p:cNvSpPr>
          <p:nvPr>
            <p:ph type="subTitle" idx="1"/>
          </p:nvPr>
        </p:nvSpPr>
        <p:spPr>
          <a:xfrm>
            <a:off x="3548398" y="5138120"/>
            <a:ext cx="2417396" cy="408008"/>
          </a:xfrm>
        </p:spPr>
        <p:txBody>
          <a:bodyPr>
            <a:normAutofit/>
          </a:bodyPr>
          <a:lstStyle/>
          <a:p>
            <a:r>
              <a:rPr lang="es-CL" sz="2000" dirty="0">
                <a:solidFill>
                  <a:schemeClr val="bg1"/>
                </a:solidFill>
              </a:rPr>
              <a:t>Entrega de saberes</a:t>
            </a:r>
            <a:endParaRPr lang="es-CL" sz="2000" dirty="0"/>
          </a:p>
        </p:txBody>
      </p:sp>
    </p:spTree>
    <p:extLst>
      <p:ext uri="{BB962C8B-B14F-4D97-AF65-F5344CB8AC3E}">
        <p14:creationId xmlns:p14="http://schemas.microsoft.com/office/powerpoint/2010/main" val="391961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45DCE80-96ED-4CAE-A492-8EE1F113B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12292" name="AutoShape 6"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531939" y="-182563"/>
            <a:ext cx="4332287"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12293" name="AutoShape 8"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700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8" name="Título 3">
            <a:extLst>
              <a:ext uri="{FF2B5EF4-FFF2-40B4-BE49-F238E27FC236}">
                <a16:creationId xmlns:a16="http://schemas.microsoft.com/office/drawing/2014/main" id="{E375F7AF-9CF4-4D03-8E94-BCD61BFB2FB8}"/>
              </a:ext>
            </a:extLst>
          </p:cNvPr>
          <p:cNvSpPr txBox="1">
            <a:spLocks/>
          </p:cNvSpPr>
          <p:nvPr/>
        </p:nvSpPr>
        <p:spPr>
          <a:xfrm>
            <a:off x="296663"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TRAZADO DE OBRAS</a:t>
            </a:r>
            <a:br>
              <a:rPr lang="es-MX" dirty="0"/>
            </a:br>
            <a:r>
              <a:rPr lang="es-MX" dirty="0">
                <a:solidFill>
                  <a:srgbClr val="00953A"/>
                </a:solidFill>
              </a:rPr>
              <a:t>DE CONSTRUCCIÓN</a:t>
            </a:r>
            <a:endParaRPr lang="es-CL" dirty="0">
              <a:solidFill>
                <a:srgbClr val="00953A"/>
              </a:solidFill>
            </a:endParaRPr>
          </a:p>
        </p:txBody>
      </p:sp>
      <p:sp>
        <p:nvSpPr>
          <p:cNvPr id="10" name="Rectángulo 9">
            <a:extLst>
              <a:ext uri="{FF2B5EF4-FFF2-40B4-BE49-F238E27FC236}">
                <a16:creationId xmlns:a16="http://schemas.microsoft.com/office/drawing/2014/main" id="{53699B2E-8FB3-45EA-84D7-08518B67F005}"/>
              </a:ext>
            </a:extLst>
          </p:cNvPr>
          <p:cNvSpPr/>
          <p:nvPr/>
        </p:nvSpPr>
        <p:spPr>
          <a:xfrm>
            <a:off x="403193" y="304416"/>
            <a:ext cx="1336831" cy="45719"/>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Rectángulo 10">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21" name="Google Shape;173;p9">
            <a:extLst>
              <a:ext uri="{FF2B5EF4-FFF2-40B4-BE49-F238E27FC236}">
                <a16:creationId xmlns:a16="http://schemas.microsoft.com/office/drawing/2014/main" id="{D17A9EC3-58D3-4E0B-8B9E-8D640DA3A720}"/>
              </a:ext>
            </a:extLst>
          </p:cNvPr>
          <p:cNvPicPr preferRelativeResize="0"/>
          <p:nvPr/>
        </p:nvPicPr>
        <p:blipFill rotWithShape="1">
          <a:blip r:embed="rId3">
            <a:alphaModFix/>
          </a:blip>
          <a:srcRect l="1923" t="1546" r="2663" b="2385"/>
          <a:stretch/>
        </p:blipFill>
        <p:spPr>
          <a:xfrm>
            <a:off x="1617074" y="2996971"/>
            <a:ext cx="3440497" cy="2791281"/>
          </a:xfrm>
          <a:prstGeom prst="rect">
            <a:avLst/>
          </a:prstGeom>
          <a:noFill/>
          <a:ln w="19050" cap="flat" cmpd="sng">
            <a:solidFill>
              <a:srgbClr val="000000"/>
            </a:solidFill>
            <a:prstDash val="solid"/>
            <a:round/>
            <a:headEnd type="none" w="sm" len="sm"/>
            <a:tailEnd type="none" w="sm" len="sm"/>
          </a:ln>
        </p:spPr>
      </p:pic>
      <p:pic>
        <p:nvPicPr>
          <p:cNvPr id="22" name="Google Shape;174;p9">
            <a:extLst>
              <a:ext uri="{FF2B5EF4-FFF2-40B4-BE49-F238E27FC236}">
                <a16:creationId xmlns:a16="http://schemas.microsoft.com/office/drawing/2014/main" id="{7298F410-A0B8-42C5-8630-4CD894AD12BA}"/>
              </a:ext>
            </a:extLst>
          </p:cNvPr>
          <p:cNvPicPr preferRelativeResize="0"/>
          <p:nvPr/>
        </p:nvPicPr>
        <p:blipFill rotWithShape="1">
          <a:blip r:embed="rId4">
            <a:alphaModFix/>
          </a:blip>
          <a:srcRect l="7556" t="2845" r="2771"/>
          <a:stretch/>
        </p:blipFill>
        <p:spPr>
          <a:xfrm>
            <a:off x="7401093" y="2969700"/>
            <a:ext cx="3821691" cy="2737133"/>
          </a:xfrm>
          <a:prstGeom prst="rect">
            <a:avLst/>
          </a:prstGeom>
          <a:noFill/>
          <a:ln w="19050" cap="flat" cmpd="sng">
            <a:solidFill>
              <a:srgbClr val="000000"/>
            </a:solidFill>
            <a:prstDash val="solid"/>
            <a:round/>
            <a:headEnd type="none" w="sm" len="sm"/>
            <a:tailEnd type="none" w="sm" len="sm"/>
          </a:ln>
        </p:spPr>
      </p:pic>
      <p:sp>
        <p:nvSpPr>
          <p:cNvPr id="23" name="Google Shape;179;p9">
            <a:extLst>
              <a:ext uri="{FF2B5EF4-FFF2-40B4-BE49-F238E27FC236}">
                <a16:creationId xmlns:a16="http://schemas.microsoft.com/office/drawing/2014/main" id="{5BB66126-195C-4DA7-9861-7CE6BE6C296D}"/>
              </a:ext>
            </a:extLst>
          </p:cNvPr>
          <p:cNvSpPr txBox="1"/>
          <p:nvPr/>
        </p:nvSpPr>
        <p:spPr>
          <a:xfrm>
            <a:off x="1442972" y="5797733"/>
            <a:ext cx="3788700" cy="479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CL" sz="1200" dirty="0">
                <a:solidFill>
                  <a:schemeClr val="dk1"/>
                </a:solidFill>
                <a:latin typeface="Calibri"/>
                <a:ea typeface="Calibri"/>
                <a:cs typeface="Calibri"/>
                <a:sym typeface="Calibri"/>
              </a:rPr>
              <a:t>Emplazamiento; manual práctico de construcción; LP</a:t>
            </a:r>
            <a:endParaRPr sz="1200" dirty="0">
              <a:solidFill>
                <a:schemeClr val="dk1"/>
              </a:solidFill>
              <a:latin typeface="Calibri"/>
              <a:ea typeface="Calibri"/>
              <a:cs typeface="Calibri"/>
              <a:sym typeface="Calibri"/>
            </a:endParaRPr>
          </a:p>
          <a:p>
            <a:pPr marL="0" lvl="0" indent="0" algn="l" rtl="0">
              <a:spcBef>
                <a:spcPts val="1000"/>
              </a:spcBef>
              <a:spcAft>
                <a:spcPts val="0"/>
              </a:spcAft>
              <a:buNone/>
            </a:pPr>
            <a:endParaRPr sz="1200" dirty="0">
              <a:latin typeface="Calibri"/>
              <a:ea typeface="Calibri"/>
              <a:cs typeface="Calibri"/>
              <a:sym typeface="Calibri"/>
            </a:endParaRPr>
          </a:p>
        </p:txBody>
      </p:sp>
      <p:sp>
        <p:nvSpPr>
          <p:cNvPr id="24" name="Google Shape;180;p9">
            <a:extLst>
              <a:ext uri="{FF2B5EF4-FFF2-40B4-BE49-F238E27FC236}">
                <a16:creationId xmlns:a16="http://schemas.microsoft.com/office/drawing/2014/main" id="{1BFE68D2-D652-4E46-BC8E-80CB8D161FBC}"/>
              </a:ext>
            </a:extLst>
          </p:cNvPr>
          <p:cNvSpPr txBox="1"/>
          <p:nvPr/>
        </p:nvSpPr>
        <p:spPr>
          <a:xfrm>
            <a:off x="7587084" y="5706833"/>
            <a:ext cx="3635700" cy="330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CL" sz="1200" dirty="0">
                <a:solidFill>
                  <a:schemeClr val="dk1"/>
                </a:solidFill>
                <a:latin typeface="Calibri"/>
                <a:ea typeface="Calibri"/>
                <a:cs typeface="Calibri"/>
                <a:sym typeface="Calibri"/>
              </a:rPr>
              <a:t> Emplazamiento; manual práctico de construcción; LP</a:t>
            </a:r>
            <a:endParaRPr sz="1200" b="1" dirty="0">
              <a:solidFill>
                <a:schemeClr val="dk1"/>
              </a:solidFill>
              <a:latin typeface="Calibri"/>
              <a:ea typeface="Calibri"/>
              <a:cs typeface="Calibri"/>
              <a:sym typeface="Calibri"/>
            </a:endParaRPr>
          </a:p>
          <a:p>
            <a:pPr marL="0" lvl="0" indent="0" algn="l" rtl="0">
              <a:spcBef>
                <a:spcPts val="1000"/>
              </a:spcBef>
              <a:spcAft>
                <a:spcPts val="0"/>
              </a:spcAft>
              <a:buNone/>
            </a:pPr>
            <a:endParaRPr sz="1200" dirty="0">
              <a:latin typeface="Calibri"/>
              <a:ea typeface="Calibri"/>
              <a:cs typeface="Calibri"/>
              <a:sym typeface="Calibri"/>
            </a:endParaRPr>
          </a:p>
        </p:txBody>
      </p:sp>
      <p:sp>
        <p:nvSpPr>
          <p:cNvPr id="25" name="Google Shape;184;p9">
            <a:extLst>
              <a:ext uri="{FF2B5EF4-FFF2-40B4-BE49-F238E27FC236}">
                <a16:creationId xmlns:a16="http://schemas.microsoft.com/office/drawing/2014/main" id="{DA7878A6-7A23-44D9-9F33-969029EA98C7}"/>
              </a:ext>
            </a:extLst>
          </p:cNvPr>
          <p:cNvSpPr txBox="1"/>
          <p:nvPr/>
        </p:nvSpPr>
        <p:spPr>
          <a:xfrm>
            <a:off x="577420" y="2215914"/>
            <a:ext cx="5691672" cy="64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000"/>
              </a:spcBef>
              <a:spcAft>
                <a:spcPts val="0"/>
              </a:spcAft>
              <a:buClr>
                <a:schemeClr val="dk1"/>
              </a:buClr>
              <a:buSzPts val="1100"/>
              <a:buFont typeface="Arial"/>
              <a:buNone/>
            </a:pPr>
            <a:r>
              <a:rPr lang="es-CL" b="1" dirty="0">
                <a:solidFill>
                  <a:srgbClr val="00953A"/>
                </a:solidFill>
                <a:latin typeface="Calibri"/>
                <a:ea typeface="Calibri"/>
                <a:cs typeface="Calibri"/>
                <a:sym typeface="Calibri"/>
              </a:rPr>
              <a:t>Figura 8. Chequeo de cuadratura por largo de diagonales </a:t>
            </a:r>
            <a:endParaRPr b="1" dirty="0">
              <a:solidFill>
                <a:srgbClr val="00953A"/>
              </a:solidFill>
              <a:latin typeface="Calibri"/>
              <a:ea typeface="Calibri"/>
              <a:cs typeface="Calibri"/>
              <a:sym typeface="Calibri"/>
            </a:endParaRPr>
          </a:p>
        </p:txBody>
      </p:sp>
      <p:sp>
        <p:nvSpPr>
          <p:cNvPr id="26" name="Google Shape;185;p9">
            <a:extLst>
              <a:ext uri="{FF2B5EF4-FFF2-40B4-BE49-F238E27FC236}">
                <a16:creationId xmlns:a16="http://schemas.microsoft.com/office/drawing/2014/main" id="{1EF520FE-E4B8-46B1-B821-9CCBDF4387F3}"/>
              </a:ext>
            </a:extLst>
          </p:cNvPr>
          <p:cNvSpPr txBox="1"/>
          <p:nvPr/>
        </p:nvSpPr>
        <p:spPr>
          <a:xfrm>
            <a:off x="6717737" y="2215914"/>
            <a:ext cx="5062930" cy="487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000"/>
              </a:spcBef>
              <a:spcAft>
                <a:spcPts val="0"/>
              </a:spcAft>
              <a:buClr>
                <a:schemeClr val="dk1"/>
              </a:buClr>
              <a:buSzPts val="1100"/>
              <a:buFont typeface="Arial"/>
              <a:buNone/>
            </a:pPr>
            <a:r>
              <a:rPr lang="es-CL" b="1" dirty="0">
                <a:solidFill>
                  <a:srgbClr val="00953A"/>
                </a:solidFill>
                <a:latin typeface="Calibri"/>
                <a:ea typeface="Calibri"/>
                <a:cs typeface="Calibri"/>
                <a:sym typeface="Calibri"/>
              </a:rPr>
              <a:t>Figura 9. Trazado en terreno a partir de niveletas</a:t>
            </a:r>
            <a:endParaRPr b="1" dirty="0">
              <a:solidFill>
                <a:srgbClr val="00953A"/>
              </a:solidFill>
              <a:latin typeface="Calibri"/>
              <a:ea typeface="Calibri"/>
              <a:cs typeface="Calibri"/>
              <a:sym typeface="Calibri"/>
            </a:endParaRPr>
          </a:p>
        </p:txBody>
      </p:sp>
    </p:spTree>
    <p:extLst>
      <p:ext uri="{BB962C8B-B14F-4D97-AF65-F5344CB8AC3E}">
        <p14:creationId xmlns:p14="http://schemas.microsoft.com/office/powerpoint/2010/main" val="2690808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630AB67-84AE-47A7-8659-C1635ED05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13316" name="AutoShape 6"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531939" y="-182563"/>
            <a:ext cx="4332287"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13317" name="AutoShape 8"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700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8" name="Título 3">
            <a:extLst>
              <a:ext uri="{FF2B5EF4-FFF2-40B4-BE49-F238E27FC236}">
                <a16:creationId xmlns:a16="http://schemas.microsoft.com/office/drawing/2014/main" id="{E375F7AF-9CF4-4D03-8E94-BCD61BFB2FB8}"/>
              </a:ext>
            </a:extLst>
          </p:cNvPr>
          <p:cNvSpPr txBox="1">
            <a:spLocks/>
          </p:cNvSpPr>
          <p:nvPr/>
        </p:nvSpPr>
        <p:spPr>
          <a:xfrm>
            <a:off x="296663"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NIVEL DE</a:t>
            </a:r>
            <a:br>
              <a:rPr lang="es-MX" dirty="0"/>
            </a:br>
            <a:r>
              <a:rPr lang="es-MX" dirty="0">
                <a:solidFill>
                  <a:srgbClr val="00953A"/>
                </a:solidFill>
              </a:rPr>
              <a:t>MANGUERA</a:t>
            </a:r>
            <a:endParaRPr lang="es-CL" dirty="0">
              <a:solidFill>
                <a:srgbClr val="00953A"/>
              </a:solidFill>
            </a:endParaRPr>
          </a:p>
        </p:txBody>
      </p:sp>
      <p:sp>
        <p:nvSpPr>
          <p:cNvPr id="10" name="Rectángulo 9">
            <a:extLst>
              <a:ext uri="{FF2B5EF4-FFF2-40B4-BE49-F238E27FC236}">
                <a16:creationId xmlns:a16="http://schemas.microsoft.com/office/drawing/2014/main" id="{53699B2E-8FB3-45EA-84D7-08518B67F005}"/>
              </a:ext>
            </a:extLst>
          </p:cNvPr>
          <p:cNvSpPr/>
          <p:nvPr/>
        </p:nvSpPr>
        <p:spPr>
          <a:xfrm>
            <a:off x="403193" y="304416"/>
            <a:ext cx="1336831" cy="45719"/>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Rectángulo 10">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a:extLst>
              <a:ext uri="{FF2B5EF4-FFF2-40B4-BE49-F238E27FC236}">
                <a16:creationId xmlns:a16="http://schemas.microsoft.com/office/drawing/2014/main" id="{79B31F2F-1FC2-4B3C-8074-3E1DA2B492EA}"/>
              </a:ext>
            </a:extLst>
          </p:cNvPr>
          <p:cNvSpPr/>
          <p:nvPr/>
        </p:nvSpPr>
        <p:spPr>
          <a:xfrm>
            <a:off x="0" y="2135622"/>
            <a:ext cx="9339310" cy="4210385"/>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CuadroTexto 1">
            <a:extLst>
              <a:ext uri="{FF2B5EF4-FFF2-40B4-BE49-F238E27FC236}">
                <a16:creationId xmlns:a16="http://schemas.microsoft.com/office/drawing/2014/main" id="{2DA52FC2-1660-44B3-B271-45E2CB6B4CC7}"/>
              </a:ext>
            </a:extLst>
          </p:cNvPr>
          <p:cNvSpPr txBox="1">
            <a:spLocks noChangeArrowheads="1"/>
          </p:cNvSpPr>
          <p:nvPr/>
        </p:nvSpPr>
        <p:spPr bwMode="auto">
          <a:xfrm>
            <a:off x="296663" y="2378343"/>
            <a:ext cx="877118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marL="0" lvl="0" indent="0" algn="just" rtl="0">
              <a:spcBef>
                <a:spcPts val="0"/>
              </a:spcBef>
              <a:spcAft>
                <a:spcPts val="0"/>
              </a:spcAft>
              <a:buClr>
                <a:schemeClr val="dk1"/>
              </a:buClr>
              <a:buSzPts val="2600"/>
              <a:buNone/>
            </a:pPr>
            <a:r>
              <a:rPr lang="es-MX" sz="2400" dirty="0">
                <a:solidFill>
                  <a:schemeClr val="bg1"/>
                </a:solidFill>
                <a:latin typeface="+mn-lt"/>
              </a:rPr>
              <a:t>Es una operación que consiste en marcar una altura de referencia, generalmente 1 m respecto al nivel de la vereda. Este procedimiento se realiza sobre muros, columnas o estacas, para lo cual se emplea una manguera transparente llena de agua que funciona mediante el principio de vasos comunicantes. Según este principio, el agua siempre busca estabilizar su nivel, así podemos trasladar una misma altura a los lugares donde se necesite. Además, se debe verificar que en la manguera con agua no hayan quedado burbujas de aire atrapadas.</a:t>
            </a:r>
            <a:endParaRPr lang="es-MX" sz="4400" dirty="0">
              <a:solidFill>
                <a:schemeClr val="bg1"/>
              </a:solidFill>
              <a:latin typeface="+mn-lt"/>
            </a:endParaRPr>
          </a:p>
        </p:txBody>
      </p:sp>
    </p:spTree>
    <p:extLst>
      <p:ext uri="{BB962C8B-B14F-4D97-AF65-F5344CB8AC3E}">
        <p14:creationId xmlns:p14="http://schemas.microsoft.com/office/powerpoint/2010/main" val="4237508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7D35B78-3F39-4DD6-B14D-7684ECACF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14340" name="AutoShape 6"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531939" y="-182563"/>
            <a:ext cx="4332287"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14341" name="AutoShape 8"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700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8" name="Título 3">
            <a:extLst>
              <a:ext uri="{FF2B5EF4-FFF2-40B4-BE49-F238E27FC236}">
                <a16:creationId xmlns:a16="http://schemas.microsoft.com/office/drawing/2014/main" id="{E375F7AF-9CF4-4D03-8E94-BCD61BFB2FB8}"/>
              </a:ext>
            </a:extLst>
          </p:cNvPr>
          <p:cNvSpPr txBox="1">
            <a:spLocks/>
          </p:cNvSpPr>
          <p:nvPr/>
        </p:nvSpPr>
        <p:spPr>
          <a:xfrm>
            <a:off x="296663"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NIVEL DE</a:t>
            </a:r>
            <a:br>
              <a:rPr lang="es-MX" dirty="0"/>
            </a:br>
            <a:r>
              <a:rPr lang="es-MX" dirty="0">
                <a:solidFill>
                  <a:srgbClr val="00953A"/>
                </a:solidFill>
              </a:rPr>
              <a:t>MANGUERA</a:t>
            </a:r>
            <a:endParaRPr lang="es-CL" dirty="0">
              <a:solidFill>
                <a:srgbClr val="00953A"/>
              </a:solidFill>
            </a:endParaRPr>
          </a:p>
        </p:txBody>
      </p:sp>
      <p:sp>
        <p:nvSpPr>
          <p:cNvPr id="10" name="Rectángulo 9">
            <a:extLst>
              <a:ext uri="{FF2B5EF4-FFF2-40B4-BE49-F238E27FC236}">
                <a16:creationId xmlns:a16="http://schemas.microsoft.com/office/drawing/2014/main" id="{53699B2E-8FB3-45EA-84D7-08518B67F005}"/>
              </a:ext>
            </a:extLst>
          </p:cNvPr>
          <p:cNvSpPr/>
          <p:nvPr/>
        </p:nvSpPr>
        <p:spPr>
          <a:xfrm>
            <a:off x="403193" y="304416"/>
            <a:ext cx="1336831" cy="45719"/>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Rectángulo 10">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2" name="Google Shape;200;p11" descr="Monografias.com">
            <a:extLst>
              <a:ext uri="{FF2B5EF4-FFF2-40B4-BE49-F238E27FC236}">
                <a16:creationId xmlns:a16="http://schemas.microsoft.com/office/drawing/2014/main" id="{46E095E6-5C8F-4EDF-9CB5-37F622A1EEFE}"/>
              </a:ext>
            </a:extLst>
          </p:cNvPr>
          <p:cNvPicPr preferRelativeResize="0"/>
          <p:nvPr/>
        </p:nvPicPr>
        <p:blipFill rotWithShape="1">
          <a:blip r:embed="rId3">
            <a:alphaModFix/>
          </a:blip>
          <a:srcRect/>
          <a:stretch/>
        </p:blipFill>
        <p:spPr>
          <a:xfrm>
            <a:off x="4255696" y="3400030"/>
            <a:ext cx="3157671" cy="2319929"/>
          </a:xfrm>
          <a:prstGeom prst="rect">
            <a:avLst/>
          </a:prstGeom>
          <a:noFill/>
          <a:ln w="19050" cap="flat" cmpd="sng">
            <a:solidFill>
              <a:srgbClr val="000000"/>
            </a:solidFill>
            <a:prstDash val="solid"/>
            <a:round/>
            <a:headEnd type="none" w="sm" len="sm"/>
            <a:tailEnd type="none" w="sm" len="sm"/>
          </a:ln>
        </p:spPr>
      </p:pic>
      <p:pic>
        <p:nvPicPr>
          <p:cNvPr id="13" name="Google Shape;201;p11" descr="Monografias.com">
            <a:extLst>
              <a:ext uri="{FF2B5EF4-FFF2-40B4-BE49-F238E27FC236}">
                <a16:creationId xmlns:a16="http://schemas.microsoft.com/office/drawing/2014/main" id="{4A2A8309-CB75-4B4C-83AF-76A458B78625}"/>
              </a:ext>
            </a:extLst>
          </p:cNvPr>
          <p:cNvPicPr preferRelativeResize="0"/>
          <p:nvPr/>
        </p:nvPicPr>
        <p:blipFill rotWithShape="1">
          <a:blip r:embed="rId4">
            <a:alphaModFix/>
          </a:blip>
          <a:srcRect/>
          <a:stretch/>
        </p:blipFill>
        <p:spPr>
          <a:xfrm>
            <a:off x="727970" y="3389482"/>
            <a:ext cx="3234178" cy="2376134"/>
          </a:xfrm>
          <a:prstGeom prst="rect">
            <a:avLst/>
          </a:prstGeom>
          <a:noFill/>
          <a:ln w="19050" cap="flat" cmpd="sng">
            <a:solidFill>
              <a:srgbClr val="000000"/>
            </a:solidFill>
            <a:prstDash val="solid"/>
            <a:round/>
            <a:headEnd type="none" w="sm" len="sm"/>
            <a:tailEnd type="none" w="sm" len="sm"/>
          </a:ln>
        </p:spPr>
      </p:pic>
      <p:pic>
        <p:nvPicPr>
          <p:cNvPr id="14" name="Google Shape;202;p11" descr="Replanteo y nivelación — manual de Obra">
            <a:extLst>
              <a:ext uri="{FF2B5EF4-FFF2-40B4-BE49-F238E27FC236}">
                <a16:creationId xmlns:a16="http://schemas.microsoft.com/office/drawing/2014/main" id="{D58165BF-489C-4A0E-990F-F06DA40D87CD}"/>
              </a:ext>
            </a:extLst>
          </p:cNvPr>
          <p:cNvPicPr preferRelativeResize="0"/>
          <p:nvPr/>
        </p:nvPicPr>
        <p:blipFill rotWithShape="1">
          <a:blip r:embed="rId5">
            <a:alphaModFix/>
          </a:blip>
          <a:srcRect/>
          <a:stretch/>
        </p:blipFill>
        <p:spPr>
          <a:xfrm>
            <a:off x="8137203" y="3369413"/>
            <a:ext cx="3499824" cy="2365877"/>
          </a:xfrm>
          <a:prstGeom prst="rect">
            <a:avLst/>
          </a:prstGeom>
          <a:noFill/>
          <a:ln w="19050" cap="flat" cmpd="sng">
            <a:solidFill>
              <a:srgbClr val="000000"/>
            </a:solidFill>
            <a:prstDash val="solid"/>
            <a:round/>
            <a:headEnd type="none" w="sm" len="sm"/>
            <a:tailEnd type="none" w="sm" len="sm"/>
          </a:ln>
        </p:spPr>
      </p:pic>
      <p:sp>
        <p:nvSpPr>
          <p:cNvPr id="15" name="Google Shape;204;p11">
            <a:extLst>
              <a:ext uri="{FF2B5EF4-FFF2-40B4-BE49-F238E27FC236}">
                <a16:creationId xmlns:a16="http://schemas.microsoft.com/office/drawing/2014/main" id="{E16C7D42-0348-4372-B0E1-921908F76862}"/>
              </a:ext>
            </a:extLst>
          </p:cNvPr>
          <p:cNvSpPr txBox="1"/>
          <p:nvPr/>
        </p:nvSpPr>
        <p:spPr>
          <a:xfrm>
            <a:off x="573313" y="5838013"/>
            <a:ext cx="7364766" cy="41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CL" sz="1200" u="sng" dirty="0">
                <a:solidFill>
                  <a:schemeClr val="hlink"/>
                </a:solidFill>
                <a:latin typeface="Calibri"/>
                <a:ea typeface="Calibri"/>
                <a:cs typeface="Calibri"/>
                <a:sym typeface="Calibri"/>
                <a:hlinkClick r:id="rId6"/>
              </a:rPr>
              <a:t>https://www.monografias.com/trabajos-pdf5/manual-basico-construccion/manual-basico-construccion2.shtml</a:t>
            </a:r>
            <a:r>
              <a:rPr lang="es-CL"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sp>
        <p:nvSpPr>
          <p:cNvPr id="16" name="Google Shape;205;p11">
            <a:extLst>
              <a:ext uri="{FF2B5EF4-FFF2-40B4-BE49-F238E27FC236}">
                <a16:creationId xmlns:a16="http://schemas.microsoft.com/office/drawing/2014/main" id="{0366FBF0-E62A-4B80-B355-4CF6254FBA0D}"/>
              </a:ext>
            </a:extLst>
          </p:cNvPr>
          <p:cNvSpPr txBox="1"/>
          <p:nvPr/>
        </p:nvSpPr>
        <p:spPr>
          <a:xfrm>
            <a:off x="8154415" y="5805212"/>
            <a:ext cx="3572401" cy="25864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L" sz="1200" u="sng" dirty="0">
                <a:solidFill>
                  <a:schemeClr val="hlink"/>
                </a:solidFill>
                <a:latin typeface="Calibri"/>
                <a:ea typeface="Calibri"/>
                <a:cs typeface="Calibri"/>
                <a:sym typeface="Calibri"/>
                <a:hlinkClick r:id="rId7"/>
              </a:rPr>
              <a:t>https://co.pinterest.com/pin/804596289672093816/</a:t>
            </a:r>
            <a:r>
              <a:rPr lang="es-CL" sz="1200" dirty="0">
                <a:latin typeface="Calibri"/>
                <a:ea typeface="Calibri"/>
                <a:cs typeface="Calibri"/>
                <a:sym typeface="Calibri"/>
              </a:rPr>
              <a:t> </a:t>
            </a:r>
            <a:endParaRPr sz="1200" dirty="0">
              <a:latin typeface="Calibri"/>
              <a:ea typeface="Calibri"/>
              <a:cs typeface="Calibri"/>
              <a:sym typeface="Calibri"/>
            </a:endParaRPr>
          </a:p>
        </p:txBody>
      </p:sp>
      <p:sp>
        <p:nvSpPr>
          <p:cNvPr id="17" name="Google Shape;206;p11">
            <a:extLst>
              <a:ext uri="{FF2B5EF4-FFF2-40B4-BE49-F238E27FC236}">
                <a16:creationId xmlns:a16="http://schemas.microsoft.com/office/drawing/2014/main" id="{FB69914B-6FED-44CF-BD90-1BB1DF553748}"/>
              </a:ext>
            </a:extLst>
          </p:cNvPr>
          <p:cNvSpPr txBox="1"/>
          <p:nvPr/>
        </p:nvSpPr>
        <p:spPr>
          <a:xfrm>
            <a:off x="1821954" y="2556735"/>
            <a:ext cx="4552211" cy="554400"/>
          </a:xfrm>
          <a:prstGeom prst="rect">
            <a:avLst/>
          </a:prstGeom>
          <a:noFill/>
          <a:ln>
            <a:noFill/>
          </a:ln>
        </p:spPr>
        <p:txBody>
          <a:bodyPr spcFirstLastPara="1" wrap="square" lIns="91425" tIns="91425" rIns="91425" bIns="91425" anchor="t" anchorCtr="0">
            <a:noAutofit/>
          </a:bodyPr>
          <a:lstStyle/>
          <a:p>
            <a:pPr marL="0" lvl="0" indent="0" algn="ctr" rtl="0">
              <a:spcBef>
                <a:spcPts val="1000"/>
              </a:spcBef>
              <a:spcAft>
                <a:spcPts val="0"/>
              </a:spcAft>
              <a:buClr>
                <a:schemeClr val="dk1"/>
              </a:buClr>
              <a:buSzPts val="1100"/>
              <a:buFont typeface="Arial"/>
              <a:buNone/>
            </a:pPr>
            <a:r>
              <a:rPr lang="es-CL" b="1" dirty="0">
                <a:solidFill>
                  <a:srgbClr val="00953A"/>
                </a:solidFill>
                <a:latin typeface="Calibri"/>
                <a:ea typeface="Calibri"/>
                <a:cs typeface="Calibri"/>
                <a:sym typeface="Calibri"/>
              </a:rPr>
              <a:t>Figura 10  y 11. Nivelación con manguera</a:t>
            </a:r>
            <a:endParaRPr b="1" dirty="0">
              <a:solidFill>
                <a:srgbClr val="00953A"/>
              </a:solidFill>
              <a:latin typeface="Calibri"/>
              <a:ea typeface="Calibri"/>
              <a:cs typeface="Calibri"/>
              <a:sym typeface="Calibri"/>
            </a:endParaRPr>
          </a:p>
        </p:txBody>
      </p:sp>
      <p:sp>
        <p:nvSpPr>
          <p:cNvPr id="18" name="Google Shape;207;p11">
            <a:extLst>
              <a:ext uri="{FF2B5EF4-FFF2-40B4-BE49-F238E27FC236}">
                <a16:creationId xmlns:a16="http://schemas.microsoft.com/office/drawing/2014/main" id="{D3FA62A8-2BB4-41A3-AC26-C44782A83864}"/>
              </a:ext>
            </a:extLst>
          </p:cNvPr>
          <p:cNvSpPr txBox="1"/>
          <p:nvPr/>
        </p:nvSpPr>
        <p:spPr>
          <a:xfrm>
            <a:off x="8100915" y="2693637"/>
            <a:ext cx="3572400" cy="41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L" b="1" dirty="0">
                <a:solidFill>
                  <a:srgbClr val="00953A"/>
                </a:solidFill>
                <a:latin typeface="Calibri"/>
                <a:ea typeface="Calibri"/>
                <a:cs typeface="Calibri"/>
                <a:sym typeface="Calibri"/>
              </a:rPr>
              <a:t>Figura 12. Replanteo y nivelación</a:t>
            </a:r>
            <a:endParaRPr b="1" dirty="0">
              <a:solidFill>
                <a:srgbClr val="00953A"/>
              </a:solidFill>
              <a:latin typeface="Calibri"/>
              <a:ea typeface="Calibri"/>
              <a:cs typeface="Calibri"/>
              <a:sym typeface="Calibri"/>
            </a:endParaRPr>
          </a:p>
        </p:txBody>
      </p:sp>
    </p:spTree>
    <p:extLst>
      <p:ext uri="{BB962C8B-B14F-4D97-AF65-F5344CB8AC3E}">
        <p14:creationId xmlns:p14="http://schemas.microsoft.com/office/powerpoint/2010/main" val="2699289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A1ED873-DFEE-4985-A7C4-59A070F98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3" name="Rectángulo 2">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 name="Título 3">
            <a:extLst>
              <a:ext uri="{FF2B5EF4-FFF2-40B4-BE49-F238E27FC236}">
                <a16:creationId xmlns:a16="http://schemas.microsoft.com/office/drawing/2014/main" id="{D08AF559-1C14-435F-B804-8CB6256A608C}"/>
              </a:ext>
            </a:extLst>
          </p:cNvPr>
          <p:cNvSpPr txBox="1">
            <a:spLocks/>
          </p:cNvSpPr>
          <p:nvPr/>
        </p:nvSpPr>
        <p:spPr>
          <a:xfrm>
            <a:off x="296663"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NIVEL DE</a:t>
            </a:r>
            <a:br>
              <a:rPr lang="es-MX" dirty="0"/>
            </a:br>
            <a:r>
              <a:rPr lang="es-MX" dirty="0">
                <a:solidFill>
                  <a:srgbClr val="00953A"/>
                </a:solidFill>
              </a:rPr>
              <a:t>MANO</a:t>
            </a:r>
            <a:endParaRPr lang="es-CL" dirty="0">
              <a:solidFill>
                <a:srgbClr val="00953A"/>
              </a:solidFill>
            </a:endParaRPr>
          </a:p>
        </p:txBody>
      </p:sp>
      <p:sp>
        <p:nvSpPr>
          <p:cNvPr id="7" name="Rectángulo 6">
            <a:extLst>
              <a:ext uri="{FF2B5EF4-FFF2-40B4-BE49-F238E27FC236}">
                <a16:creationId xmlns:a16="http://schemas.microsoft.com/office/drawing/2014/main" id="{0DD5BC30-B4E6-4347-A4CD-698D32287C20}"/>
              </a:ext>
            </a:extLst>
          </p:cNvPr>
          <p:cNvSpPr/>
          <p:nvPr/>
        </p:nvSpPr>
        <p:spPr>
          <a:xfrm>
            <a:off x="403193" y="304416"/>
            <a:ext cx="1336831" cy="45719"/>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 name="Rectángulo 7">
            <a:extLst>
              <a:ext uri="{FF2B5EF4-FFF2-40B4-BE49-F238E27FC236}">
                <a16:creationId xmlns:a16="http://schemas.microsoft.com/office/drawing/2014/main" id="{4F8C2A88-170A-4AF4-B862-439707D5A00B}"/>
              </a:ext>
            </a:extLst>
          </p:cNvPr>
          <p:cNvSpPr/>
          <p:nvPr/>
        </p:nvSpPr>
        <p:spPr>
          <a:xfrm>
            <a:off x="-1" y="2135622"/>
            <a:ext cx="6223247" cy="4210385"/>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CuadroTexto 1">
            <a:extLst>
              <a:ext uri="{FF2B5EF4-FFF2-40B4-BE49-F238E27FC236}">
                <a16:creationId xmlns:a16="http://schemas.microsoft.com/office/drawing/2014/main" id="{8ADE6634-96CA-4A37-88B9-3186D9BA0EDC}"/>
              </a:ext>
            </a:extLst>
          </p:cNvPr>
          <p:cNvSpPr txBox="1">
            <a:spLocks noChangeArrowheads="1"/>
          </p:cNvSpPr>
          <p:nvPr/>
        </p:nvSpPr>
        <p:spPr bwMode="auto">
          <a:xfrm>
            <a:off x="296662" y="3017535"/>
            <a:ext cx="56069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marL="0" lvl="0" indent="0" algn="just" rtl="0">
              <a:spcBef>
                <a:spcPts val="0"/>
              </a:spcBef>
              <a:spcAft>
                <a:spcPts val="0"/>
              </a:spcAft>
              <a:buClr>
                <a:schemeClr val="dk1"/>
              </a:buClr>
              <a:buSzPts val="2600"/>
              <a:buNone/>
            </a:pPr>
            <a:r>
              <a:rPr lang="es-MX" sz="2400" dirty="0">
                <a:solidFill>
                  <a:schemeClr val="bg1"/>
                </a:solidFill>
                <a:latin typeface="+mn-lt"/>
              </a:rPr>
              <a:t>Es una operación que sirve para colocar o verificar que un elemento o conjunto de elementos estén horizontales. Para esto se usa el nivel de mano, donde se verifica que la burbuja de aire se encuentre exactamente centrada dentro de la marca.</a:t>
            </a:r>
            <a:endParaRPr lang="es-MX" sz="4400" dirty="0">
              <a:solidFill>
                <a:schemeClr val="bg1"/>
              </a:solidFill>
              <a:latin typeface="+mn-lt"/>
            </a:endParaRPr>
          </a:p>
        </p:txBody>
      </p:sp>
      <p:sp>
        <p:nvSpPr>
          <p:cNvPr id="10" name="Google Shape;220;p12">
            <a:extLst>
              <a:ext uri="{FF2B5EF4-FFF2-40B4-BE49-F238E27FC236}">
                <a16:creationId xmlns:a16="http://schemas.microsoft.com/office/drawing/2014/main" id="{90D522B6-0AF3-4997-B4D5-8D082BFEA550}"/>
              </a:ext>
            </a:extLst>
          </p:cNvPr>
          <p:cNvSpPr txBox="1"/>
          <p:nvPr/>
        </p:nvSpPr>
        <p:spPr>
          <a:xfrm>
            <a:off x="5496563" y="779956"/>
            <a:ext cx="6398774" cy="49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b="1" dirty="0">
                <a:solidFill>
                  <a:srgbClr val="00953A"/>
                </a:solidFill>
                <a:latin typeface="Calibri"/>
                <a:ea typeface="Calibri"/>
                <a:cs typeface="Calibri"/>
                <a:sym typeface="Calibri"/>
              </a:rPr>
              <a:t>Figura 13 y 14. uso de nivel de mano para verificar horizontalidad</a:t>
            </a:r>
            <a:endParaRPr b="1" dirty="0">
              <a:solidFill>
                <a:srgbClr val="00953A"/>
              </a:solidFill>
              <a:latin typeface="Calibri"/>
              <a:ea typeface="Calibri"/>
              <a:cs typeface="Calibri"/>
              <a:sym typeface="Calibri"/>
            </a:endParaRPr>
          </a:p>
        </p:txBody>
      </p:sp>
      <p:pic>
        <p:nvPicPr>
          <p:cNvPr id="11" name="Google Shape;214;p12" descr="Monografias.com">
            <a:extLst>
              <a:ext uri="{FF2B5EF4-FFF2-40B4-BE49-F238E27FC236}">
                <a16:creationId xmlns:a16="http://schemas.microsoft.com/office/drawing/2014/main" id="{9CECD0BB-FCC6-46BA-8167-F13CE48649AE}"/>
              </a:ext>
            </a:extLst>
          </p:cNvPr>
          <p:cNvPicPr preferRelativeResize="0"/>
          <p:nvPr/>
        </p:nvPicPr>
        <p:blipFill rotWithShape="1">
          <a:blip r:embed="rId3">
            <a:alphaModFix/>
          </a:blip>
          <a:srcRect/>
          <a:stretch/>
        </p:blipFill>
        <p:spPr>
          <a:xfrm>
            <a:off x="6699058" y="1291031"/>
            <a:ext cx="4061487" cy="2359225"/>
          </a:xfrm>
          <a:prstGeom prst="rect">
            <a:avLst/>
          </a:prstGeom>
          <a:noFill/>
          <a:ln w="19050" cap="flat" cmpd="sng">
            <a:solidFill>
              <a:srgbClr val="000000"/>
            </a:solidFill>
            <a:prstDash val="solid"/>
            <a:round/>
            <a:headEnd type="none" w="sm" len="sm"/>
            <a:tailEnd type="none" w="sm" len="sm"/>
          </a:ln>
        </p:spPr>
      </p:pic>
      <p:pic>
        <p:nvPicPr>
          <p:cNvPr id="12" name="Google Shape;215;p12" descr="Trabajos de construcción Tips para un buen nivelado, aplomado y alineado">
            <a:extLst>
              <a:ext uri="{FF2B5EF4-FFF2-40B4-BE49-F238E27FC236}">
                <a16:creationId xmlns:a16="http://schemas.microsoft.com/office/drawing/2014/main" id="{EF7EF579-0416-483E-8F6C-24AD11E713C9}"/>
              </a:ext>
            </a:extLst>
          </p:cNvPr>
          <p:cNvPicPr preferRelativeResize="0"/>
          <p:nvPr/>
        </p:nvPicPr>
        <p:blipFill rotWithShape="1">
          <a:blip r:embed="rId4">
            <a:alphaModFix/>
          </a:blip>
          <a:srcRect/>
          <a:stretch/>
        </p:blipFill>
        <p:spPr>
          <a:xfrm>
            <a:off x="6699057" y="3774565"/>
            <a:ext cx="4113205" cy="2657548"/>
          </a:xfrm>
          <a:prstGeom prst="rect">
            <a:avLst/>
          </a:prstGeom>
          <a:noFill/>
          <a:ln w="19050" cap="flat" cmpd="sng">
            <a:solidFill>
              <a:srgbClr val="000000"/>
            </a:solidFill>
            <a:prstDash val="solid"/>
            <a:round/>
            <a:headEnd type="none" w="sm" len="sm"/>
            <a:tailEnd type="none" w="sm" len="sm"/>
          </a:ln>
        </p:spPr>
      </p:pic>
      <p:sp>
        <p:nvSpPr>
          <p:cNvPr id="13" name="Google Shape;219;p12">
            <a:extLst>
              <a:ext uri="{FF2B5EF4-FFF2-40B4-BE49-F238E27FC236}">
                <a16:creationId xmlns:a16="http://schemas.microsoft.com/office/drawing/2014/main" id="{C6F6F06A-EFB0-454A-8CFA-74DE7BB6EFC0}"/>
              </a:ext>
            </a:extLst>
          </p:cNvPr>
          <p:cNvSpPr txBox="1"/>
          <p:nvPr/>
        </p:nvSpPr>
        <p:spPr>
          <a:xfrm>
            <a:off x="4878449" y="6442288"/>
            <a:ext cx="7227733" cy="35889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CL" sz="1200" u="sng" dirty="0">
                <a:solidFill>
                  <a:schemeClr val="hlink"/>
                </a:solidFill>
                <a:latin typeface="Calibri"/>
                <a:ea typeface="Calibri"/>
                <a:cs typeface="Calibri"/>
                <a:sym typeface="Calibri"/>
                <a:hlinkClick r:id="rId5"/>
              </a:rPr>
              <a:t>https://www.monografias.com/trabajos-pdf5/manual-basico-construccion/manual-basico-construccion2.shtml</a:t>
            </a:r>
            <a:r>
              <a:rPr lang="es-CL"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4254197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108AED3-4D72-4DFA-9D70-42D65D0D6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9" name="Rectángulo 8">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Título 3">
            <a:extLst>
              <a:ext uri="{FF2B5EF4-FFF2-40B4-BE49-F238E27FC236}">
                <a16:creationId xmlns:a16="http://schemas.microsoft.com/office/drawing/2014/main" id="{68098982-C8FD-4905-9390-A6F98991FE8A}"/>
              </a:ext>
            </a:extLst>
          </p:cNvPr>
          <p:cNvSpPr txBox="1">
            <a:spLocks/>
          </p:cNvSpPr>
          <p:nvPr/>
        </p:nvSpPr>
        <p:spPr>
          <a:xfrm>
            <a:off x="296663" y="3384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PLOMADA</a:t>
            </a:r>
            <a:br>
              <a:rPr lang="es-MX" dirty="0"/>
            </a:br>
            <a:endParaRPr lang="es-CL" dirty="0">
              <a:solidFill>
                <a:srgbClr val="00953A"/>
              </a:solidFill>
            </a:endParaRPr>
          </a:p>
        </p:txBody>
      </p:sp>
      <p:sp>
        <p:nvSpPr>
          <p:cNvPr id="14" name="Rectángulo 13">
            <a:extLst>
              <a:ext uri="{FF2B5EF4-FFF2-40B4-BE49-F238E27FC236}">
                <a16:creationId xmlns:a16="http://schemas.microsoft.com/office/drawing/2014/main" id="{40EF4039-899B-4824-99E5-BE8D2AE9AA8E}"/>
              </a:ext>
            </a:extLst>
          </p:cNvPr>
          <p:cNvSpPr/>
          <p:nvPr/>
        </p:nvSpPr>
        <p:spPr>
          <a:xfrm>
            <a:off x="403193" y="276345"/>
            <a:ext cx="1336831" cy="45719"/>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Rectángulo 15">
            <a:extLst>
              <a:ext uri="{FF2B5EF4-FFF2-40B4-BE49-F238E27FC236}">
                <a16:creationId xmlns:a16="http://schemas.microsoft.com/office/drawing/2014/main" id="{34F4BB1C-D839-44B2-9DE5-35002B9AD430}"/>
              </a:ext>
            </a:extLst>
          </p:cNvPr>
          <p:cNvSpPr/>
          <p:nvPr/>
        </p:nvSpPr>
        <p:spPr>
          <a:xfrm>
            <a:off x="0" y="2002547"/>
            <a:ext cx="5894773" cy="4265088"/>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0483" name="Marcador de contenido 2"/>
          <p:cNvSpPr>
            <a:spLocks noGrp="1"/>
          </p:cNvSpPr>
          <p:nvPr>
            <p:ph idx="1"/>
          </p:nvPr>
        </p:nvSpPr>
        <p:spPr>
          <a:xfrm>
            <a:off x="332903" y="2335031"/>
            <a:ext cx="5206763" cy="2609834"/>
          </a:xfrm>
        </p:spPr>
        <p:txBody>
          <a:bodyPr>
            <a:noAutofit/>
          </a:bodyPr>
          <a:lstStyle/>
          <a:p>
            <a:pPr marL="0" lvl="0" indent="0" algn="just" rtl="0">
              <a:spcBef>
                <a:spcPts val="0"/>
              </a:spcBef>
              <a:spcAft>
                <a:spcPts val="0"/>
              </a:spcAft>
              <a:buClr>
                <a:schemeClr val="dk1"/>
              </a:buClr>
              <a:buSzPts val="2600"/>
              <a:buNone/>
            </a:pPr>
            <a:r>
              <a:rPr lang="es-MX" sz="2400" dirty="0">
                <a:solidFill>
                  <a:schemeClr val="bg1"/>
                </a:solidFill>
              </a:rPr>
              <a:t>Es una operación que sirve para colocar o verificar que un elemento o conjunto de elementos estén en posición vertical. Para esto, se hace uso de una plomada. Por ejemplo, podemos colocar en plomada un muro de ladrillos, la colocación de las tablas del encofrado, una columna terminada, etc. Para colocar en plomada se puede usar el nivel de mano o la plomada.</a:t>
            </a:r>
          </a:p>
        </p:txBody>
      </p:sp>
      <p:pic>
        <p:nvPicPr>
          <p:cNvPr id="8" name="Google Shape;227;p13" descr="Monografias.com">
            <a:extLst>
              <a:ext uri="{FF2B5EF4-FFF2-40B4-BE49-F238E27FC236}">
                <a16:creationId xmlns:a16="http://schemas.microsoft.com/office/drawing/2014/main" id="{0BE8E1E9-775C-4312-AB37-445AF4FBFBB5}"/>
              </a:ext>
            </a:extLst>
          </p:cNvPr>
          <p:cNvPicPr preferRelativeResize="0"/>
          <p:nvPr/>
        </p:nvPicPr>
        <p:blipFill rotWithShape="1">
          <a:blip r:embed="rId3">
            <a:alphaModFix/>
          </a:blip>
          <a:srcRect/>
          <a:stretch/>
        </p:blipFill>
        <p:spPr>
          <a:xfrm>
            <a:off x="6222912" y="3194006"/>
            <a:ext cx="5383975" cy="2148300"/>
          </a:xfrm>
          <a:prstGeom prst="rect">
            <a:avLst/>
          </a:prstGeom>
          <a:noFill/>
          <a:ln w="19050" cap="flat" cmpd="sng">
            <a:solidFill>
              <a:srgbClr val="000000"/>
            </a:solidFill>
            <a:prstDash val="solid"/>
            <a:round/>
            <a:headEnd type="none" w="sm" len="sm"/>
            <a:tailEnd type="none" w="sm" len="sm"/>
          </a:ln>
        </p:spPr>
      </p:pic>
      <p:sp>
        <p:nvSpPr>
          <p:cNvPr id="10" name="Google Shape;231;p13">
            <a:extLst>
              <a:ext uri="{FF2B5EF4-FFF2-40B4-BE49-F238E27FC236}">
                <a16:creationId xmlns:a16="http://schemas.microsoft.com/office/drawing/2014/main" id="{B51E1D62-0917-4ABB-9A9D-EADDB5DD99B8}"/>
              </a:ext>
            </a:extLst>
          </p:cNvPr>
          <p:cNvSpPr txBox="1"/>
          <p:nvPr/>
        </p:nvSpPr>
        <p:spPr>
          <a:xfrm>
            <a:off x="5967514" y="5331467"/>
            <a:ext cx="5894773" cy="26822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CL" sz="1200" u="sng" dirty="0">
                <a:solidFill>
                  <a:schemeClr val="hlink"/>
                </a:solidFill>
                <a:latin typeface="Calibri"/>
                <a:ea typeface="Calibri"/>
                <a:cs typeface="Calibri"/>
                <a:sym typeface="Calibri"/>
                <a:hlinkClick r:id="rId4"/>
              </a:rPr>
              <a:t>https://www.monografias.com/trabajos-pdf5/manual-basico-construccion/manual-basico-construccion2.shtml</a:t>
            </a:r>
            <a:r>
              <a:rPr lang="es-CL"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sp>
        <p:nvSpPr>
          <p:cNvPr id="11" name="Google Shape;232;p13">
            <a:extLst>
              <a:ext uri="{FF2B5EF4-FFF2-40B4-BE49-F238E27FC236}">
                <a16:creationId xmlns:a16="http://schemas.microsoft.com/office/drawing/2014/main" id="{9D2858A9-5E6F-4A40-84EB-2379974F6B8A}"/>
              </a:ext>
            </a:extLst>
          </p:cNvPr>
          <p:cNvSpPr txBox="1"/>
          <p:nvPr/>
        </p:nvSpPr>
        <p:spPr>
          <a:xfrm>
            <a:off x="6184219" y="2335031"/>
            <a:ext cx="5546700" cy="408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CL" b="1" dirty="0">
                <a:solidFill>
                  <a:srgbClr val="00953A"/>
                </a:solidFill>
                <a:latin typeface="Calibri"/>
                <a:ea typeface="Calibri"/>
                <a:cs typeface="Calibri"/>
                <a:sym typeface="Calibri"/>
              </a:rPr>
              <a:t>Figura 15. Comprobación de verticalidad mediante uso de plomada</a:t>
            </a:r>
            <a:endParaRPr b="1" dirty="0">
              <a:solidFill>
                <a:srgbClr val="00953A"/>
              </a:solidFill>
              <a:latin typeface="Calibri"/>
              <a:ea typeface="Calibri"/>
              <a:cs typeface="Calibri"/>
              <a:sym typeface="Calibri"/>
            </a:endParaRPr>
          </a:p>
        </p:txBody>
      </p:sp>
    </p:spTree>
    <p:extLst>
      <p:ext uri="{BB962C8B-B14F-4D97-AF65-F5344CB8AC3E}">
        <p14:creationId xmlns:p14="http://schemas.microsoft.com/office/powerpoint/2010/main" val="358814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1BD3A3C-8124-40C3-BA9F-A790973A9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9" name="Título 3">
            <a:extLst>
              <a:ext uri="{FF2B5EF4-FFF2-40B4-BE49-F238E27FC236}">
                <a16:creationId xmlns:a16="http://schemas.microsoft.com/office/drawing/2014/main" id="{E375F7AF-9CF4-4D03-8E94-BCD61BFB2FB8}"/>
              </a:ext>
            </a:extLst>
          </p:cNvPr>
          <p:cNvSpPr txBox="1">
            <a:spLocks/>
          </p:cNvSpPr>
          <p:nvPr/>
        </p:nvSpPr>
        <p:spPr>
          <a:xfrm>
            <a:off x="296663" y="3384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TOPOGRAFÍA</a:t>
            </a:r>
            <a:br>
              <a:rPr lang="es-MX" dirty="0"/>
            </a:br>
            <a:endParaRPr lang="es-CL" dirty="0">
              <a:solidFill>
                <a:srgbClr val="00953A"/>
              </a:solidFill>
            </a:endParaRPr>
          </a:p>
        </p:txBody>
      </p:sp>
      <p:sp>
        <p:nvSpPr>
          <p:cNvPr id="10" name="Rectángulo 9">
            <a:extLst>
              <a:ext uri="{FF2B5EF4-FFF2-40B4-BE49-F238E27FC236}">
                <a16:creationId xmlns:a16="http://schemas.microsoft.com/office/drawing/2014/main" id="{53699B2E-8FB3-45EA-84D7-08518B67F005}"/>
              </a:ext>
            </a:extLst>
          </p:cNvPr>
          <p:cNvSpPr/>
          <p:nvPr/>
        </p:nvSpPr>
        <p:spPr>
          <a:xfrm>
            <a:off x="403193" y="276345"/>
            <a:ext cx="1336831" cy="45719"/>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Rectángulo 10">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8" name="Rectángulo 17">
            <a:extLst>
              <a:ext uri="{FF2B5EF4-FFF2-40B4-BE49-F238E27FC236}">
                <a16:creationId xmlns:a16="http://schemas.microsoft.com/office/drawing/2014/main" id="{B4A2A18B-28F3-4612-9631-F04594C7AAAD}"/>
              </a:ext>
            </a:extLst>
          </p:cNvPr>
          <p:cNvSpPr/>
          <p:nvPr/>
        </p:nvSpPr>
        <p:spPr>
          <a:xfrm>
            <a:off x="287784" y="2204127"/>
            <a:ext cx="4167740" cy="4234645"/>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CuadroTexto 1">
            <a:extLst>
              <a:ext uri="{FF2B5EF4-FFF2-40B4-BE49-F238E27FC236}">
                <a16:creationId xmlns:a16="http://schemas.microsoft.com/office/drawing/2014/main" id="{23CE968F-62BE-43BB-BBF9-BB083E8A32F3}"/>
              </a:ext>
            </a:extLst>
          </p:cNvPr>
          <p:cNvSpPr txBox="1">
            <a:spLocks noChangeArrowheads="1"/>
          </p:cNvSpPr>
          <p:nvPr/>
        </p:nvSpPr>
        <p:spPr bwMode="auto">
          <a:xfrm>
            <a:off x="403193" y="2286485"/>
            <a:ext cx="388545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marL="0" lvl="0" indent="0" algn="just" rtl="0">
              <a:spcBef>
                <a:spcPts val="0"/>
              </a:spcBef>
              <a:spcAft>
                <a:spcPts val="0"/>
              </a:spcAft>
              <a:buClr>
                <a:schemeClr val="lt1"/>
              </a:buClr>
              <a:buSzPts val="1820"/>
              <a:buNone/>
            </a:pPr>
            <a:r>
              <a:rPr lang="es-MX" sz="2400" dirty="0">
                <a:solidFill>
                  <a:schemeClr val="lt1"/>
                </a:solidFill>
                <a:latin typeface="+mn-lt"/>
              </a:rPr>
              <a:t>Es la ciencia que estudia el c</a:t>
            </a:r>
            <a:r>
              <a:rPr lang="es-MX" sz="2400" b="1" dirty="0">
                <a:solidFill>
                  <a:schemeClr val="lt1"/>
                </a:solidFill>
                <a:latin typeface="+mn-lt"/>
              </a:rPr>
              <a:t>onjunto de procedimientos para determinar la posición de un punto sobre la superficie terrestre</a:t>
            </a:r>
            <a:r>
              <a:rPr lang="es-MX" sz="2400" dirty="0">
                <a:solidFill>
                  <a:schemeClr val="lt1"/>
                </a:solidFill>
                <a:latin typeface="+mn-lt"/>
              </a:rPr>
              <a:t>, por medio de medidas según los tres elementos del espacio: dos distancias y una elevación o una distancia, una elevación y una dirección. </a:t>
            </a:r>
            <a:endParaRPr lang="es-MX" sz="3600" dirty="0">
              <a:latin typeface="+mn-lt"/>
            </a:endParaRPr>
          </a:p>
        </p:txBody>
      </p:sp>
      <p:sp>
        <p:nvSpPr>
          <p:cNvPr id="21" name="Rectángulo 20">
            <a:extLst>
              <a:ext uri="{FF2B5EF4-FFF2-40B4-BE49-F238E27FC236}">
                <a16:creationId xmlns:a16="http://schemas.microsoft.com/office/drawing/2014/main" id="{4004211E-0A93-4B8F-A9E8-6AD362F95EF5}"/>
              </a:ext>
            </a:extLst>
          </p:cNvPr>
          <p:cNvSpPr/>
          <p:nvPr/>
        </p:nvSpPr>
        <p:spPr>
          <a:xfrm>
            <a:off x="4570933" y="2204127"/>
            <a:ext cx="7191979" cy="4234645"/>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2" name="CuadroTexto 1">
            <a:extLst>
              <a:ext uri="{FF2B5EF4-FFF2-40B4-BE49-F238E27FC236}">
                <a16:creationId xmlns:a16="http://schemas.microsoft.com/office/drawing/2014/main" id="{96C05A19-7746-48F1-865A-12CDDD2DBD68}"/>
              </a:ext>
            </a:extLst>
          </p:cNvPr>
          <p:cNvSpPr txBox="1">
            <a:spLocks noChangeArrowheads="1"/>
          </p:cNvSpPr>
          <p:nvPr/>
        </p:nvSpPr>
        <p:spPr bwMode="auto">
          <a:xfrm>
            <a:off x="4731474" y="2313119"/>
            <a:ext cx="686276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marL="0" lvl="0" indent="0" algn="just" rtl="0">
              <a:spcBef>
                <a:spcPts val="0"/>
              </a:spcBef>
              <a:spcAft>
                <a:spcPts val="0"/>
              </a:spcAft>
              <a:buClr>
                <a:schemeClr val="lt1"/>
              </a:buClr>
              <a:buSzPts val="1820"/>
              <a:buNone/>
            </a:pPr>
            <a:r>
              <a:rPr lang="es-MX" sz="2400" dirty="0">
                <a:solidFill>
                  <a:schemeClr val="lt1"/>
                </a:solidFill>
                <a:latin typeface="+mn-lt"/>
              </a:rPr>
              <a:t>Para distancias y elevaciones se emplean unidades de longitud (en sistema métrico y decimal), y para direcciones se emplean unidades de arco (grados sexagesimales).</a:t>
            </a:r>
          </a:p>
          <a:p>
            <a:pPr marL="0" lvl="0" indent="0" algn="just" rtl="0">
              <a:spcBef>
                <a:spcPts val="0"/>
              </a:spcBef>
              <a:spcAft>
                <a:spcPts val="0"/>
              </a:spcAft>
              <a:buClr>
                <a:schemeClr val="lt1"/>
              </a:buClr>
              <a:buSzPts val="1820"/>
              <a:buNone/>
            </a:pPr>
            <a:endParaRPr lang="es-MX" sz="2400" dirty="0">
              <a:solidFill>
                <a:schemeClr val="lt1"/>
              </a:solidFill>
              <a:latin typeface="+mn-lt"/>
            </a:endParaRPr>
          </a:p>
          <a:p>
            <a:pPr marL="0" lvl="0" indent="0" algn="just" rtl="0">
              <a:spcBef>
                <a:spcPts val="0"/>
              </a:spcBef>
              <a:spcAft>
                <a:spcPts val="0"/>
              </a:spcAft>
              <a:buClr>
                <a:schemeClr val="lt1"/>
              </a:buClr>
              <a:buSzPts val="1820"/>
              <a:buNone/>
            </a:pPr>
            <a:r>
              <a:rPr lang="es-MX" sz="2400" b="1" dirty="0">
                <a:solidFill>
                  <a:schemeClr val="lt1"/>
                </a:solidFill>
                <a:latin typeface="+mn-lt"/>
              </a:rPr>
              <a:t>LEVANTAMIENTO</a:t>
            </a:r>
            <a:r>
              <a:rPr lang="es-MX" sz="3600" b="1" dirty="0">
                <a:solidFill>
                  <a:schemeClr val="lt1"/>
                </a:solidFill>
                <a:latin typeface="+mn-lt"/>
              </a:rPr>
              <a:t> </a:t>
            </a:r>
            <a:endParaRPr lang="es-MX" sz="2400" b="1" dirty="0">
              <a:solidFill>
                <a:schemeClr val="lt1"/>
              </a:solidFill>
              <a:latin typeface="+mn-lt"/>
            </a:endParaRPr>
          </a:p>
          <a:p>
            <a:pPr marL="0" lvl="0" indent="0" algn="just" rtl="0">
              <a:spcBef>
                <a:spcPts val="0"/>
              </a:spcBef>
              <a:spcAft>
                <a:spcPts val="0"/>
              </a:spcAft>
              <a:buClr>
                <a:schemeClr val="lt1"/>
              </a:buClr>
              <a:buSzPts val="1820"/>
              <a:buNone/>
            </a:pPr>
            <a:r>
              <a:rPr lang="es-MX" sz="2400" dirty="0">
                <a:solidFill>
                  <a:schemeClr val="lt1"/>
                </a:solidFill>
                <a:latin typeface="+mn-lt"/>
              </a:rPr>
              <a:t>Es un conjunto de operaciones que determinan las posiciones de puntos, la mayoría calculan superficies y volúmenes y la representación de medidas tomadas en el campo mediante perfiles y planos.</a:t>
            </a:r>
          </a:p>
        </p:txBody>
      </p:sp>
    </p:spTree>
    <p:extLst>
      <p:ext uri="{BB962C8B-B14F-4D97-AF65-F5344CB8AC3E}">
        <p14:creationId xmlns:p14="http://schemas.microsoft.com/office/powerpoint/2010/main" val="3262116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B09F056-DADA-4A7B-A832-A3BE1CADB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5" name="Título 3">
            <a:extLst>
              <a:ext uri="{FF2B5EF4-FFF2-40B4-BE49-F238E27FC236}">
                <a16:creationId xmlns:a16="http://schemas.microsoft.com/office/drawing/2014/main" id="{E375F7AF-9CF4-4D03-8E94-BCD61BFB2FB8}"/>
              </a:ext>
            </a:extLst>
          </p:cNvPr>
          <p:cNvSpPr txBox="1">
            <a:spLocks/>
          </p:cNvSpPr>
          <p:nvPr/>
        </p:nvSpPr>
        <p:spPr>
          <a:xfrm>
            <a:off x="296663"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NIVEL DE</a:t>
            </a:r>
            <a:br>
              <a:rPr lang="es-MX" dirty="0"/>
            </a:br>
            <a:r>
              <a:rPr lang="es-MX" dirty="0">
                <a:solidFill>
                  <a:srgbClr val="00953A"/>
                </a:solidFill>
              </a:rPr>
              <a:t>INGENIERO</a:t>
            </a:r>
            <a:endParaRPr lang="es-CL" dirty="0">
              <a:solidFill>
                <a:srgbClr val="00953A"/>
              </a:solidFill>
            </a:endParaRPr>
          </a:p>
        </p:txBody>
      </p:sp>
      <p:sp>
        <p:nvSpPr>
          <p:cNvPr id="6" name="Rectángulo 5">
            <a:extLst>
              <a:ext uri="{FF2B5EF4-FFF2-40B4-BE49-F238E27FC236}">
                <a16:creationId xmlns:a16="http://schemas.microsoft.com/office/drawing/2014/main" id="{53699B2E-8FB3-45EA-84D7-08518B67F005}"/>
              </a:ext>
            </a:extLst>
          </p:cNvPr>
          <p:cNvSpPr/>
          <p:nvPr/>
        </p:nvSpPr>
        <p:spPr>
          <a:xfrm>
            <a:off x="403193" y="304416"/>
            <a:ext cx="1336831" cy="45719"/>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7" name="Rectángulo 6">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Marcador de contenido 2">
            <a:extLst>
              <a:ext uri="{FF2B5EF4-FFF2-40B4-BE49-F238E27FC236}">
                <a16:creationId xmlns:a16="http://schemas.microsoft.com/office/drawing/2014/main" id="{97BA34F6-182E-41FB-8C3B-C94EB5547086}"/>
              </a:ext>
            </a:extLst>
          </p:cNvPr>
          <p:cNvSpPr>
            <a:spLocks noGrp="1"/>
          </p:cNvSpPr>
          <p:nvPr>
            <p:ph idx="1"/>
          </p:nvPr>
        </p:nvSpPr>
        <p:spPr>
          <a:xfrm>
            <a:off x="6781679" y="2930522"/>
            <a:ext cx="4701834" cy="1765761"/>
          </a:xfrm>
        </p:spPr>
        <p:txBody>
          <a:bodyPr>
            <a:normAutofit/>
          </a:bodyPr>
          <a:lstStyle/>
          <a:p>
            <a:pPr marL="0" lvl="0" indent="0" algn="just" rtl="0">
              <a:spcBef>
                <a:spcPts val="0"/>
              </a:spcBef>
              <a:spcAft>
                <a:spcPts val="0"/>
              </a:spcAft>
              <a:buClr>
                <a:schemeClr val="dk1"/>
              </a:buClr>
              <a:buSzPts val="2600"/>
              <a:buNone/>
            </a:pPr>
            <a:r>
              <a:rPr lang="es-CL" sz="2400" dirty="0">
                <a:solidFill>
                  <a:srgbClr val="00953A"/>
                </a:solidFill>
              </a:rPr>
              <a:t>Otra de las aplicaciones más importantes de estos instrumentos es el traslado de cotas de un punto conocido, es decir del cual se sabe la altura, a otro de altura desconocida.</a:t>
            </a:r>
            <a:endParaRPr lang="es-CL" altLang="es-CL" sz="2400" b="1" dirty="0">
              <a:solidFill>
                <a:srgbClr val="00953A"/>
              </a:solidFill>
            </a:endParaRPr>
          </a:p>
        </p:txBody>
      </p:sp>
      <p:cxnSp>
        <p:nvCxnSpPr>
          <p:cNvPr id="23" name="Conector recto 22">
            <a:extLst>
              <a:ext uri="{FF2B5EF4-FFF2-40B4-BE49-F238E27FC236}">
                <a16:creationId xmlns:a16="http://schemas.microsoft.com/office/drawing/2014/main" id="{3D11D19F-34D4-4F3D-A28E-8AD0AD060842}"/>
              </a:ext>
            </a:extLst>
          </p:cNvPr>
          <p:cNvCxnSpPr/>
          <p:nvPr/>
        </p:nvCxnSpPr>
        <p:spPr>
          <a:xfrm flipH="1">
            <a:off x="10262589" y="4714037"/>
            <a:ext cx="1283069"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1E8A23D2-E2E8-4AF3-BA1F-E53CABE795EC}"/>
              </a:ext>
            </a:extLst>
          </p:cNvPr>
          <p:cNvCxnSpPr/>
          <p:nvPr/>
        </p:nvCxnSpPr>
        <p:spPr>
          <a:xfrm flipH="1">
            <a:off x="6717805" y="2833456"/>
            <a:ext cx="1283069"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1C517FC6-2F62-4181-8D15-3D48649B3604}"/>
              </a:ext>
            </a:extLst>
          </p:cNvPr>
          <p:cNvCxnSpPr/>
          <p:nvPr/>
        </p:nvCxnSpPr>
        <p:spPr>
          <a:xfrm>
            <a:off x="6717805" y="2833456"/>
            <a:ext cx="0" cy="859654"/>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F491C863-A248-4756-A29B-6838F233B48C}"/>
              </a:ext>
            </a:extLst>
          </p:cNvPr>
          <p:cNvCxnSpPr/>
          <p:nvPr/>
        </p:nvCxnSpPr>
        <p:spPr>
          <a:xfrm>
            <a:off x="11545658" y="3854383"/>
            <a:ext cx="0" cy="859654"/>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Rectángulo 29">
            <a:extLst>
              <a:ext uri="{FF2B5EF4-FFF2-40B4-BE49-F238E27FC236}">
                <a16:creationId xmlns:a16="http://schemas.microsoft.com/office/drawing/2014/main" id="{89B648B5-3B65-4A0A-BBEA-127B5BFF5810}"/>
              </a:ext>
            </a:extLst>
          </p:cNvPr>
          <p:cNvSpPr/>
          <p:nvPr/>
        </p:nvSpPr>
        <p:spPr>
          <a:xfrm>
            <a:off x="0" y="2356736"/>
            <a:ext cx="6507327" cy="3785646"/>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1" name="CuadroTexto 1">
            <a:extLst>
              <a:ext uri="{FF2B5EF4-FFF2-40B4-BE49-F238E27FC236}">
                <a16:creationId xmlns:a16="http://schemas.microsoft.com/office/drawing/2014/main" id="{BDC12912-E3E4-4CDA-9842-EB4428AB5C40}"/>
              </a:ext>
            </a:extLst>
          </p:cNvPr>
          <p:cNvSpPr txBox="1">
            <a:spLocks noChangeArrowheads="1"/>
          </p:cNvSpPr>
          <p:nvPr/>
        </p:nvSpPr>
        <p:spPr bwMode="auto">
          <a:xfrm>
            <a:off x="229018" y="2374341"/>
            <a:ext cx="61401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es-CL" sz="2400" dirty="0">
                <a:solidFill>
                  <a:schemeClr val="bg1"/>
                </a:solidFill>
                <a:latin typeface="+mn-lt"/>
              </a:rPr>
              <a:t>Instrumento topográfico que describe un plano horizontal sobre el cual es posible determinar, a partir de las lecturas sobre la mira, el desnivel que existe entre un punto y otro. Este instrumento tiene como finalidad principal, medir desniveles entre puntos que se encuentran a distintas alturas, aunque también se puede usar para comprobar por ejemplo, que dos puntos se encuentren a la misma altura.</a:t>
            </a:r>
            <a:endParaRPr lang="es-CL" altLang="es-CL" sz="2400" dirty="0">
              <a:solidFill>
                <a:schemeClr val="bg1"/>
              </a:solidFill>
              <a:latin typeface="+mn-lt"/>
            </a:endParaRPr>
          </a:p>
        </p:txBody>
      </p:sp>
    </p:spTree>
    <p:extLst>
      <p:ext uri="{BB962C8B-B14F-4D97-AF65-F5344CB8AC3E}">
        <p14:creationId xmlns:p14="http://schemas.microsoft.com/office/powerpoint/2010/main" val="3516935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EFCC0C-52A8-4852-93D5-9385410C0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7" name="Título 3">
            <a:extLst>
              <a:ext uri="{FF2B5EF4-FFF2-40B4-BE49-F238E27FC236}">
                <a16:creationId xmlns:a16="http://schemas.microsoft.com/office/drawing/2014/main" id="{E375F7AF-9CF4-4D03-8E94-BCD61BFB2FB8}"/>
              </a:ext>
            </a:extLst>
          </p:cNvPr>
          <p:cNvSpPr txBox="1">
            <a:spLocks/>
          </p:cNvSpPr>
          <p:nvPr/>
        </p:nvSpPr>
        <p:spPr>
          <a:xfrm>
            <a:off x="296663"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INSTALACIÓN DE</a:t>
            </a:r>
            <a:br>
              <a:rPr lang="es-MX" dirty="0"/>
            </a:br>
            <a:r>
              <a:rPr lang="es-MX" dirty="0">
                <a:solidFill>
                  <a:srgbClr val="00953A"/>
                </a:solidFill>
              </a:rPr>
              <a:t>INSTRUMENTO</a:t>
            </a:r>
            <a:endParaRPr lang="es-CL" dirty="0">
              <a:solidFill>
                <a:srgbClr val="00953A"/>
              </a:solidFill>
            </a:endParaRPr>
          </a:p>
        </p:txBody>
      </p:sp>
      <p:sp>
        <p:nvSpPr>
          <p:cNvPr id="8" name="Rectángulo 7">
            <a:extLst>
              <a:ext uri="{FF2B5EF4-FFF2-40B4-BE49-F238E27FC236}">
                <a16:creationId xmlns:a16="http://schemas.microsoft.com/office/drawing/2014/main" id="{53699B2E-8FB3-45EA-84D7-08518B67F005}"/>
              </a:ext>
            </a:extLst>
          </p:cNvPr>
          <p:cNvSpPr/>
          <p:nvPr/>
        </p:nvSpPr>
        <p:spPr>
          <a:xfrm>
            <a:off x="403193" y="304416"/>
            <a:ext cx="1336831" cy="45719"/>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Rectángulo 8">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4" name="Rectángulo 13">
            <a:extLst>
              <a:ext uri="{FF2B5EF4-FFF2-40B4-BE49-F238E27FC236}">
                <a16:creationId xmlns:a16="http://schemas.microsoft.com/office/drawing/2014/main" id="{BED8B7BA-F9FF-4846-BF73-AFDB79363B72}"/>
              </a:ext>
            </a:extLst>
          </p:cNvPr>
          <p:cNvSpPr/>
          <p:nvPr/>
        </p:nvSpPr>
        <p:spPr>
          <a:xfrm>
            <a:off x="0" y="2002547"/>
            <a:ext cx="6569476" cy="4265088"/>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5" name="Marcador de contenido 2">
            <a:extLst>
              <a:ext uri="{FF2B5EF4-FFF2-40B4-BE49-F238E27FC236}">
                <a16:creationId xmlns:a16="http://schemas.microsoft.com/office/drawing/2014/main" id="{510C1AE3-7AF2-4E22-A500-21306E9AD9BC}"/>
              </a:ext>
            </a:extLst>
          </p:cNvPr>
          <p:cNvSpPr>
            <a:spLocks noGrp="1"/>
          </p:cNvSpPr>
          <p:nvPr>
            <p:ph idx="1"/>
          </p:nvPr>
        </p:nvSpPr>
        <p:spPr>
          <a:xfrm>
            <a:off x="217493" y="2157497"/>
            <a:ext cx="6005753" cy="2609834"/>
          </a:xfrm>
        </p:spPr>
        <p:txBody>
          <a:bodyPr>
            <a:noAutofit/>
          </a:bodyPr>
          <a:lstStyle/>
          <a:p>
            <a:pPr marL="342900" lvl="0" indent="-355600" algn="just" rtl="0">
              <a:spcBef>
                <a:spcPts val="0"/>
              </a:spcBef>
              <a:spcAft>
                <a:spcPts val="0"/>
              </a:spcAft>
              <a:buClr>
                <a:schemeClr val="bg1"/>
              </a:buClr>
              <a:buSzPct val="100000"/>
            </a:pPr>
            <a:r>
              <a:rPr lang="es-MX" sz="2300" dirty="0">
                <a:solidFill>
                  <a:schemeClr val="bg1"/>
                </a:solidFill>
              </a:rPr>
              <a:t>Se instala el trípode en una superficie firme que no presente desplazamiento, soltando los tornillos del trípode y extendiendo la patas a una altura tal que la posición del instrumento quede a la altura de los ojos. El plato del trípode debe estar lo más horizontal posible para facilitar la nivelación de la burbuja esférica.</a:t>
            </a:r>
          </a:p>
          <a:p>
            <a:pPr lvl="0" algn="just" rtl="0">
              <a:spcBef>
                <a:spcPts val="0"/>
              </a:spcBef>
              <a:spcAft>
                <a:spcPts val="0"/>
              </a:spcAft>
              <a:buClr>
                <a:schemeClr val="bg1"/>
              </a:buClr>
              <a:buSzPct val="100000"/>
            </a:pPr>
            <a:endParaRPr lang="es-MX" sz="2300" dirty="0">
              <a:solidFill>
                <a:schemeClr val="bg1"/>
              </a:solidFill>
            </a:endParaRPr>
          </a:p>
          <a:p>
            <a:pPr marL="342900" lvl="0" indent="-355600" algn="just" rtl="0">
              <a:spcBef>
                <a:spcPts val="360"/>
              </a:spcBef>
              <a:spcAft>
                <a:spcPts val="0"/>
              </a:spcAft>
              <a:buClr>
                <a:schemeClr val="bg1"/>
              </a:buClr>
              <a:buSzPct val="100000"/>
            </a:pPr>
            <a:r>
              <a:rPr lang="es-MX" sz="2300" dirty="0">
                <a:solidFill>
                  <a:schemeClr val="bg1"/>
                </a:solidFill>
              </a:rPr>
              <a:t>Se atornilla el Nivel de ingeniero en el tornillo de sujeción que posee el trípode, para fijar el equipo y comenzar con la nivelación de éste.</a:t>
            </a:r>
          </a:p>
        </p:txBody>
      </p:sp>
      <p:pic>
        <p:nvPicPr>
          <p:cNvPr id="16" name="Google Shape;275;p16" descr="Steinberg Systems Nivel Óptico Para Topografía SBS-LIS-28/36 (Con trípode y  mira, 28 aumentos, Lente 36 mm, Desviación 1,5 mm, Compensador magnético):  Amazon.es: Bricolaje y herramientas">
            <a:extLst>
              <a:ext uri="{FF2B5EF4-FFF2-40B4-BE49-F238E27FC236}">
                <a16:creationId xmlns:a16="http://schemas.microsoft.com/office/drawing/2014/main" id="{6F497AA7-1472-4B45-A684-DC22905E4C83}"/>
              </a:ext>
            </a:extLst>
          </p:cNvPr>
          <p:cNvPicPr preferRelativeResize="0">
            <a:picLocks/>
          </p:cNvPicPr>
          <p:nvPr/>
        </p:nvPicPr>
        <p:blipFill rotWithShape="1">
          <a:blip r:embed="rId3">
            <a:alphaModFix/>
          </a:blip>
          <a:srcRect/>
          <a:stretch/>
        </p:blipFill>
        <p:spPr>
          <a:xfrm>
            <a:off x="8184043" y="1563167"/>
            <a:ext cx="2044200" cy="20442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50"/>
              </a:srgbClr>
            </a:outerShdw>
          </a:effectLst>
        </p:spPr>
      </p:pic>
      <p:pic>
        <p:nvPicPr>
          <p:cNvPr id="17" name="Google Shape;276;p16">
            <a:extLst>
              <a:ext uri="{FF2B5EF4-FFF2-40B4-BE49-F238E27FC236}">
                <a16:creationId xmlns:a16="http://schemas.microsoft.com/office/drawing/2014/main" id="{7985A487-F403-4CFE-85AB-1F6805B5B53D}"/>
              </a:ext>
            </a:extLst>
          </p:cNvPr>
          <p:cNvPicPr preferRelativeResize="0"/>
          <p:nvPr/>
        </p:nvPicPr>
        <p:blipFill rotWithShape="1">
          <a:blip r:embed="rId4">
            <a:alphaModFix/>
          </a:blip>
          <a:srcRect/>
          <a:stretch/>
        </p:blipFill>
        <p:spPr>
          <a:xfrm>
            <a:off x="8184043" y="4541338"/>
            <a:ext cx="2409621" cy="185605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50"/>
              </a:srgbClr>
            </a:outerShdw>
          </a:effectLst>
        </p:spPr>
      </p:pic>
      <p:sp>
        <p:nvSpPr>
          <p:cNvPr id="18" name="Google Shape;277;p16">
            <a:extLst>
              <a:ext uri="{FF2B5EF4-FFF2-40B4-BE49-F238E27FC236}">
                <a16:creationId xmlns:a16="http://schemas.microsoft.com/office/drawing/2014/main" id="{06F64BFD-D410-4612-ACC5-9ABD089E2112}"/>
              </a:ext>
            </a:extLst>
          </p:cNvPr>
          <p:cNvSpPr txBox="1"/>
          <p:nvPr/>
        </p:nvSpPr>
        <p:spPr>
          <a:xfrm>
            <a:off x="7479933" y="3618974"/>
            <a:ext cx="3644371" cy="34624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CL" sz="1200" dirty="0">
                <a:solidFill>
                  <a:schemeClr val="dk1"/>
                </a:solidFill>
                <a:latin typeface="Calibri"/>
                <a:ea typeface="Calibri"/>
                <a:cs typeface="Calibri"/>
                <a:sym typeface="Calibri"/>
              </a:rPr>
              <a:t>INACAP, topografía de obras, nivelación geométrica</a:t>
            </a:r>
            <a:endParaRPr sz="1200" dirty="0">
              <a:latin typeface="Calibri"/>
              <a:ea typeface="Calibri"/>
              <a:cs typeface="Calibri"/>
              <a:sym typeface="Calibri"/>
            </a:endParaRPr>
          </a:p>
        </p:txBody>
      </p:sp>
      <p:sp>
        <p:nvSpPr>
          <p:cNvPr id="19" name="Google Shape;278;p16">
            <a:extLst>
              <a:ext uri="{FF2B5EF4-FFF2-40B4-BE49-F238E27FC236}">
                <a16:creationId xmlns:a16="http://schemas.microsoft.com/office/drawing/2014/main" id="{316E7B13-522F-48C1-9149-00B92ADEBB99}"/>
              </a:ext>
            </a:extLst>
          </p:cNvPr>
          <p:cNvSpPr txBox="1"/>
          <p:nvPr/>
        </p:nvSpPr>
        <p:spPr>
          <a:xfrm>
            <a:off x="6223246" y="710796"/>
            <a:ext cx="5705560" cy="506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CL" b="1" dirty="0">
                <a:solidFill>
                  <a:srgbClr val="00953A"/>
                </a:solidFill>
                <a:latin typeface="Calibri"/>
                <a:ea typeface="Calibri"/>
                <a:cs typeface="Calibri"/>
                <a:sym typeface="Calibri"/>
              </a:rPr>
              <a:t>Figura 16. Equipo para nivelación topográfica compuesta por nivel topográfico, regla o mira y trípode</a:t>
            </a:r>
            <a:endParaRPr sz="1700" b="1" dirty="0">
              <a:solidFill>
                <a:srgbClr val="00953A"/>
              </a:solidFill>
              <a:latin typeface="Calibri"/>
              <a:ea typeface="Calibri"/>
              <a:cs typeface="Calibri"/>
              <a:sym typeface="Calibri"/>
            </a:endParaRPr>
          </a:p>
        </p:txBody>
      </p:sp>
      <p:sp>
        <p:nvSpPr>
          <p:cNvPr id="20" name="Google Shape;279;p16">
            <a:extLst>
              <a:ext uri="{FF2B5EF4-FFF2-40B4-BE49-F238E27FC236}">
                <a16:creationId xmlns:a16="http://schemas.microsoft.com/office/drawing/2014/main" id="{6516D9BF-E2FA-43FD-AE84-3E81F522DF98}"/>
              </a:ext>
            </a:extLst>
          </p:cNvPr>
          <p:cNvSpPr txBox="1"/>
          <p:nvPr/>
        </p:nvSpPr>
        <p:spPr>
          <a:xfrm>
            <a:off x="7102137" y="3995721"/>
            <a:ext cx="4747250" cy="506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000"/>
              </a:spcAft>
              <a:buClr>
                <a:schemeClr val="dk1"/>
              </a:buClr>
              <a:buSzPts val="1100"/>
              <a:buFont typeface="Arial"/>
              <a:buNone/>
            </a:pPr>
            <a:r>
              <a:rPr lang="es-CL" b="1" dirty="0">
                <a:solidFill>
                  <a:srgbClr val="00953A"/>
                </a:solidFill>
                <a:latin typeface="Calibri"/>
                <a:ea typeface="Calibri"/>
                <a:cs typeface="Calibri"/>
                <a:sym typeface="Calibri"/>
              </a:rPr>
              <a:t>Figura 17. Lectura de nivelación en regla o mira</a:t>
            </a:r>
            <a:endParaRPr b="1" dirty="0">
              <a:solidFill>
                <a:srgbClr val="00953A"/>
              </a:solidFill>
              <a:latin typeface="Calibri"/>
              <a:ea typeface="Calibri"/>
              <a:cs typeface="Calibri"/>
              <a:sym typeface="Calibri"/>
            </a:endParaRPr>
          </a:p>
        </p:txBody>
      </p:sp>
      <p:sp>
        <p:nvSpPr>
          <p:cNvPr id="21" name="Google Shape;277;p16">
            <a:extLst>
              <a:ext uri="{FF2B5EF4-FFF2-40B4-BE49-F238E27FC236}">
                <a16:creationId xmlns:a16="http://schemas.microsoft.com/office/drawing/2014/main" id="{0E31ABE3-1609-4614-8012-EE332C27573A}"/>
              </a:ext>
            </a:extLst>
          </p:cNvPr>
          <p:cNvSpPr txBox="1"/>
          <p:nvPr/>
        </p:nvSpPr>
        <p:spPr>
          <a:xfrm>
            <a:off x="7621021" y="6436306"/>
            <a:ext cx="3644371" cy="34624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CL" sz="1200" dirty="0">
                <a:solidFill>
                  <a:schemeClr val="dk1"/>
                </a:solidFill>
                <a:latin typeface="Calibri"/>
                <a:ea typeface="Calibri"/>
                <a:cs typeface="Calibri"/>
                <a:sym typeface="Calibri"/>
              </a:rPr>
              <a:t>INACAP, topografía de obras, nivelación geométrica</a:t>
            </a:r>
            <a:endParaRPr sz="1200" dirty="0">
              <a:latin typeface="Calibri"/>
              <a:ea typeface="Calibri"/>
              <a:cs typeface="Calibri"/>
              <a:sym typeface="Calibri"/>
            </a:endParaRPr>
          </a:p>
        </p:txBody>
      </p:sp>
    </p:spTree>
    <p:extLst>
      <p:ext uri="{BB962C8B-B14F-4D97-AF65-F5344CB8AC3E}">
        <p14:creationId xmlns:p14="http://schemas.microsoft.com/office/powerpoint/2010/main" val="704383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D0F9B32-40D0-4EBD-A929-3D654ABB0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2" y="0"/>
            <a:ext cx="12182475" cy="6858000"/>
          </a:xfrm>
          <a:prstGeom prst="rect">
            <a:avLst/>
          </a:prstGeom>
        </p:spPr>
      </p:pic>
      <p:sp>
        <p:nvSpPr>
          <p:cNvPr id="15365" name="AutoShape 8"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700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8" name="Título 3">
            <a:extLst>
              <a:ext uri="{FF2B5EF4-FFF2-40B4-BE49-F238E27FC236}">
                <a16:creationId xmlns:a16="http://schemas.microsoft.com/office/drawing/2014/main" id="{E375F7AF-9CF4-4D03-8E94-BCD61BFB2FB8}"/>
              </a:ext>
            </a:extLst>
          </p:cNvPr>
          <p:cNvSpPr txBox="1">
            <a:spLocks/>
          </p:cNvSpPr>
          <p:nvPr/>
        </p:nvSpPr>
        <p:spPr>
          <a:xfrm>
            <a:off x="296663"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INSTALACIÓN DE</a:t>
            </a:r>
            <a:br>
              <a:rPr lang="es-MX" dirty="0"/>
            </a:br>
            <a:r>
              <a:rPr lang="es-MX" dirty="0">
                <a:solidFill>
                  <a:srgbClr val="00953A"/>
                </a:solidFill>
              </a:rPr>
              <a:t>INSTRUMENTO</a:t>
            </a:r>
            <a:endParaRPr lang="es-CL" dirty="0">
              <a:solidFill>
                <a:srgbClr val="00953A"/>
              </a:solidFill>
            </a:endParaRPr>
          </a:p>
        </p:txBody>
      </p:sp>
      <p:sp>
        <p:nvSpPr>
          <p:cNvPr id="9" name="Rectángulo 8">
            <a:extLst>
              <a:ext uri="{FF2B5EF4-FFF2-40B4-BE49-F238E27FC236}">
                <a16:creationId xmlns:a16="http://schemas.microsoft.com/office/drawing/2014/main" id="{53699B2E-8FB3-45EA-84D7-08518B67F005}"/>
              </a:ext>
            </a:extLst>
          </p:cNvPr>
          <p:cNvSpPr/>
          <p:nvPr/>
        </p:nvSpPr>
        <p:spPr>
          <a:xfrm>
            <a:off x="403193" y="304416"/>
            <a:ext cx="1336831" cy="45719"/>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0" name="Rectángulo 9">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 name="Rectángulo 16">
            <a:extLst>
              <a:ext uri="{FF2B5EF4-FFF2-40B4-BE49-F238E27FC236}">
                <a16:creationId xmlns:a16="http://schemas.microsoft.com/office/drawing/2014/main" id="{17833F89-77ED-4E4E-92A2-EB631B986D7A}"/>
              </a:ext>
            </a:extLst>
          </p:cNvPr>
          <p:cNvSpPr/>
          <p:nvPr/>
        </p:nvSpPr>
        <p:spPr>
          <a:xfrm>
            <a:off x="0" y="2002547"/>
            <a:ext cx="6880194" cy="4265088"/>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8" name="Marcador de contenido 2">
            <a:extLst>
              <a:ext uri="{FF2B5EF4-FFF2-40B4-BE49-F238E27FC236}">
                <a16:creationId xmlns:a16="http://schemas.microsoft.com/office/drawing/2014/main" id="{FF45C128-FFBB-4C18-83CC-DC3AA02CF9CC}"/>
              </a:ext>
            </a:extLst>
          </p:cNvPr>
          <p:cNvSpPr txBox="1">
            <a:spLocks/>
          </p:cNvSpPr>
          <p:nvPr/>
        </p:nvSpPr>
        <p:spPr>
          <a:xfrm>
            <a:off x="217493" y="2124083"/>
            <a:ext cx="6440759" cy="26098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55600" algn="just" rtl="0">
              <a:spcBef>
                <a:spcPts val="360"/>
              </a:spcBef>
              <a:spcAft>
                <a:spcPts val="0"/>
              </a:spcAft>
              <a:buClr>
                <a:schemeClr val="bg1"/>
              </a:buClr>
              <a:buSzPct val="100000"/>
              <a:buChar char="•"/>
            </a:pPr>
            <a:r>
              <a:rPr lang="es-MX" sz="2100" dirty="0">
                <a:solidFill>
                  <a:schemeClr val="bg1"/>
                </a:solidFill>
              </a:rPr>
              <a:t>Para nivelar el equipo, se debe nivelar la burbuja esférica con el desplazamiento de las patas del trípode (hacia arriba o hacia abajo) de tal manera que la burbuja se posicione en la circunferencia de la burbuja esférica. Luego de estos movimientos, el nivel de ingeniero se gira de tal manera que la burbuja se encuentre entre 2 tornillos nivelantes del Nivel y se realizan movimientos hacia adentro o hacia afuera simultáneamente hasta dejar lo más al centro posible la burbuja, luego se gira el nivel horizontalmente en 90° de tal forma que la burbuja esférica quede en dirección del tercer tornillo nivelantes y se realiza un movimiento muy fino para ubicar dicha burbuja en el centro.</a:t>
            </a:r>
          </a:p>
        </p:txBody>
      </p:sp>
      <p:pic>
        <p:nvPicPr>
          <p:cNvPr id="19" name="Google Shape;289;gab3c44486f_0_23">
            <a:extLst>
              <a:ext uri="{FF2B5EF4-FFF2-40B4-BE49-F238E27FC236}">
                <a16:creationId xmlns:a16="http://schemas.microsoft.com/office/drawing/2014/main" id="{553F64DA-D0C8-4070-941E-EF0FFB86E18F}"/>
              </a:ext>
            </a:extLst>
          </p:cNvPr>
          <p:cNvPicPr preferRelativeResize="0"/>
          <p:nvPr/>
        </p:nvPicPr>
        <p:blipFill rotWithShape="1">
          <a:blip r:embed="rId3">
            <a:alphaModFix/>
          </a:blip>
          <a:srcRect/>
          <a:stretch/>
        </p:blipFill>
        <p:spPr>
          <a:xfrm>
            <a:off x="8523002" y="4419533"/>
            <a:ext cx="1928875" cy="162432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50"/>
              </a:srgbClr>
            </a:outerShdw>
          </a:effectLst>
        </p:spPr>
      </p:pic>
      <p:sp>
        <p:nvSpPr>
          <p:cNvPr id="20" name="Google Shape;290;gab3c44486f_0_23">
            <a:extLst>
              <a:ext uri="{FF2B5EF4-FFF2-40B4-BE49-F238E27FC236}">
                <a16:creationId xmlns:a16="http://schemas.microsoft.com/office/drawing/2014/main" id="{3E7C476B-5D6C-472B-8689-EABD1AB68631}"/>
              </a:ext>
            </a:extLst>
          </p:cNvPr>
          <p:cNvSpPr txBox="1"/>
          <p:nvPr/>
        </p:nvSpPr>
        <p:spPr>
          <a:xfrm>
            <a:off x="7173619" y="3171168"/>
            <a:ext cx="4314402" cy="46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CL" sz="1200" dirty="0">
                <a:solidFill>
                  <a:schemeClr val="dk1"/>
                </a:solidFill>
                <a:latin typeface="Calibri"/>
                <a:ea typeface="Calibri"/>
                <a:cs typeface="Calibri"/>
                <a:sym typeface="Calibri"/>
              </a:rPr>
              <a:t>INACAP, topografía de obras, nivelación geométrica</a:t>
            </a:r>
            <a:endParaRPr sz="1200" dirty="0">
              <a:latin typeface="Calibri"/>
              <a:ea typeface="Calibri"/>
              <a:cs typeface="Calibri"/>
              <a:sym typeface="Calibri"/>
            </a:endParaRPr>
          </a:p>
        </p:txBody>
      </p:sp>
      <p:pic>
        <p:nvPicPr>
          <p:cNvPr id="21" name="Google Shape;291;gab3c44486f_0_23">
            <a:extLst>
              <a:ext uri="{FF2B5EF4-FFF2-40B4-BE49-F238E27FC236}">
                <a16:creationId xmlns:a16="http://schemas.microsoft.com/office/drawing/2014/main" id="{B19874D9-C8B3-4820-8B61-414B5CFE9F23}"/>
              </a:ext>
            </a:extLst>
          </p:cNvPr>
          <p:cNvPicPr preferRelativeResize="0"/>
          <p:nvPr/>
        </p:nvPicPr>
        <p:blipFill>
          <a:blip r:embed="rId4">
            <a:alphaModFix/>
          </a:blip>
          <a:stretch>
            <a:fillRect/>
          </a:stretch>
        </p:blipFill>
        <p:spPr>
          <a:xfrm>
            <a:off x="7349620" y="1377338"/>
            <a:ext cx="3962400" cy="1800225"/>
          </a:xfrm>
          <a:prstGeom prst="rect">
            <a:avLst/>
          </a:prstGeom>
          <a:noFill/>
          <a:ln w="38100" cap="flat" cmpd="sng">
            <a:solidFill>
              <a:schemeClr val="dk2"/>
            </a:solidFill>
            <a:prstDash val="solid"/>
            <a:round/>
            <a:headEnd type="none" w="sm" len="sm"/>
            <a:tailEnd type="none" w="sm" len="sm"/>
          </a:ln>
        </p:spPr>
      </p:pic>
      <p:sp>
        <p:nvSpPr>
          <p:cNvPr id="22" name="Google Shape;292;gab3c44486f_0_23">
            <a:extLst>
              <a:ext uri="{FF2B5EF4-FFF2-40B4-BE49-F238E27FC236}">
                <a16:creationId xmlns:a16="http://schemas.microsoft.com/office/drawing/2014/main" id="{22644080-3DE3-4D4B-AB91-EB770FE53333}"/>
              </a:ext>
            </a:extLst>
          </p:cNvPr>
          <p:cNvSpPr txBox="1"/>
          <p:nvPr/>
        </p:nvSpPr>
        <p:spPr>
          <a:xfrm>
            <a:off x="7301546" y="3543631"/>
            <a:ext cx="4226700" cy="545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CL" b="1" dirty="0">
                <a:solidFill>
                  <a:srgbClr val="00953A"/>
                </a:solidFill>
                <a:latin typeface="Calibri"/>
                <a:ea typeface="Calibri"/>
                <a:cs typeface="Calibri"/>
                <a:sym typeface="Calibri"/>
              </a:rPr>
              <a:t>Figura 19. Comprobación de nivelación de instrumento (nivel topográfico)</a:t>
            </a:r>
            <a:endParaRPr sz="1700" b="1" dirty="0">
              <a:solidFill>
                <a:srgbClr val="00953A"/>
              </a:solidFill>
              <a:latin typeface="Calibri"/>
              <a:ea typeface="Calibri"/>
              <a:cs typeface="Calibri"/>
              <a:sym typeface="Calibri"/>
            </a:endParaRPr>
          </a:p>
        </p:txBody>
      </p:sp>
      <p:sp>
        <p:nvSpPr>
          <p:cNvPr id="23" name="Google Shape;293;gab3c44486f_0_23">
            <a:extLst>
              <a:ext uri="{FF2B5EF4-FFF2-40B4-BE49-F238E27FC236}">
                <a16:creationId xmlns:a16="http://schemas.microsoft.com/office/drawing/2014/main" id="{6720CDB3-7442-4C44-8BB3-318158693175}"/>
              </a:ext>
            </a:extLst>
          </p:cNvPr>
          <p:cNvSpPr txBox="1"/>
          <p:nvPr/>
        </p:nvSpPr>
        <p:spPr>
          <a:xfrm>
            <a:off x="7051270" y="814142"/>
            <a:ext cx="4559100" cy="462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CL" b="1" dirty="0">
                <a:solidFill>
                  <a:srgbClr val="00953A"/>
                </a:solidFill>
                <a:latin typeface="Calibri"/>
                <a:ea typeface="Calibri"/>
                <a:cs typeface="Calibri"/>
                <a:sym typeface="Calibri"/>
              </a:rPr>
              <a:t>Figura 18. Lectura con instrumento </a:t>
            </a:r>
            <a:endParaRPr b="1" dirty="0">
              <a:solidFill>
                <a:srgbClr val="00953A"/>
              </a:solidFill>
              <a:latin typeface="Calibri"/>
              <a:ea typeface="Calibri"/>
              <a:cs typeface="Calibri"/>
              <a:sym typeface="Calibri"/>
            </a:endParaRPr>
          </a:p>
        </p:txBody>
      </p:sp>
      <p:sp>
        <p:nvSpPr>
          <p:cNvPr id="24" name="Google Shape;290;gab3c44486f_0_23">
            <a:extLst>
              <a:ext uri="{FF2B5EF4-FFF2-40B4-BE49-F238E27FC236}">
                <a16:creationId xmlns:a16="http://schemas.microsoft.com/office/drawing/2014/main" id="{54579542-57ED-48E8-84F7-8550B1918612}"/>
              </a:ext>
            </a:extLst>
          </p:cNvPr>
          <p:cNvSpPr txBox="1"/>
          <p:nvPr/>
        </p:nvSpPr>
        <p:spPr>
          <a:xfrm>
            <a:off x="7412538" y="6041433"/>
            <a:ext cx="4314402" cy="46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CL" sz="1200" dirty="0">
                <a:solidFill>
                  <a:schemeClr val="dk1"/>
                </a:solidFill>
                <a:latin typeface="Calibri"/>
                <a:ea typeface="Calibri"/>
                <a:cs typeface="Calibri"/>
                <a:sym typeface="Calibri"/>
              </a:rPr>
              <a:t>INACAP, topografía de obras, nivelación geométrica</a:t>
            </a:r>
            <a:endParaRPr sz="1200" dirty="0">
              <a:latin typeface="Calibri"/>
              <a:ea typeface="Calibri"/>
              <a:cs typeface="Calibri"/>
              <a:sym typeface="Calibri"/>
            </a:endParaRPr>
          </a:p>
        </p:txBody>
      </p:sp>
    </p:spTree>
    <p:extLst>
      <p:ext uri="{BB962C8B-B14F-4D97-AF65-F5344CB8AC3E}">
        <p14:creationId xmlns:p14="http://schemas.microsoft.com/office/powerpoint/2010/main" val="268234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A01007F-04B6-4A61-AD9A-76F28F560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16387" name="AutoShape 6"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531939" y="-182563"/>
            <a:ext cx="4332287"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16388" name="AutoShape 8"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700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12" name="Título 3">
            <a:extLst>
              <a:ext uri="{FF2B5EF4-FFF2-40B4-BE49-F238E27FC236}">
                <a16:creationId xmlns:a16="http://schemas.microsoft.com/office/drawing/2014/main" id="{E375F7AF-9CF4-4D03-8E94-BCD61BFB2FB8}"/>
              </a:ext>
            </a:extLst>
          </p:cNvPr>
          <p:cNvSpPr txBox="1">
            <a:spLocks/>
          </p:cNvSpPr>
          <p:nvPr/>
        </p:nvSpPr>
        <p:spPr>
          <a:xfrm>
            <a:off x="296663"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TAQUÍMETRO</a:t>
            </a:r>
            <a:br>
              <a:rPr lang="es-MX" dirty="0"/>
            </a:br>
            <a:endParaRPr lang="es-CL" dirty="0">
              <a:solidFill>
                <a:srgbClr val="00953A"/>
              </a:solidFill>
            </a:endParaRPr>
          </a:p>
        </p:txBody>
      </p:sp>
      <p:sp>
        <p:nvSpPr>
          <p:cNvPr id="13" name="Rectángulo 12">
            <a:extLst>
              <a:ext uri="{FF2B5EF4-FFF2-40B4-BE49-F238E27FC236}">
                <a16:creationId xmlns:a16="http://schemas.microsoft.com/office/drawing/2014/main" id="{53699B2E-8FB3-45EA-84D7-08518B67F005}"/>
              </a:ext>
            </a:extLst>
          </p:cNvPr>
          <p:cNvSpPr/>
          <p:nvPr/>
        </p:nvSpPr>
        <p:spPr>
          <a:xfrm>
            <a:off x="403193" y="304416"/>
            <a:ext cx="1336831" cy="45719"/>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5" name="Rectángulo 14">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4" name="Rectángulo 13">
            <a:extLst>
              <a:ext uri="{FF2B5EF4-FFF2-40B4-BE49-F238E27FC236}">
                <a16:creationId xmlns:a16="http://schemas.microsoft.com/office/drawing/2014/main" id="{B3A2013E-66F2-4165-9C2A-5BC69EE6BC55}"/>
              </a:ext>
            </a:extLst>
          </p:cNvPr>
          <p:cNvSpPr/>
          <p:nvPr/>
        </p:nvSpPr>
        <p:spPr>
          <a:xfrm>
            <a:off x="-1" y="2002547"/>
            <a:ext cx="8584708" cy="4265088"/>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Marcador de contenido 2">
            <a:extLst>
              <a:ext uri="{FF2B5EF4-FFF2-40B4-BE49-F238E27FC236}">
                <a16:creationId xmlns:a16="http://schemas.microsoft.com/office/drawing/2014/main" id="{20E5679C-094A-4AE2-AD52-9E2BD32F765F}"/>
              </a:ext>
            </a:extLst>
          </p:cNvPr>
          <p:cNvSpPr txBox="1">
            <a:spLocks/>
          </p:cNvSpPr>
          <p:nvPr/>
        </p:nvSpPr>
        <p:spPr>
          <a:xfrm>
            <a:off x="217493" y="2390417"/>
            <a:ext cx="8092006" cy="26098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a:spcBef>
                <a:spcPts val="0"/>
              </a:spcBef>
              <a:spcAft>
                <a:spcPts val="0"/>
              </a:spcAft>
              <a:buNone/>
            </a:pPr>
            <a:r>
              <a:rPr lang="es-MX" sz="2400" dirty="0">
                <a:solidFill>
                  <a:schemeClr val="bg1"/>
                </a:solidFill>
              </a:rPr>
              <a:t>Instrumento topográfico que describe un plano horizontal y vertical sobre el cual es posible determinar, a partir de valores angulares y lecturas sobre la mira, posiciones y direcciones de puntos a partir de un punto de referencia. Un taquímetro topográfico es un instrumento que permite medir rápidamente ángulos, distancias, posiciones relativas y elevaciones de objetos distantes con gran precisión. Además permite calcular el desnivel (la diferencia de cota entre el punto de visado y el de estación). Por eso es un instrumento básico para levantamientos topográficos, en ingeniería y obra civil.</a:t>
            </a:r>
          </a:p>
        </p:txBody>
      </p:sp>
    </p:spTree>
    <p:extLst>
      <p:ext uri="{BB962C8B-B14F-4D97-AF65-F5344CB8AC3E}">
        <p14:creationId xmlns:p14="http://schemas.microsoft.com/office/powerpoint/2010/main" val="1025626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5A8E8C0-364D-41CC-A559-26120D866D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8196" name="AutoShape 6"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531939" y="-182563"/>
            <a:ext cx="4332287"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8197" name="AutoShape 8"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700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15" name="Rectángulo 14">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 name="Título 3">
            <a:extLst>
              <a:ext uri="{FF2B5EF4-FFF2-40B4-BE49-F238E27FC236}">
                <a16:creationId xmlns:a16="http://schemas.microsoft.com/office/drawing/2014/main" id="{A581BB68-885E-4C78-8EBB-8AA58DA151F6}"/>
              </a:ext>
            </a:extLst>
          </p:cNvPr>
          <p:cNvSpPr txBox="1">
            <a:spLocks/>
          </p:cNvSpPr>
          <p:nvPr/>
        </p:nvSpPr>
        <p:spPr>
          <a:xfrm>
            <a:off x="296663" y="3917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TRAZADO DE OBRAS</a:t>
            </a:r>
            <a:br>
              <a:rPr lang="es-MX" dirty="0"/>
            </a:br>
            <a:r>
              <a:rPr lang="es-MX" dirty="0">
                <a:solidFill>
                  <a:srgbClr val="00953A"/>
                </a:solidFill>
              </a:rPr>
              <a:t>DE CONSTRUCCIÓN</a:t>
            </a:r>
            <a:endParaRPr lang="es-CL" dirty="0">
              <a:solidFill>
                <a:srgbClr val="00953A"/>
              </a:solidFill>
            </a:endParaRPr>
          </a:p>
        </p:txBody>
      </p:sp>
      <p:sp>
        <p:nvSpPr>
          <p:cNvPr id="5" name="Rectángulo 4">
            <a:extLst>
              <a:ext uri="{FF2B5EF4-FFF2-40B4-BE49-F238E27FC236}">
                <a16:creationId xmlns:a16="http://schemas.microsoft.com/office/drawing/2014/main" id="{6B501D90-39CA-4ADA-923A-AEF87FB4FC5F}"/>
              </a:ext>
            </a:extLst>
          </p:cNvPr>
          <p:cNvSpPr/>
          <p:nvPr/>
        </p:nvSpPr>
        <p:spPr>
          <a:xfrm>
            <a:off x="403193" y="304416"/>
            <a:ext cx="1336831" cy="45719"/>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Rectángulo 5">
            <a:extLst>
              <a:ext uri="{FF2B5EF4-FFF2-40B4-BE49-F238E27FC236}">
                <a16:creationId xmlns:a16="http://schemas.microsoft.com/office/drawing/2014/main" id="{E4E78A13-DEF9-4DB7-B17C-F0C6EFC3A09A}"/>
              </a:ext>
            </a:extLst>
          </p:cNvPr>
          <p:cNvSpPr/>
          <p:nvPr/>
        </p:nvSpPr>
        <p:spPr>
          <a:xfrm>
            <a:off x="0" y="2527923"/>
            <a:ext cx="6436311" cy="3908383"/>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195" name="4 CuadroTexto"/>
          <p:cNvSpPr txBox="1">
            <a:spLocks noChangeArrowheads="1"/>
          </p:cNvSpPr>
          <p:nvPr/>
        </p:nvSpPr>
        <p:spPr bwMode="auto">
          <a:xfrm>
            <a:off x="296663" y="3061015"/>
            <a:ext cx="598872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marL="0" lvl="0" indent="0" algn="just" rtl="0">
              <a:spcBef>
                <a:spcPts val="0"/>
              </a:spcBef>
              <a:spcAft>
                <a:spcPts val="0"/>
              </a:spcAft>
              <a:buClr>
                <a:schemeClr val="lt1"/>
              </a:buClr>
              <a:buSzPts val="1400"/>
              <a:buNone/>
            </a:pPr>
            <a:r>
              <a:rPr lang="es-MX" sz="2400" dirty="0">
                <a:solidFill>
                  <a:schemeClr val="lt1"/>
                </a:solidFill>
                <a:latin typeface="+mn-lt"/>
              </a:rPr>
              <a:t>Es una de las actividades más importantes en la  edificación. Esta labor consiste en traspasar la información contenida en los planos del proyecto al terreno. Es “dibujar” a escala real la obra estudiada. Existen distintos trazados conforme avanza la obra en el tiempo, como por ejemplo: </a:t>
            </a:r>
            <a:endParaRPr lang="es-MX" sz="2400" dirty="0">
              <a:latin typeface="+mn-lt"/>
            </a:endParaRPr>
          </a:p>
        </p:txBody>
      </p:sp>
      <p:sp>
        <p:nvSpPr>
          <p:cNvPr id="13" name="CuadroTexto 12">
            <a:extLst>
              <a:ext uri="{FF2B5EF4-FFF2-40B4-BE49-F238E27FC236}">
                <a16:creationId xmlns:a16="http://schemas.microsoft.com/office/drawing/2014/main" id="{04CC8415-CFAD-4D59-9C27-03D6B293DE77}"/>
              </a:ext>
            </a:extLst>
          </p:cNvPr>
          <p:cNvSpPr txBox="1"/>
          <p:nvPr/>
        </p:nvSpPr>
        <p:spPr>
          <a:xfrm>
            <a:off x="6550556" y="3318469"/>
            <a:ext cx="5318888" cy="2316019"/>
          </a:xfrm>
          <a:prstGeom prst="rect">
            <a:avLst/>
          </a:prstGeom>
          <a:noFill/>
        </p:spPr>
        <p:txBody>
          <a:bodyPr wrap="square">
            <a:spAutoFit/>
          </a:bodyPr>
          <a:lstStyle/>
          <a:p>
            <a:pPr marL="544151" lvl="0" indent="-285750" algn="just" rtl="0">
              <a:spcBef>
                <a:spcPts val="280"/>
              </a:spcBef>
              <a:spcAft>
                <a:spcPts val="0"/>
              </a:spcAft>
              <a:buClr>
                <a:srgbClr val="00953A"/>
              </a:buClr>
              <a:buSzPct val="110000"/>
              <a:buFont typeface="Arial" panose="020B0604020202020204" pitchFamily="34" charset="0"/>
              <a:buChar char="•"/>
            </a:pPr>
            <a:r>
              <a:rPr lang="es-MX" sz="2200" dirty="0"/>
              <a:t>Trazado de cierros provisorios</a:t>
            </a:r>
          </a:p>
          <a:p>
            <a:pPr marL="544151" lvl="0" indent="-285750" algn="just" rtl="0">
              <a:spcBef>
                <a:spcPts val="280"/>
              </a:spcBef>
              <a:spcAft>
                <a:spcPts val="0"/>
              </a:spcAft>
              <a:buClr>
                <a:srgbClr val="00953A"/>
              </a:buClr>
              <a:buSzPct val="110000"/>
              <a:buFont typeface="Arial" panose="020B0604020202020204" pitchFamily="34" charset="0"/>
              <a:buChar char="•"/>
            </a:pPr>
            <a:r>
              <a:rPr lang="es-MX" sz="2200" dirty="0"/>
              <a:t>Trazado de corrales para ejes </a:t>
            </a:r>
          </a:p>
          <a:p>
            <a:pPr marL="544151" lvl="0" indent="-285750" algn="l" rtl="0">
              <a:spcBef>
                <a:spcPts val="280"/>
              </a:spcBef>
              <a:spcAft>
                <a:spcPts val="0"/>
              </a:spcAft>
              <a:buClr>
                <a:srgbClr val="00953A"/>
              </a:buClr>
              <a:buSzPct val="110000"/>
              <a:buFont typeface="Arial" panose="020B0604020202020204" pitchFamily="34" charset="0"/>
              <a:buChar char="•"/>
            </a:pPr>
            <a:r>
              <a:rPr lang="es-MX" sz="2200" dirty="0"/>
              <a:t>Trazado de ejes </a:t>
            </a:r>
          </a:p>
          <a:p>
            <a:pPr marL="544151" lvl="0" indent="-285750" algn="l" rtl="0">
              <a:spcBef>
                <a:spcPts val="280"/>
              </a:spcBef>
              <a:spcAft>
                <a:spcPts val="0"/>
              </a:spcAft>
              <a:buClr>
                <a:srgbClr val="00953A"/>
              </a:buClr>
              <a:buSzPct val="110000"/>
              <a:buFont typeface="Arial" panose="020B0604020202020204" pitchFamily="34" charset="0"/>
              <a:buChar char="•"/>
            </a:pPr>
            <a:r>
              <a:rPr lang="es-MX" sz="2200" dirty="0"/>
              <a:t>Trazado de excavaciones</a:t>
            </a:r>
          </a:p>
          <a:p>
            <a:pPr marL="544151" lvl="0" indent="-285750" algn="l" rtl="0">
              <a:spcBef>
                <a:spcPts val="280"/>
              </a:spcBef>
              <a:spcAft>
                <a:spcPts val="0"/>
              </a:spcAft>
              <a:buClr>
                <a:srgbClr val="00953A"/>
              </a:buClr>
              <a:buSzPct val="110000"/>
              <a:buFont typeface="Arial" panose="020B0604020202020204" pitchFamily="34" charset="0"/>
              <a:buChar char="•"/>
            </a:pPr>
            <a:r>
              <a:rPr lang="es-MX" sz="2200" dirty="0"/>
              <a:t>Trazado de cimientos y sobrecimientos </a:t>
            </a:r>
          </a:p>
          <a:p>
            <a:pPr marL="544151" lvl="0" indent="-285750" algn="l" rtl="0">
              <a:spcBef>
                <a:spcPts val="280"/>
              </a:spcBef>
              <a:spcAft>
                <a:spcPts val="0"/>
              </a:spcAft>
              <a:buClr>
                <a:srgbClr val="00953A"/>
              </a:buClr>
              <a:buSzPct val="110000"/>
              <a:buFont typeface="Arial" panose="020B0604020202020204" pitchFamily="34" charset="0"/>
              <a:buChar char="•"/>
            </a:pPr>
            <a:r>
              <a:rPr lang="es-MX" sz="2200" dirty="0"/>
              <a:t>Trazado de enfierradura</a:t>
            </a:r>
          </a:p>
        </p:txBody>
      </p:sp>
    </p:spTree>
    <p:extLst>
      <p:ext uri="{BB962C8B-B14F-4D97-AF65-F5344CB8AC3E}">
        <p14:creationId xmlns:p14="http://schemas.microsoft.com/office/powerpoint/2010/main" val="4028828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76F8C6E-1A1E-4798-B63B-6181D41E9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16387" name="AutoShape 6"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531939" y="-182563"/>
            <a:ext cx="4332287"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16388" name="AutoShape 8"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700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10" name="Título 3">
            <a:extLst>
              <a:ext uri="{FF2B5EF4-FFF2-40B4-BE49-F238E27FC236}">
                <a16:creationId xmlns:a16="http://schemas.microsoft.com/office/drawing/2014/main" id="{E375F7AF-9CF4-4D03-8E94-BCD61BFB2FB8}"/>
              </a:ext>
            </a:extLst>
          </p:cNvPr>
          <p:cNvSpPr txBox="1">
            <a:spLocks/>
          </p:cNvSpPr>
          <p:nvPr/>
        </p:nvSpPr>
        <p:spPr>
          <a:xfrm>
            <a:off x="296663"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TAQUÍMETRO</a:t>
            </a:r>
            <a:br>
              <a:rPr lang="es-MX" dirty="0"/>
            </a:br>
            <a:endParaRPr lang="es-CL" dirty="0">
              <a:solidFill>
                <a:srgbClr val="00953A"/>
              </a:solidFill>
            </a:endParaRPr>
          </a:p>
        </p:txBody>
      </p:sp>
      <p:sp>
        <p:nvSpPr>
          <p:cNvPr id="11" name="Rectángulo 10">
            <a:extLst>
              <a:ext uri="{FF2B5EF4-FFF2-40B4-BE49-F238E27FC236}">
                <a16:creationId xmlns:a16="http://schemas.microsoft.com/office/drawing/2014/main" id="{53699B2E-8FB3-45EA-84D7-08518B67F005}"/>
              </a:ext>
            </a:extLst>
          </p:cNvPr>
          <p:cNvSpPr/>
          <p:nvPr/>
        </p:nvSpPr>
        <p:spPr>
          <a:xfrm>
            <a:off x="403193" y="304416"/>
            <a:ext cx="1336831" cy="45719"/>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3" name="Google Shape;308;p19" descr="Uso de taquímetro topográfico - Global - Mediterránea&amp;Geomática">
            <a:extLst>
              <a:ext uri="{FF2B5EF4-FFF2-40B4-BE49-F238E27FC236}">
                <a16:creationId xmlns:a16="http://schemas.microsoft.com/office/drawing/2014/main" id="{8F6EF0CA-0EF1-484D-9E9B-837186384A7B}"/>
              </a:ext>
            </a:extLst>
          </p:cNvPr>
          <p:cNvPicPr preferRelativeResize="0"/>
          <p:nvPr/>
        </p:nvPicPr>
        <p:blipFill rotWithShape="1">
          <a:blip r:embed="rId3">
            <a:alphaModFix/>
          </a:blip>
          <a:srcRect/>
          <a:stretch/>
        </p:blipFill>
        <p:spPr>
          <a:xfrm>
            <a:off x="6475695" y="2722958"/>
            <a:ext cx="3926725" cy="294504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4" name="Google Shape;310;p19">
            <a:extLst>
              <a:ext uri="{FF2B5EF4-FFF2-40B4-BE49-F238E27FC236}">
                <a16:creationId xmlns:a16="http://schemas.microsoft.com/office/drawing/2014/main" id="{8E374F1E-7428-463A-A682-95C233DEB3B0}"/>
              </a:ext>
            </a:extLst>
          </p:cNvPr>
          <p:cNvSpPr txBox="1"/>
          <p:nvPr/>
        </p:nvSpPr>
        <p:spPr>
          <a:xfrm>
            <a:off x="6400988" y="5732330"/>
            <a:ext cx="4048800"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200" u="sng" dirty="0">
                <a:solidFill>
                  <a:schemeClr val="hlink"/>
                </a:solidFill>
                <a:latin typeface="Calibri"/>
                <a:ea typeface="Calibri"/>
                <a:cs typeface="Calibri"/>
                <a:sym typeface="Calibri"/>
                <a:hlinkClick r:id="rId4"/>
              </a:rPr>
              <a:t>https://www.globalmediterranea.es/taquimetro-topografico/</a:t>
            </a:r>
            <a:r>
              <a:rPr lang="es-CL" sz="1200" dirty="0">
                <a:latin typeface="Calibri"/>
                <a:ea typeface="Calibri"/>
                <a:cs typeface="Calibri"/>
                <a:sym typeface="Calibri"/>
              </a:rPr>
              <a:t> </a:t>
            </a:r>
            <a:endParaRPr sz="1200" dirty="0">
              <a:latin typeface="Calibri"/>
              <a:ea typeface="Calibri"/>
              <a:cs typeface="Calibri"/>
              <a:sym typeface="Calibri"/>
            </a:endParaRPr>
          </a:p>
        </p:txBody>
      </p:sp>
      <p:pic>
        <p:nvPicPr>
          <p:cNvPr id="15" name="Google Shape;311;p19">
            <a:extLst>
              <a:ext uri="{FF2B5EF4-FFF2-40B4-BE49-F238E27FC236}">
                <a16:creationId xmlns:a16="http://schemas.microsoft.com/office/drawing/2014/main" id="{900F4CD2-EC2B-4238-B73E-1C9E676BD315}"/>
              </a:ext>
            </a:extLst>
          </p:cNvPr>
          <p:cNvPicPr preferRelativeResize="0"/>
          <p:nvPr/>
        </p:nvPicPr>
        <p:blipFill>
          <a:blip r:embed="rId5">
            <a:alphaModFix/>
          </a:blip>
          <a:stretch>
            <a:fillRect/>
          </a:stretch>
        </p:blipFill>
        <p:spPr>
          <a:xfrm>
            <a:off x="1007297" y="2661544"/>
            <a:ext cx="4619427" cy="3073700"/>
          </a:xfrm>
          <a:prstGeom prst="rect">
            <a:avLst/>
          </a:prstGeom>
          <a:noFill/>
          <a:ln>
            <a:noFill/>
          </a:ln>
        </p:spPr>
      </p:pic>
      <p:sp>
        <p:nvSpPr>
          <p:cNvPr id="16" name="Google Shape;312;p19">
            <a:extLst>
              <a:ext uri="{FF2B5EF4-FFF2-40B4-BE49-F238E27FC236}">
                <a16:creationId xmlns:a16="http://schemas.microsoft.com/office/drawing/2014/main" id="{F5E63F40-CF32-46A0-A256-F94BC0DA27F2}"/>
              </a:ext>
            </a:extLst>
          </p:cNvPr>
          <p:cNvSpPr txBox="1"/>
          <p:nvPr/>
        </p:nvSpPr>
        <p:spPr>
          <a:xfrm>
            <a:off x="850183" y="5732330"/>
            <a:ext cx="5399698" cy="66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200" u="sng" dirty="0">
                <a:solidFill>
                  <a:schemeClr val="hlink"/>
                </a:solidFill>
                <a:latin typeface="Calibri"/>
                <a:ea typeface="Calibri"/>
                <a:cs typeface="Calibri"/>
                <a:sym typeface="Calibri"/>
                <a:hlinkClick r:id="rId6"/>
              </a:rPr>
              <a:t>https://es.123rf.com/photo_80170056_equipo-top%C3%B3grafo-taqu%C3%ADmetro-o-teodolito-al-aire-libre-en-el-sitio-de-construcci%C3%B3n.html</a:t>
            </a:r>
            <a:r>
              <a:rPr lang="es-CL" sz="1200" dirty="0">
                <a:latin typeface="Calibri"/>
                <a:ea typeface="Calibri"/>
                <a:cs typeface="Calibri"/>
                <a:sym typeface="Calibri"/>
              </a:rPr>
              <a:t> </a:t>
            </a:r>
            <a:endParaRPr sz="1200" dirty="0">
              <a:latin typeface="Calibri"/>
              <a:ea typeface="Calibri"/>
              <a:cs typeface="Calibri"/>
              <a:sym typeface="Calibri"/>
            </a:endParaRPr>
          </a:p>
        </p:txBody>
      </p:sp>
      <p:sp>
        <p:nvSpPr>
          <p:cNvPr id="17" name="Google Shape;313;p19">
            <a:extLst>
              <a:ext uri="{FF2B5EF4-FFF2-40B4-BE49-F238E27FC236}">
                <a16:creationId xmlns:a16="http://schemas.microsoft.com/office/drawing/2014/main" id="{FC2192D4-D8C7-40A4-AC7D-2A26DFFFB64A}"/>
              </a:ext>
            </a:extLst>
          </p:cNvPr>
          <p:cNvSpPr txBox="1"/>
          <p:nvPr/>
        </p:nvSpPr>
        <p:spPr>
          <a:xfrm>
            <a:off x="2781832" y="1910873"/>
            <a:ext cx="5689784" cy="5304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b="1" dirty="0">
                <a:solidFill>
                  <a:srgbClr val="00953A"/>
                </a:solidFill>
                <a:latin typeface="Calibri"/>
                <a:ea typeface="Calibri"/>
                <a:cs typeface="Calibri"/>
                <a:sym typeface="Calibri"/>
              </a:rPr>
              <a:t>Figura 20 y 21. Equipo topográfico taquímetro o teodolito </a:t>
            </a:r>
            <a:endParaRPr b="1" dirty="0">
              <a:solidFill>
                <a:srgbClr val="00953A"/>
              </a:solidFill>
              <a:latin typeface="Calibri"/>
              <a:ea typeface="Calibri"/>
              <a:cs typeface="Calibri"/>
              <a:sym typeface="Calibri"/>
            </a:endParaRPr>
          </a:p>
        </p:txBody>
      </p:sp>
    </p:spTree>
    <p:extLst>
      <p:ext uri="{BB962C8B-B14F-4D97-AF65-F5344CB8AC3E}">
        <p14:creationId xmlns:p14="http://schemas.microsoft.com/office/powerpoint/2010/main" val="585463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217DC46-408A-43F0-886F-63A62DD7FE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16387" name="AutoShape 6"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531939" y="-182563"/>
            <a:ext cx="4332287"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16388" name="AutoShape 8"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700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9" name="Título 3">
            <a:extLst>
              <a:ext uri="{FF2B5EF4-FFF2-40B4-BE49-F238E27FC236}">
                <a16:creationId xmlns:a16="http://schemas.microsoft.com/office/drawing/2014/main" id="{E375F7AF-9CF4-4D03-8E94-BCD61BFB2FB8}"/>
              </a:ext>
            </a:extLst>
          </p:cNvPr>
          <p:cNvSpPr txBox="1">
            <a:spLocks/>
          </p:cNvSpPr>
          <p:nvPr/>
        </p:nvSpPr>
        <p:spPr>
          <a:xfrm>
            <a:off x="296663" y="3376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ESTACIÓN</a:t>
            </a:r>
            <a:br>
              <a:rPr lang="es-MX" dirty="0"/>
            </a:br>
            <a:r>
              <a:rPr lang="es-MX" dirty="0">
                <a:solidFill>
                  <a:srgbClr val="00953A"/>
                </a:solidFill>
              </a:rPr>
              <a:t>TOTAL</a:t>
            </a:r>
            <a:endParaRPr lang="es-CL" dirty="0">
              <a:solidFill>
                <a:srgbClr val="00953A"/>
              </a:solidFill>
            </a:endParaRPr>
          </a:p>
        </p:txBody>
      </p:sp>
      <p:sp>
        <p:nvSpPr>
          <p:cNvPr id="10" name="Rectángulo 9">
            <a:extLst>
              <a:ext uri="{FF2B5EF4-FFF2-40B4-BE49-F238E27FC236}">
                <a16:creationId xmlns:a16="http://schemas.microsoft.com/office/drawing/2014/main" id="{53699B2E-8FB3-45EA-84D7-08518B67F005}"/>
              </a:ext>
            </a:extLst>
          </p:cNvPr>
          <p:cNvSpPr/>
          <p:nvPr/>
        </p:nvSpPr>
        <p:spPr>
          <a:xfrm>
            <a:off x="403193" y="276984"/>
            <a:ext cx="1336831" cy="45719"/>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Rectángulo 10">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4" name="CuadroTexto 13">
            <a:extLst>
              <a:ext uri="{FF2B5EF4-FFF2-40B4-BE49-F238E27FC236}">
                <a16:creationId xmlns:a16="http://schemas.microsoft.com/office/drawing/2014/main" id="{1B3DBFEB-0C70-4B4D-8ED3-46F816D04376}"/>
              </a:ext>
            </a:extLst>
          </p:cNvPr>
          <p:cNvSpPr txBox="1"/>
          <p:nvPr/>
        </p:nvSpPr>
        <p:spPr>
          <a:xfrm>
            <a:off x="364382" y="1841830"/>
            <a:ext cx="6539145" cy="4770537"/>
          </a:xfrm>
          <a:prstGeom prst="rect">
            <a:avLst/>
          </a:prstGeom>
          <a:noFill/>
        </p:spPr>
        <p:txBody>
          <a:bodyPr wrap="square">
            <a:spAutoFit/>
          </a:bodyPr>
          <a:lstStyle/>
          <a:p>
            <a:pPr marL="0" lvl="0" indent="0" algn="just" rtl="0">
              <a:spcBef>
                <a:spcPts val="0"/>
              </a:spcBef>
              <a:spcAft>
                <a:spcPts val="0"/>
              </a:spcAft>
              <a:buClr>
                <a:schemeClr val="dk1"/>
              </a:buClr>
              <a:buSzPts val="1600"/>
              <a:buNone/>
            </a:pPr>
            <a:r>
              <a:rPr lang="es-MX" sz="1900" dirty="0"/>
              <a:t>Se denomina </a:t>
            </a:r>
            <a:r>
              <a:rPr lang="es-MX" sz="1900" b="1" dirty="0">
                <a:solidFill>
                  <a:srgbClr val="00953A"/>
                </a:solidFill>
              </a:rPr>
              <a:t>estación total </a:t>
            </a:r>
            <a:r>
              <a:rPr lang="es-MX" sz="1900" dirty="0"/>
              <a:t>a un instrumento electro-óptico utilizado en topografía, cuyo funcionamiento se apoya en la tecnología electrónica. Consiste en la incorporación de un distanciómetro y un microprocesador a un teodolito electrónico. Algunas de las características que incorpora, y con las cuales no cuentan los teodolitos, son: </a:t>
            </a:r>
          </a:p>
          <a:p>
            <a:pPr marL="0" lvl="0" indent="0" algn="just" rtl="0">
              <a:spcBef>
                <a:spcPts val="0"/>
              </a:spcBef>
              <a:spcAft>
                <a:spcPts val="0"/>
              </a:spcAft>
              <a:buClr>
                <a:schemeClr val="dk1"/>
              </a:buClr>
              <a:buSzPts val="1600"/>
              <a:buNone/>
            </a:pPr>
            <a:endParaRPr lang="es-MX" sz="1900" dirty="0"/>
          </a:p>
          <a:p>
            <a:pPr marL="285750" lvl="0" indent="-285750" algn="just" rtl="0">
              <a:spcBef>
                <a:spcPts val="0"/>
              </a:spcBef>
              <a:spcAft>
                <a:spcPts val="0"/>
              </a:spcAft>
              <a:buClr>
                <a:srgbClr val="00953A"/>
              </a:buClr>
              <a:buSzPct val="100000"/>
              <a:buFont typeface="Arial" panose="020B0604020202020204" pitchFamily="34" charset="0"/>
              <a:buChar char="•"/>
            </a:pPr>
            <a:r>
              <a:rPr lang="es-MX" sz="1900" dirty="0"/>
              <a:t>Pantalla alfanumérica de cristal líquido </a:t>
            </a:r>
            <a:r>
              <a:rPr lang="es-MX" sz="1900" b="1" dirty="0">
                <a:solidFill>
                  <a:srgbClr val="00953A"/>
                </a:solidFill>
              </a:rPr>
              <a:t>(LCD)</a:t>
            </a:r>
          </a:p>
          <a:p>
            <a:pPr marL="285750" lvl="0" indent="-285750" algn="just" rtl="0">
              <a:spcBef>
                <a:spcPts val="0"/>
              </a:spcBef>
              <a:spcAft>
                <a:spcPts val="0"/>
              </a:spcAft>
              <a:buClr>
                <a:srgbClr val="00953A"/>
              </a:buClr>
              <a:buSzPct val="100000"/>
              <a:buFont typeface="Arial" panose="020B0604020202020204" pitchFamily="34" charset="0"/>
              <a:buChar char="•"/>
            </a:pPr>
            <a:r>
              <a:rPr lang="es-MX" sz="1900" dirty="0"/>
              <a:t>Leds de avisos</a:t>
            </a:r>
          </a:p>
          <a:p>
            <a:pPr marL="285750" lvl="0" indent="-285750" algn="just" rtl="0">
              <a:spcBef>
                <a:spcPts val="0"/>
              </a:spcBef>
              <a:spcAft>
                <a:spcPts val="0"/>
              </a:spcAft>
              <a:buClr>
                <a:srgbClr val="00953A"/>
              </a:buClr>
              <a:buSzPct val="100000"/>
              <a:buFont typeface="Arial" panose="020B0604020202020204" pitchFamily="34" charset="0"/>
              <a:buChar char="•"/>
            </a:pPr>
            <a:r>
              <a:rPr lang="es-MX" sz="1900" dirty="0"/>
              <a:t>Iluminación independiente de la luz solar</a:t>
            </a:r>
          </a:p>
          <a:p>
            <a:pPr marL="285750" lvl="0" indent="-285750" algn="just" rtl="0">
              <a:spcBef>
                <a:spcPts val="0"/>
              </a:spcBef>
              <a:spcAft>
                <a:spcPts val="0"/>
              </a:spcAft>
              <a:buClr>
                <a:srgbClr val="00953A"/>
              </a:buClr>
              <a:buSzPct val="100000"/>
              <a:buFont typeface="Arial" panose="020B0604020202020204" pitchFamily="34" charset="0"/>
              <a:buChar char="•"/>
            </a:pPr>
            <a:r>
              <a:rPr lang="es-MX" sz="1900" dirty="0"/>
              <a:t>Calculadora </a:t>
            </a:r>
          </a:p>
          <a:p>
            <a:pPr marL="285750" lvl="0" indent="-285750" algn="just" rtl="0">
              <a:spcBef>
                <a:spcPts val="0"/>
              </a:spcBef>
              <a:spcAft>
                <a:spcPts val="0"/>
              </a:spcAft>
              <a:buClr>
                <a:srgbClr val="00953A"/>
              </a:buClr>
              <a:buSzPct val="100000"/>
              <a:buFont typeface="Arial" panose="020B0604020202020204" pitchFamily="34" charset="0"/>
              <a:buChar char="•"/>
            </a:pPr>
            <a:r>
              <a:rPr lang="es-MX" sz="1900" dirty="0"/>
              <a:t>Distanciómetros</a:t>
            </a:r>
          </a:p>
          <a:p>
            <a:pPr marL="285750" lvl="0" indent="-285750" algn="just" rtl="0">
              <a:spcBef>
                <a:spcPts val="0"/>
              </a:spcBef>
              <a:spcAft>
                <a:spcPts val="0"/>
              </a:spcAft>
              <a:buClr>
                <a:srgbClr val="00953A"/>
              </a:buClr>
              <a:buSzPct val="100000"/>
              <a:buFont typeface="Arial" panose="020B0604020202020204" pitchFamily="34" charset="0"/>
              <a:buChar char="•"/>
            </a:pPr>
            <a:r>
              <a:rPr lang="es-MX" sz="1900" dirty="0"/>
              <a:t>Trackeador </a:t>
            </a:r>
            <a:r>
              <a:rPr lang="es-MX" sz="1900" b="1" dirty="0">
                <a:solidFill>
                  <a:srgbClr val="00953A"/>
                </a:solidFill>
              </a:rPr>
              <a:t>(seguidor de trayectoria) </a:t>
            </a:r>
            <a:r>
              <a:rPr lang="es-MX" sz="1900" dirty="0"/>
              <a:t>y </a:t>
            </a:r>
          </a:p>
          <a:p>
            <a:pPr marL="285750" lvl="0" indent="-285750" algn="just" rtl="0">
              <a:spcBef>
                <a:spcPts val="0"/>
              </a:spcBef>
              <a:spcAft>
                <a:spcPts val="0"/>
              </a:spcAft>
              <a:buClr>
                <a:srgbClr val="00953A"/>
              </a:buClr>
              <a:buSzPct val="100000"/>
              <a:buFont typeface="Arial" panose="020B0604020202020204" pitchFamily="34" charset="0"/>
              <a:buChar char="•"/>
            </a:pPr>
            <a:r>
              <a:rPr lang="es-MX" sz="1900" dirty="0"/>
              <a:t>La posibilidad de </a:t>
            </a:r>
            <a:r>
              <a:rPr lang="es-MX" sz="1900" b="1" dirty="0">
                <a:solidFill>
                  <a:srgbClr val="00953A"/>
                </a:solidFill>
              </a:rPr>
              <a:t>guardar información en formato electrónico</a:t>
            </a:r>
            <a:r>
              <a:rPr lang="es-MX" sz="1900" dirty="0"/>
              <a:t>, lo cual permite utilizarla posteriormente en ordenadores personales.</a:t>
            </a:r>
          </a:p>
        </p:txBody>
      </p:sp>
      <p:pic>
        <p:nvPicPr>
          <p:cNvPr id="15" name="Google Shape;323;p20">
            <a:extLst>
              <a:ext uri="{FF2B5EF4-FFF2-40B4-BE49-F238E27FC236}">
                <a16:creationId xmlns:a16="http://schemas.microsoft.com/office/drawing/2014/main" id="{BE198A96-48DF-4D5A-8CF8-0B5F211A090A}"/>
              </a:ext>
            </a:extLst>
          </p:cNvPr>
          <p:cNvPicPr preferRelativeResize="0"/>
          <p:nvPr/>
        </p:nvPicPr>
        <p:blipFill rotWithShape="1">
          <a:blip r:embed="rId3">
            <a:alphaModFix/>
          </a:blip>
          <a:srcRect/>
          <a:stretch/>
        </p:blipFill>
        <p:spPr>
          <a:xfrm>
            <a:off x="7942829" y="1845819"/>
            <a:ext cx="3265907" cy="425065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50"/>
              </a:srgbClr>
            </a:outerShdw>
          </a:effectLst>
        </p:spPr>
      </p:pic>
      <p:sp>
        <p:nvSpPr>
          <p:cNvPr id="16" name="Google Shape;324;p20">
            <a:extLst>
              <a:ext uri="{FF2B5EF4-FFF2-40B4-BE49-F238E27FC236}">
                <a16:creationId xmlns:a16="http://schemas.microsoft.com/office/drawing/2014/main" id="{4A6EF353-64C4-47C0-9D0F-17CC73E21350}"/>
              </a:ext>
            </a:extLst>
          </p:cNvPr>
          <p:cNvSpPr txBox="1"/>
          <p:nvPr/>
        </p:nvSpPr>
        <p:spPr>
          <a:xfrm>
            <a:off x="7942829" y="6147107"/>
            <a:ext cx="3519900" cy="578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CL" sz="1200" dirty="0">
                <a:solidFill>
                  <a:schemeClr val="dk1"/>
                </a:solidFill>
                <a:latin typeface="Calibri"/>
                <a:ea typeface="Calibri"/>
                <a:cs typeface="Calibri"/>
                <a:sym typeface="Calibri"/>
              </a:rPr>
              <a:t>Manual de operación de la estación total; M.I.Leopoldo Hernández Valencia</a:t>
            </a:r>
            <a:endParaRPr sz="1200" dirty="0">
              <a:solidFill>
                <a:schemeClr val="dk1"/>
              </a:solidFill>
              <a:latin typeface="Calibri"/>
              <a:ea typeface="Calibri"/>
              <a:cs typeface="Calibri"/>
              <a:sym typeface="Calibri"/>
            </a:endParaRPr>
          </a:p>
          <a:p>
            <a:pPr marL="0" lvl="0" indent="0" algn="l" rtl="0">
              <a:spcBef>
                <a:spcPts val="1000"/>
              </a:spcBef>
              <a:spcAft>
                <a:spcPts val="0"/>
              </a:spcAft>
              <a:buNone/>
            </a:pPr>
            <a:endParaRPr dirty="0">
              <a:latin typeface="Calibri"/>
              <a:ea typeface="Calibri"/>
              <a:cs typeface="Calibri"/>
              <a:sym typeface="Calibri"/>
            </a:endParaRPr>
          </a:p>
        </p:txBody>
      </p:sp>
      <p:sp>
        <p:nvSpPr>
          <p:cNvPr id="17" name="Google Shape;325;p20">
            <a:extLst>
              <a:ext uri="{FF2B5EF4-FFF2-40B4-BE49-F238E27FC236}">
                <a16:creationId xmlns:a16="http://schemas.microsoft.com/office/drawing/2014/main" id="{FDD25791-40F9-4AF6-B07A-D34088FF4954}"/>
              </a:ext>
            </a:extLst>
          </p:cNvPr>
          <p:cNvSpPr txBox="1"/>
          <p:nvPr/>
        </p:nvSpPr>
        <p:spPr>
          <a:xfrm>
            <a:off x="6819796" y="1299656"/>
            <a:ext cx="5121213" cy="72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L" b="1" dirty="0">
                <a:solidFill>
                  <a:srgbClr val="00953A"/>
                </a:solidFill>
                <a:latin typeface="Calibri"/>
                <a:ea typeface="Calibri"/>
                <a:cs typeface="Calibri"/>
                <a:sym typeface="Calibri"/>
              </a:rPr>
              <a:t>Figura 22. Estación total con bastón y porta prisma</a:t>
            </a:r>
            <a:endParaRPr b="1" dirty="0">
              <a:solidFill>
                <a:srgbClr val="00953A"/>
              </a:solidFill>
              <a:latin typeface="Calibri"/>
              <a:ea typeface="Calibri"/>
              <a:cs typeface="Calibri"/>
              <a:sym typeface="Calibri"/>
            </a:endParaRPr>
          </a:p>
        </p:txBody>
      </p:sp>
    </p:spTree>
    <p:extLst>
      <p:ext uri="{BB962C8B-B14F-4D97-AF65-F5344CB8AC3E}">
        <p14:creationId xmlns:p14="http://schemas.microsoft.com/office/powerpoint/2010/main" val="2413667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217DC46-408A-43F0-886F-63A62DD7FE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16387" name="AutoShape 6"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531939" y="-182563"/>
            <a:ext cx="4332287"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16388" name="AutoShape 8"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700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9" name="Título 3">
            <a:extLst>
              <a:ext uri="{FF2B5EF4-FFF2-40B4-BE49-F238E27FC236}">
                <a16:creationId xmlns:a16="http://schemas.microsoft.com/office/drawing/2014/main" id="{E375F7AF-9CF4-4D03-8E94-BCD61BFB2FB8}"/>
              </a:ext>
            </a:extLst>
          </p:cNvPr>
          <p:cNvSpPr txBox="1">
            <a:spLocks/>
          </p:cNvSpPr>
          <p:nvPr/>
        </p:nvSpPr>
        <p:spPr>
          <a:xfrm>
            <a:off x="296663" y="3376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ESTACIÓN</a:t>
            </a:r>
            <a:br>
              <a:rPr lang="es-MX" dirty="0"/>
            </a:br>
            <a:r>
              <a:rPr lang="es-MX" dirty="0">
                <a:solidFill>
                  <a:srgbClr val="00953A"/>
                </a:solidFill>
              </a:rPr>
              <a:t>TOTAL</a:t>
            </a:r>
            <a:endParaRPr lang="es-CL" dirty="0">
              <a:solidFill>
                <a:srgbClr val="00953A"/>
              </a:solidFill>
            </a:endParaRPr>
          </a:p>
        </p:txBody>
      </p:sp>
      <p:sp>
        <p:nvSpPr>
          <p:cNvPr id="10" name="Rectángulo 9">
            <a:extLst>
              <a:ext uri="{FF2B5EF4-FFF2-40B4-BE49-F238E27FC236}">
                <a16:creationId xmlns:a16="http://schemas.microsoft.com/office/drawing/2014/main" id="{53699B2E-8FB3-45EA-84D7-08518B67F005}"/>
              </a:ext>
            </a:extLst>
          </p:cNvPr>
          <p:cNvSpPr/>
          <p:nvPr/>
        </p:nvSpPr>
        <p:spPr>
          <a:xfrm>
            <a:off x="403193" y="276984"/>
            <a:ext cx="1336831" cy="45719"/>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Rectángulo 10">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 name="Google Shape;325;p20">
            <a:extLst>
              <a:ext uri="{FF2B5EF4-FFF2-40B4-BE49-F238E27FC236}">
                <a16:creationId xmlns:a16="http://schemas.microsoft.com/office/drawing/2014/main" id="{FDD25791-40F9-4AF6-B07A-D34088FF4954}"/>
              </a:ext>
            </a:extLst>
          </p:cNvPr>
          <p:cNvSpPr txBox="1"/>
          <p:nvPr/>
        </p:nvSpPr>
        <p:spPr>
          <a:xfrm>
            <a:off x="7942829" y="1422926"/>
            <a:ext cx="3178749" cy="44924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L" b="1" dirty="0">
                <a:solidFill>
                  <a:srgbClr val="00953A"/>
                </a:solidFill>
                <a:latin typeface="Calibri"/>
                <a:ea typeface="Calibri"/>
                <a:cs typeface="Calibri"/>
                <a:sym typeface="Calibri"/>
              </a:rPr>
              <a:t>Figura 23. Estación total</a:t>
            </a:r>
            <a:endParaRPr b="1" dirty="0">
              <a:solidFill>
                <a:srgbClr val="00953A"/>
              </a:solidFill>
              <a:latin typeface="Calibri"/>
              <a:ea typeface="Calibri"/>
              <a:cs typeface="Calibri"/>
              <a:sym typeface="Calibri"/>
            </a:endParaRPr>
          </a:p>
        </p:txBody>
      </p:sp>
      <p:pic>
        <p:nvPicPr>
          <p:cNvPr id="12" name="Google Shape;331;p21">
            <a:extLst>
              <a:ext uri="{FF2B5EF4-FFF2-40B4-BE49-F238E27FC236}">
                <a16:creationId xmlns:a16="http://schemas.microsoft.com/office/drawing/2014/main" id="{E6BA5CE2-4601-4C68-8F9F-D7209EFAD30A}"/>
              </a:ext>
            </a:extLst>
          </p:cNvPr>
          <p:cNvPicPr preferRelativeResize="0"/>
          <p:nvPr/>
        </p:nvPicPr>
        <p:blipFill rotWithShape="1">
          <a:blip r:embed="rId3">
            <a:alphaModFix/>
          </a:blip>
          <a:srcRect/>
          <a:stretch/>
        </p:blipFill>
        <p:spPr>
          <a:xfrm>
            <a:off x="7741843" y="1963453"/>
            <a:ext cx="3773638" cy="382005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3" name="Google Shape;335;p21">
            <a:extLst>
              <a:ext uri="{FF2B5EF4-FFF2-40B4-BE49-F238E27FC236}">
                <a16:creationId xmlns:a16="http://schemas.microsoft.com/office/drawing/2014/main" id="{B444E339-940E-409C-AB53-CA004ED18E83}"/>
              </a:ext>
            </a:extLst>
          </p:cNvPr>
          <p:cNvSpPr txBox="1"/>
          <p:nvPr/>
        </p:nvSpPr>
        <p:spPr>
          <a:xfrm>
            <a:off x="7662162" y="5841407"/>
            <a:ext cx="3933000" cy="594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CL" sz="1200" dirty="0">
                <a:solidFill>
                  <a:schemeClr val="dk1"/>
                </a:solidFill>
                <a:latin typeface="Calibri"/>
                <a:ea typeface="Calibri"/>
                <a:cs typeface="Calibri"/>
                <a:sym typeface="Calibri"/>
              </a:rPr>
              <a:t>Manual de operación de la estación total; M.I.Leopoldo Hernández Valencia </a:t>
            </a:r>
            <a:endParaRPr sz="1200" dirty="0">
              <a:solidFill>
                <a:schemeClr val="dk1"/>
              </a:solidFill>
              <a:latin typeface="Calibri"/>
              <a:ea typeface="Calibri"/>
              <a:cs typeface="Calibri"/>
              <a:sym typeface="Calibri"/>
            </a:endParaRPr>
          </a:p>
          <a:p>
            <a:pPr marL="0" lvl="0" indent="0" algn="l" rtl="0">
              <a:spcBef>
                <a:spcPts val="1000"/>
              </a:spcBef>
              <a:spcAft>
                <a:spcPts val="0"/>
              </a:spcAft>
              <a:buNone/>
            </a:pPr>
            <a:endParaRPr sz="1200" dirty="0">
              <a:latin typeface="Calibri"/>
              <a:ea typeface="Calibri"/>
              <a:cs typeface="Calibri"/>
              <a:sym typeface="Calibri"/>
            </a:endParaRPr>
          </a:p>
        </p:txBody>
      </p:sp>
      <p:sp>
        <p:nvSpPr>
          <p:cNvPr id="18" name="Rectángulo 17">
            <a:extLst>
              <a:ext uri="{FF2B5EF4-FFF2-40B4-BE49-F238E27FC236}">
                <a16:creationId xmlns:a16="http://schemas.microsoft.com/office/drawing/2014/main" id="{3F9D7AD2-3205-4799-BEA3-9887F2927696}"/>
              </a:ext>
            </a:extLst>
          </p:cNvPr>
          <p:cNvSpPr/>
          <p:nvPr/>
        </p:nvSpPr>
        <p:spPr>
          <a:xfrm>
            <a:off x="0" y="2002547"/>
            <a:ext cx="6880194" cy="4265088"/>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Marcador de contenido 2">
            <a:extLst>
              <a:ext uri="{FF2B5EF4-FFF2-40B4-BE49-F238E27FC236}">
                <a16:creationId xmlns:a16="http://schemas.microsoft.com/office/drawing/2014/main" id="{154C87BB-D906-4E7C-961D-5BECC5ED84C7}"/>
              </a:ext>
            </a:extLst>
          </p:cNvPr>
          <p:cNvSpPr txBox="1">
            <a:spLocks/>
          </p:cNvSpPr>
          <p:nvPr/>
        </p:nvSpPr>
        <p:spPr>
          <a:xfrm>
            <a:off x="219717" y="2324049"/>
            <a:ext cx="6440759" cy="26098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rtl="0">
              <a:spcBef>
                <a:spcPts val="0"/>
              </a:spcBef>
              <a:spcAft>
                <a:spcPts val="0"/>
              </a:spcAft>
              <a:buClr>
                <a:schemeClr val="dk1"/>
              </a:buClr>
              <a:buSzPts val="1600"/>
              <a:buFont typeface="Arial"/>
              <a:buNone/>
            </a:pPr>
            <a:r>
              <a:rPr lang="es-MX" sz="2100" dirty="0">
                <a:solidFill>
                  <a:schemeClr val="bg1"/>
                </a:solidFill>
                <a:ea typeface="Calibri"/>
                <a:cs typeface="Calibri"/>
                <a:sym typeface="Calibri"/>
              </a:rPr>
              <a:t>Las lecturas que se obtienen con este instrumento son las de ángulos verticales, horizontales y distancias. Otra particularidad de este instrumento es la posibilidad de incorporar datos como coordenadas de puntos, códigos, correcciones de presión y temperatura. Genéricamente se los denomina estaciones totales porque integran la capacidad de medir ángulos, distancias y niveles, lo cual requería previamente de diversos instrumentos.</a:t>
            </a:r>
            <a:endParaRPr lang="es-MX" sz="1900" dirty="0">
              <a:solidFill>
                <a:schemeClr val="bg1"/>
              </a:solidFill>
            </a:endParaRPr>
          </a:p>
          <a:p>
            <a:pPr marL="0" marR="0" lvl="0" indent="0" algn="just" rtl="0">
              <a:spcBef>
                <a:spcPts val="320"/>
              </a:spcBef>
              <a:spcAft>
                <a:spcPts val="0"/>
              </a:spcAft>
              <a:buClr>
                <a:schemeClr val="dk1"/>
              </a:buClr>
              <a:buSzPts val="1600"/>
              <a:buFont typeface="Arial"/>
              <a:buNone/>
            </a:pPr>
            <a:r>
              <a:rPr lang="es-MX" sz="2100" dirty="0">
                <a:solidFill>
                  <a:schemeClr val="bg1"/>
                </a:solidFill>
                <a:ea typeface="Calibri"/>
                <a:cs typeface="Calibri"/>
                <a:sym typeface="Calibri"/>
              </a:rPr>
              <a:t>Su precisión, facilidad de uso y la posibilidad de almacenar la información para descargarla después en programas de CAD, ha hecho que desplacen a los teodolitos.</a:t>
            </a:r>
          </a:p>
        </p:txBody>
      </p:sp>
    </p:spTree>
    <p:extLst>
      <p:ext uri="{BB962C8B-B14F-4D97-AF65-F5344CB8AC3E}">
        <p14:creationId xmlns:p14="http://schemas.microsoft.com/office/powerpoint/2010/main" val="2243155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217DC46-408A-43F0-886F-63A62DD7FE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16387" name="AutoShape 6"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531939" y="-182563"/>
            <a:ext cx="4332287"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16388" name="AutoShape 8"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700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9" name="Título 3">
            <a:extLst>
              <a:ext uri="{FF2B5EF4-FFF2-40B4-BE49-F238E27FC236}">
                <a16:creationId xmlns:a16="http://schemas.microsoft.com/office/drawing/2014/main" id="{E375F7AF-9CF4-4D03-8E94-BCD61BFB2FB8}"/>
              </a:ext>
            </a:extLst>
          </p:cNvPr>
          <p:cNvSpPr txBox="1">
            <a:spLocks/>
          </p:cNvSpPr>
          <p:nvPr/>
        </p:nvSpPr>
        <p:spPr>
          <a:xfrm>
            <a:off x="296663" y="3376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ESTACIÓN</a:t>
            </a:r>
            <a:br>
              <a:rPr lang="es-MX" dirty="0"/>
            </a:br>
            <a:r>
              <a:rPr lang="es-MX" dirty="0">
                <a:solidFill>
                  <a:srgbClr val="00953A"/>
                </a:solidFill>
              </a:rPr>
              <a:t>TOTAL</a:t>
            </a:r>
            <a:endParaRPr lang="es-CL" dirty="0">
              <a:solidFill>
                <a:srgbClr val="00953A"/>
              </a:solidFill>
            </a:endParaRPr>
          </a:p>
        </p:txBody>
      </p:sp>
      <p:sp>
        <p:nvSpPr>
          <p:cNvPr id="10" name="Rectángulo 9">
            <a:extLst>
              <a:ext uri="{FF2B5EF4-FFF2-40B4-BE49-F238E27FC236}">
                <a16:creationId xmlns:a16="http://schemas.microsoft.com/office/drawing/2014/main" id="{53699B2E-8FB3-45EA-84D7-08518B67F005}"/>
              </a:ext>
            </a:extLst>
          </p:cNvPr>
          <p:cNvSpPr/>
          <p:nvPr/>
        </p:nvSpPr>
        <p:spPr>
          <a:xfrm>
            <a:off x="403193" y="276984"/>
            <a:ext cx="1336831" cy="45719"/>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Rectángulo 10">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4" name="Grupo 13">
            <a:extLst>
              <a:ext uri="{FF2B5EF4-FFF2-40B4-BE49-F238E27FC236}">
                <a16:creationId xmlns:a16="http://schemas.microsoft.com/office/drawing/2014/main" id="{7899DBE3-8A5D-4200-947B-69EC4A13228D}"/>
              </a:ext>
            </a:extLst>
          </p:cNvPr>
          <p:cNvGrpSpPr/>
          <p:nvPr/>
        </p:nvGrpSpPr>
        <p:grpSpPr>
          <a:xfrm>
            <a:off x="296663" y="2062424"/>
            <a:ext cx="3804820" cy="4457883"/>
            <a:chOff x="0" y="2203"/>
            <a:chExt cx="4315364" cy="4457883"/>
          </a:xfrm>
          <a:solidFill>
            <a:srgbClr val="00953A"/>
          </a:solidFill>
        </p:grpSpPr>
        <p:sp>
          <p:nvSpPr>
            <p:cNvPr id="15" name="Rectángulo 14">
              <a:extLst>
                <a:ext uri="{FF2B5EF4-FFF2-40B4-BE49-F238E27FC236}">
                  <a16:creationId xmlns:a16="http://schemas.microsoft.com/office/drawing/2014/main" id="{451EE7AF-9239-403E-9C44-213DAF98C8C7}"/>
                </a:ext>
              </a:extLst>
            </p:cNvPr>
            <p:cNvSpPr/>
            <p:nvPr/>
          </p:nvSpPr>
          <p:spPr>
            <a:xfrm>
              <a:off x="0" y="2203"/>
              <a:ext cx="4315364" cy="4457883"/>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CuadroTexto 15">
              <a:extLst>
                <a:ext uri="{FF2B5EF4-FFF2-40B4-BE49-F238E27FC236}">
                  <a16:creationId xmlns:a16="http://schemas.microsoft.com/office/drawing/2014/main" id="{0FBBBC19-75E0-4AE4-A475-125A6A23B276}"/>
                </a:ext>
              </a:extLst>
            </p:cNvPr>
            <p:cNvSpPr txBox="1"/>
            <p:nvPr/>
          </p:nvSpPr>
          <p:spPr>
            <a:xfrm>
              <a:off x="0" y="2203"/>
              <a:ext cx="4315364" cy="445788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algn="ctr" defTabSz="2889250">
                <a:lnSpc>
                  <a:spcPct val="90000"/>
                </a:lnSpc>
                <a:spcBef>
                  <a:spcPct val="0"/>
                </a:spcBef>
                <a:spcAft>
                  <a:spcPct val="35000"/>
                </a:spcAft>
              </a:pPr>
              <a:endParaRPr lang="es-MX" sz="2000" dirty="0">
                <a:solidFill>
                  <a:srgbClr val="000000"/>
                </a:solidFill>
                <a:ea typeface="Calibri"/>
                <a:cs typeface="Calibri"/>
                <a:sym typeface="Calibri"/>
              </a:endParaRPr>
            </a:p>
            <a:p>
              <a:pPr algn="ctr" defTabSz="2889250">
                <a:lnSpc>
                  <a:spcPct val="90000"/>
                </a:lnSpc>
                <a:spcBef>
                  <a:spcPct val="0"/>
                </a:spcBef>
                <a:spcAft>
                  <a:spcPct val="35000"/>
                </a:spcAft>
              </a:pPr>
              <a:endParaRPr lang="es-MX" sz="2000" dirty="0">
                <a:solidFill>
                  <a:srgbClr val="000000"/>
                </a:solidFill>
                <a:ea typeface="Calibri"/>
                <a:cs typeface="Calibri"/>
                <a:sym typeface="Calibri"/>
              </a:endParaRPr>
            </a:p>
            <a:p>
              <a:pPr defTabSz="2889250">
                <a:lnSpc>
                  <a:spcPct val="90000"/>
                </a:lnSpc>
                <a:spcBef>
                  <a:spcPct val="0"/>
                </a:spcBef>
                <a:spcAft>
                  <a:spcPct val="35000"/>
                </a:spcAft>
              </a:pPr>
              <a:r>
                <a:rPr lang="es-MX" sz="2000" dirty="0">
                  <a:solidFill>
                    <a:schemeClr val="bg1"/>
                  </a:solidFill>
                  <a:ea typeface="Calibri"/>
                  <a:cs typeface="Calibri"/>
                  <a:sym typeface="Calibri"/>
                </a:rPr>
                <a:t>El </a:t>
              </a:r>
              <a:r>
                <a:rPr lang="es-MX" sz="2000" b="1" dirty="0">
                  <a:solidFill>
                    <a:schemeClr val="bg1"/>
                  </a:solidFill>
                  <a:ea typeface="Calibri"/>
                  <a:cs typeface="Calibri"/>
                  <a:sym typeface="Calibri"/>
                </a:rPr>
                <a:t>GPS</a:t>
              </a:r>
              <a:r>
                <a:rPr lang="es-MX" sz="2000" dirty="0">
                  <a:solidFill>
                    <a:schemeClr val="bg1"/>
                  </a:solidFill>
                  <a:ea typeface="Calibri"/>
                  <a:cs typeface="Calibri"/>
                  <a:sym typeface="Calibri"/>
                </a:rPr>
                <a:t> es un sistema de navegación de alta precisión que utiliza señales de cuatro o más satélites </a:t>
              </a:r>
              <a:r>
                <a:rPr lang="es-MX" sz="2000" b="1" dirty="0">
                  <a:solidFill>
                    <a:schemeClr val="bg1"/>
                  </a:solidFill>
                  <a:ea typeface="Calibri"/>
                  <a:cs typeface="Calibri"/>
                  <a:sym typeface="Calibri"/>
                </a:rPr>
                <a:t>GPS</a:t>
              </a:r>
              <a:r>
                <a:rPr lang="es-MX" sz="2000" dirty="0">
                  <a:solidFill>
                    <a:schemeClr val="bg1"/>
                  </a:solidFill>
                  <a:ea typeface="Calibri"/>
                  <a:cs typeface="Calibri"/>
                  <a:sym typeface="Calibri"/>
                </a:rPr>
                <a:t> para determinar una ubicación en la superficie de la Tierra mediante ecuaciones de navegación. En la actualidad, el </a:t>
              </a:r>
              <a:r>
                <a:rPr lang="es-MX" sz="2000" b="1" dirty="0">
                  <a:solidFill>
                    <a:schemeClr val="bg1"/>
                  </a:solidFill>
                  <a:ea typeface="Calibri"/>
                  <a:cs typeface="Calibri"/>
                  <a:sym typeface="Calibri"/>
                </a:rPr>
                <a:t>GPS</a:t>
              </a:r>
              <a:r>
                <a:rPr lang="es-MX" sz="2000" dirty="0">
                  <a:solidFill>
                    <a:schemeClr val="bg1"/>
                  </a:solidFill>
                  <a:ea typeface="Calibri"/>
                  <a:cs typeface="Calibri"/>
                  <a:sym typeface="Calibri"/>
                </a:rPr>
                <a:t> se utiliza en aplicaciones comunes como teléfonos móviles, sistemas de navegación para automóviles y, como no podría ser de otra forma, en topografía y cartografía. </a:t>
              </a:r>
              <a:endParaRPr lang="es-MX" sz="2000" dirty="0">
                <a:solidFill>
                  <a:schemeClr val="bg1"/>
                </a:solidFill>
              </a:endParaRPr>
            </a:p>
            <a:p>
              <a:pPr marL="0" lvl="0" indent="0" algn="ctr" defTabSz="2889250">
                <a:lnSpc>
                  <a:spcPct val="90000"/>
                </a:lnSpc>
                <a:spcBef>
                  <a:spcPct val="0"/>
                </a:spcBef>
                <a:spcAft>
                  <a:spcPct val="35000"/>
                </a:spcAft>
                <a:buNone/>
              </a:pPr>
              <a:endParaRPr lang="es-CL" sz="6500" kern="1200" dirty="0"/>
            </a:p>
          </p:txBody>
        </p:sp>
      </p:grpSp>
      <p:grpSp>
        <p:nvGrpSpPr>
          <p:cNvPr id="23" name="Grupo 22">
            <a:extLst>
              <a:ext uri="{FF2B5EF4-FFF2-40B4-BE49-F238E27FC236}">
                <a16:creationId xmlns:a16="http://schemas.microsoft.com/office/drawing/2014/main" id="{95FB0366-C0ED-4891-B872-511473553792}"/>
              </a:ext>
            </a:extLst>
          </p:cNvPr>
          <p:cNvGrpSpPr/>
          <p:nvPr/>
        </p:nvGrpSpPr>
        <p:grpSpPr>
          <a:xfrm>
            <a:off x="4193589" y="2062424"/>
            <a:ext cx="3804820" cy="4457883"/>
            <a:chOff x="0" y="2203"/>
            <a:chExt cx="4315364" cy="4457883"/>
          </a:xfrm>
          <a:solidFill>
            <a:schemeClr val="bg1">
              <a:lumMod val="65000"/>
            </a:schemeClr>
          </a:solidFill>
        </p:grpSpPr>
        <p:sp>
          <p:nvSpPr>
            <p:cNvPr id="24" name="Rectángulo 23">
              <a:extLst>
                <a:ext uri="{FF2B5EF4-FFF2-40B4-BE49-F238E27FC236}">
                  <a16:creationId xmlns:a16="http://schemas.microsoft.com/office/drawing/2014/main" id="{4184CF92-EF52-4483-A258-129E1DA0A8CE}"/>
                </a:ext>
              </a:extLst>
            </p:cNvPr>
            <p:cNvSpPr/>
            <p:nvPr/>
          </p:nvSpPr>
          <p:spPr>
            <a:xfrm>
              <a:off x="0" y="2203"/>
              <a:ext cx="4315364" cy="4457883"/>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uadroTexto 24">
              <a:extLst>
                <a:ext uri="{FF2B5EF4-FFF2-40B4-BE49-F238E27FC236}">
                  <a16:creationId xmlns:a16="http://schemas.microsoft.com/office/drawing/2014/main" id="{98AAEC22-0518-4076-A0FD-FED16225F437}"/>
                </a:ext>
              </a:extLst>
            </p:cNvPr>
            <p:cNvSpPr txBox="1"/>
            <p:nvPr/>
          </p:nvSpPr>
          <p:spPr>
            <a:xfrm>
              <a:off x="0" y="2203"/>
              <a:ext cx="4315364" cy="445788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algn="ctr" defTabSz="2889250">
                <a:lnSpc>
                  <a:spcPct val="90000"/>
                </a:lnSpc>
                <a:spcBef>
                  <a:spcPct val="0"/>
                </a:spcBef>
                <a:spcAft>
                  <a:spcPct val="35000"/>
                </a:spcAft>
              </a:pPr>
              <a:r>
                <a:rPr lang="es-MX" sz="2000" dirty="0">
                  <a:solidFill>
                    <a:schemeClr val="bg1"/>
                  </a:solidFill>
                  <a:latin typeface="Calibri"/>
                  <a:ea typeface="Calibri"/>
                  <a:cs typeface="Calibri"/>
                  <a:sym typeface="Calibri"/>
                </a:rPr>
                <a:t>La</a:t>
              </a:r>
              <a:r>
                <a:rPr lang="es-MX" sz="2000" b="1" dirty="0">
                  <a:solidFill>
                    <a:schemeClr val="bg1"/>
                  </a:solidFill>
                  <a:latin typeface="Calibri"/>
                  <a:ea typeface="Calibri"/>
                  <a:cs typeface="Calibri"/>
                  <a:sym typeface="Calibri"/>
                </a:rPr>
                <a:t> Topografía </a:t>
              </a:r>
              <a:r>
                <a:rPr lang="es-MX" sz="2000" dirty="0">
                  <a:solidFill>
                    <a:schemeClr val="bg1"/>
                  </a:solidFill>
                  <a:latin typeface="Calibri"/>
                  <a:ea typeface="Calibri"/>
                  <a:cs typeface="Calibri"/>
                  <a:sym typeface="Calibri"/>
                </a:rPr>
                <a:t>y el </a:t>
              </a:r>
              <a:r>
                <a:rPr lang="es-MX" sz="2000" b="1" dirty="0">
                  <a:solidFill>
                    <a:schemeClr val="bg1"/>
                  </a:solidFill>
                  <a:latin typeface="Calibri"/>
                  <a:ea typeface="Calibri"/>
                  <a:cs typeface="Calibri"/>
                  <a:sym typeface="Calibri"/>
                </a:rPr>
                <a:t>Mapeo</a:t>
              </a:r>
              <a:r>
                <a:rPr lang="es-MX" sz="2000" dirty="0">
                  <a:solidFill>
                    <a:schemeClr val="bg1"/>
                  </a:solidFill>
                  <a:latin typeface="Calibri"/>
                  <a:ea typeface="Calibri"/>
                  <a:cs typeface="Calibri"/>
                  <a:sym typeface="Calibri"/>
                </a:rPr>
                <a:t> fue una de las primeras adaptaciones comerciales del </a:t>
              </a:r>
              <a:r>
                <a:rPr lang="es-MX" sz="2000" b="1" dirty="0">
                  <a:solidFill>
                    <a:schemeClr val="bg1"/>
                  </a:solidFill>
                  <a:latin typeface="Calibri"/>
                  <a:ea typeface="Calibri"/>
                  <a:cs typeface="Calibri"/>
                  <a:sym typeface="Calibri"/>
                </a:rPr>
                <a:t>GPS</a:t>
              </a:r>
              <a:r>
                <a:rPr lang="es-MX" sz="2000" dirty="0">
                  <a:solidFill>
                    <a:schemeClr val="bg1"/>
                  </a:solidFill>
                  <a:latin typeface="Calibri"/>
                  <a:ea typeface="Calibri"/>
                  <a:cs typeface="Calibri"/>
                  <a:sym typeface="Calibri"/>
                </a:rPr>
                <a:t>, ya que proporciona una posición de latitud y longitud directamente sin la necesidad de medir ángulos y distancias entre puntos.</a:t>
              </a:r>
              <a:endParaRPr lang="es-MX" sz="2000" dirty="0">
                <a:solidFill>
                  <a:schemeClr val="bg1"/>
                </a:solidFill>
                <a:latin typeface="Times New Roman"/>
                <a:ea typeface="Times New Roman"/>
                <a:cs typeface="Times New Roman"/>
                <a:sym typeface="Times New Roman"/>
              </a:endParaRPr>
            </a:p>
            <a:p>
              <a:pPr marL="0" lvl="0" indent="0" algn="ctr" defTabSz="2889250">
                <a:lnSpc>
                  <a:spcPct val="90000"/>
                </a:lnSpc>
                <a:spcBef>
                  <a:spcPct val="0"/>
                </a:spcBef>
                <a:spcAft>
                  <a:spcPct val="35000"/>
                </a:spcAft>
                <a:buNone/>
              </a:pPr>
              <a:endParaRPr lang="es-CL" sz="2000" kern="1200" dirty="0"/>
            </a:p>
          </p:txBody>
        </p:sp>
      </p:grpSp>
      <p:grpSp>
        <p:nvGrpSpPr>
          <p:cNvPr id="26" name="Grupo 25">
            <a:extLst>
              <a:ext uri="{FF2B5EF4-FFF2-40B4-BE49-F238E27FC236}">
                <a16:creationId xmlns:a16="http://schemas.microsoft.com/office/drawing/2014/main" id="{C00398FE-941C-4BA5-9450-E0C5EAB7BC60}"/>
              </a:ext>
            </a:extLst>
          </p:cNvPr>
          <p:cNvGrpSpPr/>
          <p:nvPr/>
        </p:nvGrpSpPr>
        <p:grpSpPr>
          <a:xfrm>
            <a:off x="8090517" y="2062424"/>
            <a:ext cx="3804820" cy="4457883"/>
            <a:chOff x="0" y="2203"/>
            <a:chExt cx="4315364" cy="4457883"/>
          </a:xfrm>
          <a:solidFill>
            <a:srgbClr val="00953A"/>
          </a:solidFill>
        </p:grpSpPr>
        <p:sp>
          <p:nvSpPr>
            <p:cNvPr id="27" name="Rectángulo 26">
              <a:extLst>
                <a:ext uri="{FF2B5EF4-FFF2-40B4-BE49-F238E27FC236}">
                  <a16:creationId xmlns:a16="http://schemas.microsoft.com/office/drawing/2014/main" id="{06CD145A-409F-45AD-95E1-3C7F18BA3C83}"/>
                </a:ext>
              </a:extLst>
            </p:cNvPr>
            <p:cNvSpPr/>
            <p:nvPr/>
          </p:nvSpPr>
          <p:spPr>
            <a:xfrm>
              <a:off x="0" y="2203"/>
              <a:ext cx="4315364" cy="4457883"/>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CuadroTexto 27">
              <a:extLst>
                <a:ext uri="{FF2B5EF4-FFF2-40B4-BE49-F238E27FC236}">
                  <a16:creationId xmlns:a16="http://schemas.microsoft.com/office/drawing/2014/main" id="{B5E4475D-0BFE-4C43-B08E-A57703311974}"/>
                </a:ext>
              </a:extLst>
            </p:cNvPr>
            <p:cNvSpPr txBox="1"/>
            <p:nvPr/>
          </p:nvSpPr>
          <p:spPr>
            <a:xfrm>
              <a:off x="0" y="2203"/>
              <a:ext cx="4315364" cy="445788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algn="r" defTabSz="2889250">
                <a:lnSpc>
                  <a:spcPct val="90000"/>
                </a:lnSpc>
                <a:spcBef>
                  <a:spcPct val="0"/>
                </a:spcBef>
                <a:spcAft>
                  <a:spcPct val="35000"/>
                </a:spcAft>
              </a:pPr>
              <a:r>
                <a:rPr lang="es-MX" sz="2000" dirty="0">
                  <a:solidFill>
                    <a:schemeClr val="bg1"/>
                  </a:solidFill>
                  <a:latin typeface="Calibri"/>
                  <a:ea typeface="Calibri"/>
                  <a:cs typeface="Calibri"/>
                  <a:sym typeface="Calibri"/>
                </a:rPr>
                <a:t>En la práctica, la tecnología </a:t>
              </a:r>
              <a:r>
                <a:rPr lang="es-MX" sz="2000" b="1" dirty="0">
                  <a:solidFill>
                    <a:schemeClr val="bg1"/>
                  </a:solidFill>
                  <a:latin typeface="Calibri"/>
                  <a:ea typeface="Calibri"/>
                  <a:cs typeface="Calibri"/>
                  <a:sym typeface="Calibri"/>
                </a:rPr>
                <a:t>GPS</a:t>
              </a:r>
              <a:r>
                <a:rPr lang="es-MX" sz="2000" dirty="0">
                  <a:solidFill>
                    <a:schemeClr val="bg1"/>
                  </a:solidFill>
                  <a:latin typeface="Calibri"/>
                  <a:ea typeface="Calibri"/>
                  <a:cs typeface="Calibri"/>
                  <a:sym typeface="Calibri"/>
                </a:rPr>
                <a:t> a menudo se incorpora en una estación total para producir datos completos del reconocimiento. Los receptores </a:t>
              </a:r>
              <a:r>
                <a:rPr lang="es-MX" sz="2000" b="1" dirty="0">
                  <a:solidFill>
                    <a:schemeClr val="bg1"/>
                  </a:solidFill>
                  <a:latin typeface="Calibri"/>
                  <a:ea typeface="Calibri"/>
                  <a:cs typeface="Calibri"/>
                  <a:sym typeface="Calibri"/>
                </a:rPr>
                <a:t>GPS</a:t>
              </a:r>
              <a:r>
                <a:rPr lang="es-MX" sz="2000" dirty="0">
                  <a:solidFill>
                    <a:schemeClr val="bg1"/>
                  </a:solidFill>
                  <a:latin typeface="Calibri"/>
                  <a:ea typeface="Calibri"/>
                  <a:cs typeface="Calibri"/>
                  <a:sym typeface="Calibri"/>
                </a:rPr>
                <a:t> utilizados para las mediciones de líneas de base son generalmente más complejos y costosos que los de uso común, que requieren una antena de alta calidad.</a:t>
              </a:r>
              <a:endParaRPr lang="es-MX" sz="2000" dirty="0">
                <a:solidFill>
                  <a:schemeClr val="bg1"/>
                </a:solidFill>
                <a:latin typeface="Times New Roman"/>
                <a:ea typeface="Times New Roman"/>
                <a:cs typeface="Times New Roman"/>
                <a:sym typeface="Times New Roman"/>
              </a:endParaRPr>
            </a:p>
            <a:p>
              <a:pPr marL="0" lvl="0" indent="0" algn="ctr" defTabSz="2889250">
                <a:lnSpc>
                  <a:spcPct val="90000"/>
                </a:lnSpc>
                <a:spcBef>
                  <a:spcPct val="0"/>
                </a:spcBef>
                <a:spcAft>
                  <a:spcPct val="35000"/>
                </a:spcAft>
                <a:buNone/>
              </a:pPr>
              <a:endParaRPr lang="es-CL" sz="2000" kern="1200" dirty="0"/>
            </a:p>
          </p:txBody>
        </p:sp>
      </p:grpSp>
    </p:spTree>
    <p:extLst>
      <p:ext uri="{BB962C8B-B14F-4D97-AF65-F5344CB8AC3E}">
        <p14:creationId xmlns:p14="http://schemas.microsoft.com/office/powerpoint/2010/main" val="3747672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27F7FE0-EE43-4B97-AC62-939399FB7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2475" cy="6858000"/>
          </a:xfrm>
          <a:prstGeom prst="rect">
            <a:avLst/>
          </a:prstGeom>
        </p:spPr>
      </p:pic>
      <p:sp>
        <p:nvSpPr>
          <p:cNvPr id="9" name="Título 3">
            <a:extLst>
              <a:ext uri="{FF2B5EF4-FFF2-40B4-BE49-F238E27FC236}">
                <a16:creationId xmlns:a16="http://schemas.microsoft.com/office/drawing/2014/main" id="{E375F7AF-9CF4-4D03-8E94-BCD61BFB2FB8}"/>
              </a:ext>
            </a:extLst>
          </p:cNvPr>
          <p:cNvSpPr txBox="1">
            <a:spLocks/>
          </p:cNvSpPr>
          <p:nvPr/>
        </p:nvSpPr>
        <p:spPr>
          <a:xfrm>
            <a:off x="296663"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ESTACIÓN</a:t>
            </a:r>
            <a:br>
              <a:rPr lang="es-MX" dirty="0"/>
            </a:br>
            <a:r>
              <a:rPr lang="es-MX" dirty="0">
                <a:solidFill>
                  <a:srgbClr val="00953A"/>
                </a:solidFill>
              </a:rPr>
              <a:t>TOTAL</a:t>
            </a:r>
            <a:endParaRPr lang="es-CL" dirty="0">
              <a:solidFill>
                <a:srgbClr val="00953A"/>
              </a:solidFill>
            </a:endParaRPr>
          </a:p>
        </p:txBody>
      </p:sp>
      <p:sp>
        <p:nvSpPr>
          <p:cNvPr id="10" name="Rectángulo 9">
            <a:extLst>
              <a:ext uri="{FF2B5EF4-FFF2-40B4-BE49-F238E27FC236}">
                <a16:creationId xmlns:a16="http://schemas.microsoft.com/office/drawing/2014/main" id="{53699B2E-8FB3-45EA-84D7-08518B67F005}"/>
              </a:ext>
            </a:extLst>
          </p:cNvPr>
          <p:cNvSpPr/>
          <p:nvPr/>
        </p:nvSpPr>
        <p:spPr>
          <a:xfrm>
            <a:off x="403193" y="304416"/>
            <a:ext cx="1336831" cy="45719"/>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Rectángulo 10">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2" name="Google Shape;351;p23">
            <a:extLst>
              <a:ext uri="{FF2B5EF4-FFF2-40B4-BE49-F238E27FC236}">
                <a16:creationId xmlns:a16="http://schemas.microsoft.com/office/drawing/2014/main" id="{91FFE9FE-82D5-40EA-A9A0-8B31AE6815AB}"/>
              </a:ext>
            </a:extLst>
          </p:cNvPr>
          <p:cNvPicPr preferRelativeResize="0">
            <a:picLocks/>
          </p:cNvPicPr>
          <p:nvPr/>
        </p:nvPicPr>
        <p:blipFill rotWithShape="1">
          <a:blip r:embed="rId3">
            <a:alphaModFix/>
          </a:blip>
          <a:srcRect/>
          <a:stretch/>
        </p:blipFill>
        <p:spPr>
          <a:xfrm>
            <a:off x="1071608" y="2884590"/>
            <a:ext cx="4309509" cy="323229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3" name="Google Shape;354;p23">
            <a:extLst>
              <a:ext uri="{FF2B5EF4-FFF2-40B4-BE49-F238E27FC236}">
                <a16:creationId xmlns:a16="http://schemas.microsoft.com/office/drawing/2014/main" id="{44E1ADD0-89D2-4EB2-AEEB-9B25A36F1C77}"/>
              </a:ext>
            </a:extLst>
          </p:cNvPr>
          <p:cNvSpPr txBox="1"/>
          <p:nvPr/>
        </p:nvSpPr>
        <p:spPr>
          <a:xfrm>
            <a:off x="7507172" y="5939159"/>
            <a:ext cx="2231632" cy="497148"/>
          </a:xfrm>
          <a:prstGeom prst="rect">
            <a:avLst/>
          </a:prstGeom>
          <a:noFill/>
          <a:ln>
            <a:noFill/>
          </a:ln>
        </p:spPr>
        <p:txBody>
          <a:bodyPr spcFirstLastPara="1" wrap="square" lIns="91425" tIns="91425" rIns="91425" bIns="91425" anchor="t" anchorCtr="0">
            <a:noAutofit/>
          </a:bodyPr>
          <a:lstStyle/>
          <a:p>
            <a:pPr marL="0" lvl="0" indent="0" algn="ctr" rtl="0">
              <a:spcBef>
                <a:spcPts val="1125"/>
              </a:spcBef>
              <a:spcAft>
                <a:spcPts val="1125"/>
              </a:spcAft>
              <a:buClr>
                <a:schemeClr val="dk1"/>
              </a:buClr>
              <a:buSzPts val="1100"/>
              <a:buFont typeface="Arial"/>
              <a:buNone/>
            </a:pPr>
            <a:r>
              <a:rPr lang="es-CL" sz="1200" u="sng" dirty="0">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https://estaciontotal.net</a:t>
            </a:r>
            <a:endParaRPr sz="1200" dirty="0">
              <a:latin typeface="Calibri"/>
              <a:ea typeface="Calibri"/>
              <a:cs typeface="Calibri"/>
              <a:sym typeface="Calibri"/>
            </a:endParaRPr>
          </a:p>
        </p:txBody>
      </p:sp>
      <p:sp>
        <p:nvSpPr>
          <p:cNvPr id="15" name="Google Shape;356;p23">
            <a:extLst>
              <a:ext uri="{FF2B5EF4-FFF2-40B4-BE49-F238E27FC236}">
                <a16:creationId xmlns:a16="http://schemas.microsoft.com/office/drawing/2014/main" id="{D07E6368-A037-48A0-8DF6-E6E217C6518C}"/>
              </a:ext>
            </a:extLst>
          </p:cNvPr>
          <p:cNvSpPr txBox="1"/>
          <p:nvPr/>
        </p:nvSpPr>
        <p:spPr>
          <a:xfrm>
            <a:off x="1332329" y="2382291"/>
            <a:ext cx="3949885" cy="62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b="1" dirty="0">
                <a:solidFill>
                  <a:srgbClr val="00953A"/>
                </a:solidFill>
                <a:latin typeface="Calibri"/>
                <a:ea typeface="Calibri"/>
                <a:cs typeface="Calibri"/>
                <a:sym typeface="Calibri"/>
              </a:rPr>
              <a:t>Figura 24. Instrumento topográfico GPS</a:t>
            </a:r>
            <a:endParaRPr b="1" dirty="0">
              <a:solidFill>
                <a:srgbClr val="00953A"/>
              </a:solidFill>
              <a:latin typeface="Calibri"/>
              <a:ea typeface="Calibri"/>
              <a:cs typeface="Calibri"/>
              <a:sym typeface="Calibri"/>
            </a:endParaRPr>
          </a:p>
        </p:txBody>
      </p:sp>
      <p:sp>
        <p:nvSpPr>
          <p:cNvPr id="17" name="CuadroTexto 16">
            <a:extLst>
              <a:ext uri="{FF2B5EF4-FFF2-40B4-BE49-F238E27FC236}">
                <a16:creationId xmlns:a16="http://schemas.microsoft.com/office/drawing/2014/main" id="{B368E1E4-3840-411B-B827-BCF7A0E3E191}"/>
              </a:ext>
            </a:extLst>
          </p:cNvPr>
          <p:cNvSpPr txBox="1"/>
          <p:nvPr/>
        </p:nvSpPr>
        <p:spPr>
          <a:xfrm>
            <a:off x="1724489" y="6228642"/>
            <a:ext cx="2794246" cy="276999"/>
          </a:xfrm>
          <a:prstGeom prst="rect">
            <a:avLst/>
          </a:prstGeom>
          <a:noFill/>
        </p:spPr>
        <p:txBody>
          <a:bodyPr wrap="square">
            <a:spAutoFit/>
          </a:bodyPr>
          <a:lstStyle/>
          <a:p>
            <a:pPr marL="0" lvl="0" indent="0" algn="l" rtl="0">
              <a:spcBef>
                <a:spcPts val="0"/>
              </a:spcBef>
              <a:spcAft>
                <a:spcPts val="0"/>
              </a:spcAft>
              <a:buNone/>
            </a:pPr>
            <a:r>
              <a:rPr lang="es-CL" sz="1200" u="sng" dirty="0">
                <a:solidFill>
                  <a:schemeClr val="hlink"/>
                </a:solidFill>
                <a:latin typeface="Calibri"/>
                <a:ea typeface="Calibri"/>
                <a:cs typeface="Calibri"/>
                <a:sym typeface="Calibri"/>
                <a:hlinkClick r:id="rId5"/>
              </a:rPr>
              <a:t>https://slideplayer.es/slide/1768912/</a:t>
            </a:r>
            <a:r>
              <a:rPr lang="es-CL" sz="1200" dirty="0">
                <a:latin typeface="Calibri"/>
                <a:ea typeface="Calibri"/>
                <a:cs typeface="Calibri"/>
                <a:sym typeface="Calibri"/>
              </a:rPr>
              <a:t> </a:t>
            </a:r>
          </a:p>
        </p:txBody>
      </p:sp>
      <p:sp>
        <p:nvSpPr>
          <p:cNvPr id="18" name="CuadroTexto 17">
            <a:extLst>
              <a:ext uri="{FF2B5EF4-FFF2-40B4-BE49-F238E27FC236}">
                <a16:creationId xmlns:a16="http://schemas.microsoft.com/office/drawing/2014/main" id="{6BE00647-92C1-41AA-B8A0-1462156597F7}"/>
              </a:ext>
            </a:extLst>
          </p:cNvPr>
          <p:cNvSpPr txBox="1"/>
          <p:nvPr/>
        </p:nvSpPr>
        <p:spPr>
          <a:xfrm>
            <a:off x="7258597" y="2382291"/>
            <a:ext cx="2480207" cy="369332"/>
          </a:xfrm>
          <a:prstGeom prst="rect">
            <a:avLst/>
          </a:prstGeom>
          <a:noFill/>
        </p:spPr>
        <p:txBody>
          <a:bodyPr wrap="square">
            <a:spAutoFit/>
          </a:bodyPr>
          <a:lstStyle/>
          <a:p>
            <a:pPr marL="0" lvl="0" indent="0" algn="l" rtl="0">
              <a:spcBef>
                <a:spcPts val="0"/>
              </a:spcBef>
              <a:spcAft>
                <a:spcPts val="0"/>
              </a:spcAft>
              <a:buNone/>
            </a:pPr>
            <a:r>
              <a:rPr lang="es-CL" b="1" dirty="0">
                <a:solidFill>
                  <a:srgbClr val="00953A"/>
                </a:solidFill>
                <a:latin typeface="Calibri"/>
                <a:ea typeface="Calibri"/>
                <a:cs typeface="Calibri"/>
                <a:sym typeface="Calibri"/>
              </a:rPr>
              <a:t>Figura 25. Equipo GPS</a:t>
            </a:r>
          </a:p>
        </p:txBody>
      </p:sp>
      <p:pic>
        <p:nvPicPr>
          <p:cNvPr id="19" name="Google Shape;352;p23">
            <a:extLst>
              <a:ext uri="{FF2B5EF4-FFF2-40B4-BE49-F238E27FC236}">
                <a16:creationId xmlns:a16="http://schemas.microsoft.com/office/drawing/2014/main" id="{9CB70D87-C441-4A82-8D92-C9BEFEE5026F}"/>
              </a:ext>
            </a:extLst>
          </p:cNvPr>
          <p:cNvPicPr preferRelativeResize="0"/>
          <p:nvPr/>
        </p:nvPicPr>
        <p:blipFill rotWithShape="1">
          <a:blip r:embed="rId6">
            <a:alphaModFix/>
          </a:blip>
          <a:srcRect l="14220" r="12844"/>
          <a:stretch/>
        </p:blipFill>
        <p:spPr>
          <a:xfrm>
            <a:off x="6561801" y="3010191"/>
            <a:ext cx="4122374" cy="28746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extLst>
      <p:ext uri="{BB962C8B-B14F-4D97-AF65-F5344CB8AC3E}">
        <p14:creationId xmlns:p14="http://schemas.microsoft.com/office/powerpoint/2010/main" val="3077725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6C27609-67C9-4D16-8B1A-EC4F5C20E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15363" name="Marcador de contenido 2"/>
          <p:cNvSpPr>
            <a:spLocks noGrp="1"/>
          </p:cNvSpPr>
          <p:nvPr>
            <p:ph idx="1"/>
          </p:nvPr>
        </p:nvSpPr>
        <p:spPr>
          <a:xfrm>
            <a:off x="585928" y="2966033"/>
            <a:ext cx="5260264" cy="2937618"/>
          </a:xfrm>
        </p:spPr>
        <p:txBody>
          <a:bodyPr>
            <a:normAutofit lnSpcReduction="10000"/>
          </a:bodyPr>
          <a:lstStyle/>
          <a:p>
            <a:pPr marL="0" lvl="0" indent="0" algn="just" rtl="0">
              <a:spcBef>
                <a:spcPts val="0"/>
              </a:spcBef>
              <a:spcAft>
                <a:spcPts val="0"/>
              </a:spcAft>
              <a:buClr>
                <a:schemeClr val="dk1"/>
              </a:buClr>
              <a:buSzPts val="2600"/>
              <a:buNone/>
            </a:pPr>
            <a:r>
              <a:rPr lang="es-MX" sz="2400" dirty="0"/>
              <a:t>Un concepto básico para trazar es la </a:t>
            </a:r>
            <a:r>
              <a:rPr lang="es-MX" sz="2400" b="1" dirty="0">
                <a:solidFill>
                  <a:srgbClr val="00953A"/>
                </a:solidFill>
              </a:rPr>
              <a:t>“escuadra”</a:t>
            </a:r>
            <a:r>
              <a:rPr lang="es-MX" sz="2400" dirty="0">
                <a:solidFill>
                  <a:srgbClr val="00953A"/>
                </a:solidFill>
              </a:rPr>
              <a:t>, </a:t>
            </a:r>
            <a:r>
              <a:rPr lang="es-MX" sz="2400" dirty="0"/>
              <a:t>que significa llevar a terreno un ángulo de 90° (rectángulo) en cada vértice de la obra. Para realizarlo se usa un triángulo rectángulo de lados conocidos, el más usado es el 3 – 4 – 5 (un lado mide tres (en cualquier unidad cm, mt, etc), el otro lado mide cuatro y la hipotenusa mide cinco).</a:t>
            </a:r>
            <a:endParaRPr lang="es-MX" sz="2800" dirty="0"/>
          </a:p>
          <a:p>
            <a:pPr marL="0" indent="0" algn="just" eaLnBrk="1" hangingPunct="1">
              <a:buNone/>
            </a:pPr>
            <a:endParaRPr lang="es-CL" altLang="es-CL" sz="2400" b="1" dirty="0">
              <a:solidFill>
                <a:srgbClr val="00953A"/>
              </a:solidFill>
            </a:endParaRPr>
          </a:p>
        </p:txBody>
      </p:sp>
      <p:sp>
        <p:nvSpPr>
          <p:cNvPr id="5" name="Título 3">
            <a:extLst>
              <a:ext uri="{FF2B5EF4-FFF2-40B4-BE49-F238E27FC236}">
                <a16:creationId xmlns:a16="http://schemas.microsoft.com/office/drawing/2014/main" id="{E375F7AF-9CF4-4D03-8E94-BCD61BFB2FB8}"/>
              </a:ext>
            </a:extLst>
          </p:cNvPr>
          <p:cNvSpPr txBox="1">
            <a:spLocks/>
          </p:cNvSpPr>
          <p:nvPr/>
        </p:nvSpPr>
        <p:spPr>
          <a:xfrm>
            <a:off x="296663" y="3917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TRAZADO DE OBRAS </a:t>
            </a:r>
            <a:br>
              <a:rPr lang="es-MX" dirty="0"/>
            </a:br>
            <a:r>
              <a:rPr lang="es-MX" dirty="0">
                <a:solidFill>
                  <a:srgbClr val="00953A"/>
                </a:solidFill>
              </a:rPr>
              <a:t>DE CONSTRUCCIÓN</a:t>
            </a:r>
            <a:endParaRPr lang="es-CL" dirty="0">
              <a:solidFill>
                <a:srgbClr val="00953A"/>
              </a:solidFill>
            </a:endParaRPr>
          </a:p>
        </p:txBody>
      </p:sp>
      <p:sp>
        <p:nvSpPr>
          <p:cNvPr id="6" name="Rectángulo 5">
            <a:extLst>
              <a:ext uri="{FF2B5EF4-FFF2-40B4-BE49-F238E27FC236}">
                <a16:creationId xmlns:a16="http://schemas.microsoft.com/office/drawing/2014/main" id="{53699B2E-8FB3-45EA-84D7-08518B67F005}"/>
              </a:ext>
            </a:extLst>
          </p:cNvPr>
          <p:cNvSpPr/>
          <p:nvPr/>
        </p:nvSpPr>
        <p:spPr>
          <a:xfrm>
            <a:off x="403193" y="304416"/>
            <a:ext cx="1336831" cy="45719"/>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 name="Rectángulo 7">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cxnSp>
        <p:nvCxnSpPr>
          <p:cNvPr id="4" name="Conector recto 3">
            <a:extLst>
              <a:ext uri="{FF2B5EF4-FFF2-40B4-BE49-F238E27FC236}">
                <a16:creationId xmlns:a16="http://schemas.microsoft.com/office/drawing/2014/main" id="{F5CE1B91-F46D-42E2-A99B-0A01316B3193}"/>
              </a:ext>
            </a:extLst>
          </p:cNvPr>
          <p:cNvCxnSpPr/>
          <p:nvPr/>
        </p:nvCxnSpPr>
        <p:spPr>
          <a:xfrm flipH="1">
            <a:off x="4625268" y="5734973"/>
            <a:ext cx="1283069" cy="0"/>
          </a:xfrm>
          <a:prstGeom prst="line">
            <a:avLst/>
          </a:prstGeom>
          <a:ln w="19050">
            <a:solidFill>
              <a:srgbClr val="00953A"/>
            </a:solidFill>
            <a:prstDash val="sys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A694091E-DE86-44B8-A73B-857D9FCDB8EB}"/>
              </a:ext>
            </a:extLst>
          </p:cNvPr>
          <p:cNvCxnSpPr/>
          <p:nvPr/>
        </p:nvCxnSpPr>
        <p:spPr>
          <a:xfrm flipH="1">
            <a:off x="521191" y="2868967"/>
            <a:ext cx="1283069" cy="0"/>
          </a:xfrm>
          <a:prstGeom prst="line">
            <a:avLst/>
          </a:prstGeom>
          <a:ln w="19050">
            <a:solidFill>
              <a:srgbClr val="00953A"/>
            </a:solidFill>
            <a:prstDash val="sysDash"/>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B5B2054D-86D1-4564-BF69-8C236E3E3515}"/>
              </a:ext>
            </a:extLst>
          </p:cNvPr>
          <p:cNvCxnSpPr/>
          <p:nvPr/>
        </p:nvCxnSpPr>
        <p:spPr>
          <a:xfrm>
            <a:off x="521191" y="2868967"/>
            <a:ext cx="0" cy="859654"/>
          </a:xfrm>
          <a:prstGeom prst="line">
            <a:avLst/>
          </a:prstGeom>
          <a:ln w="19050">
            <a:solidFill>
              <a:srgbClr val="00953A"/>
            </a:solidFill>
            <a:prstDash val="sys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EB44CDBB-CDD4-4293-8045-EB9C135C9734}"/>
              </a:ext>
            </a:extLst>
          </p:cNvPr>
          <p:cNvCxnSpPr/>
          <p:nvPr/>
        </p:nvCxnSpPr>
        <p:spPr>
          <a:xfrm>
            <a:off x="5908337" y="4875319"/>
            <a:ext cx="0" cy="859654"/>
          </a:xfrm>
          <a:prstGeom prst="line">
            <a:avLst/>
          </a:prstGeom>
          <a:ln w="19050">
            <a:solidFill>
              <a:srgbClr val="00953A"/>
            </a:solidFill>
            <a:prstDash val="sysDash"/>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4E36CCE0-7B7F-4B73-824F-57E06BBA739F}"/>
              </a:ext>
            </a:extLst>
          </p:cNvPr>
          <p:cNvSpPr/>
          <p:nvPr/>
        </p:nvSpPr>
        <p:spPr>
          <a:xfrm>
            <a:off x="6260486" y="2068498"/>
            <a:ext cx="5410323" cy="3666463"/>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4" name="CuadroTexto 1">
            <a:extLst>
              <a:ext uri="{FF2B5EF4-FFF2-40B4-BE49-F238E27FC236}">
                <a16:creationId xmlns:a16="http://schemas.microsoft.com/office/drawing/2014/main" id="{FBEA1F58-1DCB-46A7-A530-859E5044064B}"/>
              </a:ext>
            </a:extLst>
          </p:cNvPr>
          <p:cNvSpPr txBox="1">
            <a:spLocks noChangeArrowheads="1"/>
          </p:cNvSpPr>
          <p:nvPr/>
        </p:nvSpPr>
        <p:spPr bwMode="auto">
          <a:xfrm>
            <a:off x="6427358" y="2210395"/>
            <a:ext cx="517871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es-MX" sz="2400" dirty="0">
                <a:solidFill>
                  <a:schemeClr val="bg1"/>
                </a:solidFill>
                <a:latin typeface="+mn-lt"/>
              </a:rPr>
              <a:t>Basado en una línea de alineamiento, se mide tres metros o cualquiera de sus múltiplos (se puede emplear una lienza y marcar un nudo en su extremo), en el otro lado se miden cuatro metros, formando un triángulo rectángulo se miden cinco metros garantizando que el ángulo formado siempre será un ángulo recto.</a:t>
            </a:r>
          </a:p>
          <a:p>
            <a:pPr>
              <a:spcBef>
                <a:spcPct val="0"/>
              </a:spcBef>
              <a:buFontTx/>
              <a:buNone/>
            </a:pPr>
            <a:endParaRPr lang="es-CL" altLang="es-CL" sz="1800" dirty="0">
              <a:solidFill>
                <a:schemeClr val="bg1"/>
              </a:solidFill>
              <a:latin typeface="+mn-lt"/>
            </a:endParaRPr>
          </a:p>
        </p:txBody>
      </p:sp>
    </p:spTree>
    <p:extLst>
      <p:ext uri="{BB962C8B-B14F-4D97-AF65-F5344CB8AC3E}">
        <p14:creationId xmlns:p14="http://schemas.microsoft.com/office/powerpoint/2010/main" val="2599194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695D0FB-B72C-457A-9186-D52DA58BB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5" name="Título 3">
            <a:extLst>
              <a:ext uri="{FF2B5EF4-FFF2-40B4-BE49-F238E27FC236}">
                <a16:creationId xmlns:a16="http://schemas.microsoft.com/office/drawing/2014/main" id="{E375F7AF-9CF4-4D03-8E94-BCD61BFB2FB8}"/>
              </a:ext>
            </a:extLst>
          </p:cNvPr>
          <p:cNvSpPr txBox="1">
            <a:spLocks/>
          </p:cNvSpPr>
          <p:nvPr/>
        </p:nvSpPr>
        <p:spPr>
          <a:xfrm>
            <a:off x="296663"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TRAZADO DE OBRAS</a:t>
            </a:r>
            <a:br>
              <a:rPr lang="es-MX" dirty="0"/>
            </a:br>
            <a:r>
              <a:rPr lang="es-MX" dirty="0">
                <a:solidFill>
                  <a:srgbClr val="00953A"/>
                </a:solidFill>
              </a:rPr>
              <a:t>DE CONSTRUCCIÓN</a:t>
            </a:r>
            <a:endParaRPr lang="es-CL" dirty="0">
              <a:solidFill>
                <a:srgbClr val="00953A"/>
              </a:solidFill>
            </a:endParaRPr>
          </a:p>
        </p:txBody>
      </p:sp>
      <p:sp>
        <p:nvSpPr>
          <p:cNvPr id="6" name="Rectángulo 5">
            <a:extLst>
              <a:ext uri="{FF2B5EF4-FFF2-40B4-BE49-F238E27FC236}">
                <a16:creationId xmlns:a16="http://schemas.microsoft.com/office/drawing/2014/main" id="{53699B2E-8FB3-45EA-84D7-08518B67F005}"/>
              </a:ext>
            </a:extLst>
          </p:cNvPr>
          <p:cNvSpPr/>
          <p:nvPr/>
        </p:nvSpPr>
        <p:spPr>
          <a:xfrm>
            <a:off x="403193" y="304416"/>
            <a:ext cx="1336831" cy="45719"/>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7" name="Rectángulo 6">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Google Shape;123;p4">
            <a:extLst>
              <a:ext uri="{FF2B5EF4-FFF2-40B4-BE49-F238E27FC236}">
                <a16:creationId xmlns:a16="http://schemas.microsoft.com/office/drawing/2014/main" id="{81FA3445-80F1-4B15-8B7D-1A687A9B895F}"/>
              </a:ext>
            </a:extLst>
          </p:cNvPr>
          <p:cNvSpPr txBox="1"/>
          <p:nvPr/>
        </p:nvSpPr>
        <p:spPr>
          <a:xfrm>
            <a:off x="2960581" y="2232904"/>
            <a:ext cx="5730657" cy="51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b="1" dirty="0">
                <a:solidFill>
                  <a:srgbClr val="00953A"/>
                </a:solidFill>
                <a:latin typeface="Calibri"/>
                <a:ea typeface="Calibri"/>
                <a:cs typeface="Calibri"/>
                <a:sym typeface="Calibri"/>
              </a:rPr>
              <a:t>Figura 1 y 2. Sistema 3-4-5 para sacar escuadra en terreno</a:t>
            </a:r>
            <a:endParaRPr b="1" dirty="0">
              <a:solidFill>
                <a:srgbClr val="00953A"/>
              </a:solidFill>
              <a:latin typeface="Calibri"/>
              <a:ea typeface="Calibri"/>
              <a:cs typeface="Calibri"/>
              <a:sym typeface="Calibri"/>
            </a:endParaRPr>
          </a:p>
        </p:txBody>
      </p:sp>
      <p:pic>
        <p:nvPicPr>
          <p:cNvPr id="14" name="Google Shape;118;p4">
            <a:extLst>
              <a:ext uri="{FF2B5EF4-FFF2-40B4-BE49-F238E27FC236}">
                <a16:creationId xmlns:a16="http://schemas.microsoft.com/office/drawing/2014/main" id="{EE6D7254-DA69-49B6-9B39-2BAD64E717E3}"/>
              </a:ext>
            </a:extLst>
          </p:cNvPr>
          <p:cNvPicPr preferRelativeResize="0"/>
          <p:nvPr/>
        </p:nvPicPr>
        <p:blipFill rotWithShape="1">
          <a:blip r:embed="rId3">
            <a:alphaModFix/>
          </a:blip>
          <a:srcRect l="13028" t="1" r="11921" b="3855"/>
          <a:stretch/>
        </p:blipFill>
        <p:spPr>
          <a:xfrm>
            <a:off x="1676589" y="2878366"/>
            <a:ext cx="3970745" cy="3316120"/>
          </a:xfrm>
          <a:prstGeom prst="rect">
            <a:avLst/>
          </a:prstGeom>
          <a:noFill/>
          <a:ln w="19050" cap="flat" cmpd="sng">
            <a:solidFill>
              <a:srgbClr val="000000"/>
            </a:solidFill>
            <a:prstDash val="solid"/>
            <a:round/>
            <a:headEnd type="none" w="sm" len="sm"/>
            <a:tailEnd type="none" w="sm" len="sm"/>
          </a:ln>
        </p:spPr>
      </p:pic>
      <p:pic>
        <p:nvPicPr>
          <p:cNvPr id="15" name="Google Shape;119;p4" descr="REPLANTEO DE OBRA | Construccion de edificios, Construccion casa,  Construccion muros">
            <a:extLst>
              <a:ext uri="{FF2B5EF4-FFF2-40B4-BE49-F238E27FC236}">
                <a16:creationId xmlns:a16="http://schemas.microsoft.com/office/drawing/2014/main" id="{87371B38-5C86-40B5-BBC6-81FD135F5BBD}"/>
              </a:ext>
            </a:extLst>
          </p:cNvPr>
          <p:cNvPicPr preferRelativeResize="0"/>
          <p:nvPr/>
        </p:nvPicPr>
        <p:blipFill rotWithShape="1">
          <a:blip r:embed="rId4">
            <a:alphaModFix/>
          </a:blip>
          <a:srcRect l="3872" t="9809" b="10594"/>
          <a:stretch/>
        </p:blipFill>
        <p:spPr>
          <a:xfrm>
            <a:off x="6095999" y="3084418"/>
            <a:ext cx="4676249" cy="2904015"/>
          </a:xfrm>
          <a:prstGeom prst="rect">
            <a:avLst/>
          </a:prstGeom>
          <a:noFill/>
          <a:ln w="19050" cap="flat" cmpd="sng">
            <a:solidFill>
              <a:srgbClr val="000000"/>
            </a:solidFill>
            <a:prstDash val="solid"/>
            <a:round/>
            <a:headEnd type="none" w="sm" len="sm"/>
            <a:tailEnd type="none" w="sm" len="sm"/>
          </a:ln>
        </p:spPr>
      </p:pic>
      <p:sp>
        <p:nvSpPr>
          <p:cNvPr id="16" name="Google Shape;121;p4">
            <a:extLst>
              <a:ext uri="{FF2B5EF4-FFF2-40B4-BE49-F238E27FC236}">
                <a16:creationId xmlns:a16="http://schemas.microsoft.com/office/drawing/2014/main" id="{52F1AA44-4F43-4562-987A-4C8E65BD9C6A}"/>
              </a:ext>
            </a:extLst>
          </p:cNvPr>
          <p:cNvSpPr txBox="1"/>
          <p:nvPr/>
        </p:nvSpPr>
        <p:spPr>
          <a:xfrm>
            <a:off x="1740024" y="6149907"/>
            <a:ext cx="4147800" cy="28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CL" sz="1000" dirty="0">
                <a:solidFill>
                  <a:schemeClr val="dk1"/>
                </a:solidFill>
                <a:latin typeface="Calibri"/>
                <a:ea typeface="Calibri"/>
                <a:cs typeface="Calibri"/>
                <a:sym typeface="Calibri"/>
              </a:rPr>
              <a:t> </a:t>
            </a:r>
            <a:r>
              <a:rPr lang="es-CL" sz="1200" dirty="0">
                <a:solidFill>
                  <a:schemeClr val="dk1"/>
                </a:solidFill>
                <a:latin typeface="Calibri"/>
                <a:ea typeface="Calibri"/>
                <a:cs typeface="Calibri"/>
                <a:sym typeface="Calibri"/>
              </a:rPr>
              <a:t>INACAP, Taller de Construcción; Trazado</a:t>
            </a:r>
            <a:endParaRPr sz="1200" dirty="0">
              <a:latin typeface="Calibri"/>
              <a:ea typeface="Calibri"/>
              <a:cs typeface="Calibri"/>
              <a:sym typeface="Calibri"/>
            </a:endParaRPr>
          </a:p>
        </p:txBody>
      </p:sp>
      <p:sp>
        <p:nvSpPr>
          <p:cNvPr id="17" name="Google Shape;122;p4">
            <a:extLst>
              <a:ext uri="{FF2B5EF4-FFF2-40B4-BE49-F238E27FC236}">
                <a16:creationId xmlns:a16="http://schemas.microsoft.com/office/drawing/2014/main" id="{938A3CDD-8B17-4BE8-A362-F8BF27D3D1FB}"/>
              </a:ext>
            </a:extLst>
          </p:cNvPr>
          <p:cNvSpPr txBox="1"/>
          <p:nvPr/>
        </p:nvSpPr>
        <p:spPr>
          <a:xfrm>
            <a:off x="7610833" y="5997252"/>
            <a:ext cx="2056952" cy="2807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200" u="sng" dirty="0">
                <a:solidFill>
                  <a:schemeClr val="hlink"/>
                </a:solidFill>
                <a:latin typeface="Calibri"/>
                <a:ea typeface="Calibri"/>
                <a:cs typeface="Calibri"/>
                <a:sym typeface="Calibri"/>
                <a:hlinkClick r:id="rId5"/>
              </a:rPr>
              <a:t>https://ingenieriareal.com/</a:t>
            </a:r>
            <a:r>
              <a:rPr lang="es-CL" sz="1200" dirty="0">
                <a:latin typeface="Calibri"/>
                <a:ea typeface="Calibri"/>
                <a:cs typeface="Calibri"/>
                <a:sym typeface="Calibri"/>
              </a:rPr>
              <a:t> </a:t>
            </a:r>
            <a:endParaRPr sz="1200" dirty="0">
              <a:latin typeface="Calibri"/>
              <a:ea typeface="Calibri"/>
              <a:cs typeface="Calibri"/>
              <a:sym typeface="Calibri"/>
            </a:endParaRPr>
          </a:p>
        </p:txBody>
      </p:sp>
    </p:spTree>
    <p:extLst>
      <p:ext uri="{BB962C8B-B14F-4D97-AF65-F5344CB8AC3E}">
        <p14:creationId xmlns:p14="http://schemas.microsoft.com/office/powerpoint/2010/main" val="387741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6673C3D-2153-487F-87F5-ACE954C54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8196" name="AutoShape 6"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531939" y="-182563"/>
            <a:ext cx="4332287"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8197" name="AutoShape 8"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700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12" name="Título 3">
            <a:extLst>
              <a:ext uri="{FF2B5EF4-FFF2-40B4-BE49-F238E27FC236}">
                <a16:creationId xmlns:a16="http://schemas.microsoft.com/office/drawing/2014/main" id="{E375F7AF-9CF4-4D03-8E94-BCD61BFB2FB8}"/>
              </a:ext>
            </a:extLst>
          </p:cNvPr>
          <p:cNvSpPr txBox="1">
            <a:spLocks/>
          </p:cNvSpPr>
          <p:nvPr/>
        </p:nvSpPr>
        <p:spPr>
          <a:xfrm>
            <a:off x="296663"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REPLANTEO</a:t>
            </a:r>
            <a:br>
              <a:rPr lang="es-MX" dirty="0"/>
            </a:br>
            <a:endParaRPr lang="es-CL" dirty="0">
              <a:solidFill>
                <a:srgbClr val="00953A"/>
              </a:solidFill>
            </a:endParaRPr>
          </a:p>
        </p:txBody>
      </p:sp>
      <p:sp>
        <p:nvSpPr>
          <p:cNvPr id="13" name="Rectángulo 12">
            <a:extLst>
              <a:ext uri="{FF2B5EF4-FFF2-40B4-BE49-F238E27FC236}">
                <a16:creationId xmlns:a16="http://schemas.microsoft.com/office/drawing/2014/main" id="{53699B2E-8FB3-45EA-84D7-08518B67F005}"/>
              </a:ext>
            </a:extLst>
          </p:cNvPr>
          <p:cNvSpPr/>
          <p:nvPr/>
        </p:nvSpPr>
        <p:spPr>
          <a:xfrm>
            <a:off x="403193" y="304416"/>
            <a:ext cx="1336831" cy="45719"/>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4" name="Rectángulo 13">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Rectángulo 2">
            <a:extLst>
              <a:ext uri="{FF2B5EF4-FFF2-40B4-BE49-F238E27FC236}">
                <a16:creationId xmlns:a16="http://schemas.microsoft.com/office/drawing/2014/main" id="{4EE36BAD-B8F6-4CFD-8E5D-A268E77ECF91}"/>
              </a:ext>
            </a:extLst>
          </p:cNvPr>
          <p:cNvSpPr/>
          <p:nvPr/>
        </p:nvSpPr>
        <p:spPr>
          <a:xfrm>
            <a:off x="-1" y="2225922"/>
            <a:ext cx="9339310" cy="4210385"/>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198" name="CuadroTexto 1"/>
          <p:cNvSpPr txBox="1">
            <a:spLocks noChangeArrowheads="1"/>
          </p:cNvSpPr>
          <p:nvPr/>
        </p:nvSpPr>
        <p:spPr bwMode="auto">
          <a:xfrm>
            <a:off x="337305" y="2423998"/>
            <a:ext cx="8771184" cy="3849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marL="0" lvl="0" indent="0" algn="just" rtl="0">
              <a:spcBef>
                <a:spcPts val="0"/>
              </a:spcBef>
              <a:spcAft>
                <a:spcPts val="0"/>
              </a:spcAft>
              <a:buClr>
                <a:schemeClr val="dk1"/>
              </a:buClr>
              <a:buSzPts val="2590"/>
              <a:buNone/>
            </a:pPr>
            <a:r>
              <a:rPr lang="es-MX" sz="2400" dirty="0">
                <a:solidFill>
                  <a:schemeClr val="bg1"/>
                </a:solidFill>
                <a:latin typeface="+mn-lt"/>
              </a:rPr>
              <a:t>Consiste en pasar las medidas del plano al terreno, es decir, marcarlo en tamaño natural según las indicaciones de los planos.</a:t>
            </a:r>
          </a:p>
          <a:p>
            <a:pPr marL="0" lvl="0" indent="0" algn="just" rtl="0">
              <a:spcBef>
                <a:spcPts val="518"/>
              </a:spcBef>
              <a:spcAft>
                <a:spcPts val="0"/>
              </a:spcAft>
              <a:buClr>
                <a:schemeClr val="dk1"/>
              </a:buClr>
              <a:buSzPts val="2590"/>
              <a:buNone/>
            </a:pPr>
            <a:r>
              <a:rPr lang="es-MX" sz="2400" dirty="0">
                <a:solidFill>
                  <a:schemeClr val="bg1"/>
                </a:solidFill>
                <a:latin typeface="+mn-lt"/>
              </a:rPr>
              <a:t>Para realizar el replanteo, lo primero que debemos saber es la forma en cómo se interpreta el plano que nos sirve para el replanteo. Esto se conoce con el nombre de ejes (fundaciones) y en éste plano interpretamos las medidas que tendrán los cimientos en cuanto a anchos para excavación y las medidas a ejes de la vivienda, la forma de las vigas de amarre, los anclajes del acero para las vigas de cimentación, y los ejes para la excavación donde se van a colocar los elementos estructurales de la edificación.</a:t>
            </a:r>
          </a:p>
        </p:txBody>
      </p:sp>
    </p:spTree>
    <p:extLst>
      <p:ext uri="{BB962C8B-B14F-4D97-AF65-F5344CB8AC3E}">
        <p14:creationId xmlns:p14="http://schemas.microsoft.com/office/powerpoint/2010/main" val="1134012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189C44A-4B18-49EE-BE7F-41EB81006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9220" name="AutoShape 6"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531939" y="-182563"/>
            <a:ext cx="4332287"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9221" name="AutoShape 8"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700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8" name="Título 3">
            <a:extLst>
              <a:ext uri="{FF2B5EF4-FFF2-40B4-BE49-F238E27FC236}">
                <a16:creationId xmlns:a16="http://schemas.microsoft.com/office/drawing/2014/main" id="{E375F7AF-9CF4-4D03-8E94-BCD61BFB2FB8}"/>
              </a:ext>
            </a:extLst>
          </p:cNvPr>
          <p:cNvSpPr txBox="1">
            <a:spLocks/>
          </p:cNvSpPr>
          <p:nvPr/>
        </p:nvSpPr>
        <p:spPr>
          <a:xfrm>
            <a:off x="296663"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REPLANTEO</a:t>
            </a:r>
            <a:br>
              <a:rPr lang="es-MX" dirty="0"/>
            </a:br>
            <a:endParaRPr lang="es-CL" dirty="0">
              <a:solidFill>
                <a:srgbClr val="00953A"/>
              </a:solidFill>
            </a:endParaRPr>
          </a:p>
        </p:txBody>
      </p:sp>
      <p:sp>
        <p:nvSpPr>
          <p:cNvPr id="9" name="Rectángulo 8">
            <a:extLst>
              <a:ext uri="{FF2B5EF4-FFF2-40B4-BE49-F238E27FC236}">
                <a16:creationId xmlns:a16="http://schemas.microsoft.com/office/drawing/2014/main" id="{53699B2E-8FB3-45EA-84D7-08518B67F005}"/>
              </a:ext>
            </a:extLst>
          </p:cNvPr>
          <p:cNvSpPr/>
          <p:nvPr/>
        </p:nvSpPr>
        <p:spPr>
          <a:xfrm>
            <a:off x="403193" y="304416"/>
            <a:ext cx="1336831" cy="45719"/>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0" name="Rectángulo 9">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Google Shape;143;p6">
            <a:extLst>
              <a:ext uri="{FF2B5EF4-FFF2-40B4-BE49-F238E27FC236}">
                <a16:creationId xmlns:a16="http://schemas.microsoft.com/office/drawing/2014/main" id="{F7EB9551-AF43-4B3B-8B89-C167614A2710}"/>
              </a:ext>
            </a:extLst>
          </p:cNvPr>
          <p:cNvSpPr txBox="1"/>
          <p:nvPr/>
        </p:nvSpPr>
        <p:spPr>
          <a:xfrm>
            <a:off x="403193" y="1506122"/>
            <a:ext cx="4544700" cy="62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CL" b="1" dirty="0">
                <a:solidFill>
                  <a:srgbClr val="00953A"/>
                </a:solidFill>
                <a:latin typeface="Calibri"/>
                <a:ea typeface="Calibri"/>
                <a:cs typeface="Calibri"/>
                <a:sym typeface="Calibri"/>
              </a:rPr>
              <a:t>Figura 3. Plano de ejes y cimientos para  una vivienda de un piso</a:t>
            </a:r>
            <a:endParaRPr b="1" dirty="0">
              <a:solidFill>
                <a:srgbClr val="00953A"/>
              </a:solidFill>
              <a:latin typeface="Calibri"/>
              <a:ea typeface="Calibri"/>
              <a:cs typeface="Calibri"/>
              <a:sym typeface="Calibri"/>
            </a:endParaRPr>
          </a:p>
        </p:txBody>
      </p:sp>
      <p:sp>
        <p:nvSpPr>
          <p:cNvPr id="12" name="Google Shape;144;p6">
            <a:extLst>
              <a:ext uri="{FF2B5EF4-FFF2-40B4-BE49-F238E27FC236}">
                <a16:creationId xmlns:a16="http://schemas.microsoft.com/office/drawing/2014/main" id="{36DF4836-B363-4613-92C7-063ADF8ACDB9}"/>
              </a:ext>
            </a:extLst>
          </p:cNvPr>
          <p:cNvSpPr txBox="1"/>
          <p:nvPr/>
        </p:nvSpPr>
        <p:spPr>
          <a:xfrm>
            <a:off x="5753612" y="1415410"/>
            <a:ext cx="4722038" cy="414000"/>
          </a:xfrm>
          <a:prstGeom prst="rect">
            <a:avLst/>
          </a:prstGeom>
          <a:noFill/>
          <a:ln>
            <a:noFill/>
          </a:ln>
        </p:spPr>
        <p:txBody>
          <a:bodyPr spcFirstLastPara="1" wrap="square" lIns="91425" tIns="91425" rIns="91425" bIns="91425" anchor="t" anchorCtr="0">
            <a:noAutofit/>
          </a:bodyPr>
          <a:lstStyle/>
          <a:p>
            <a:pPr marL="0" lvl="0" indent="0" algn="ctr" rtl="0">
              <a:spcBef>
                <a:spcPts val="1000"/>
              </a:spcBef>
              <a:spcAft>
                <a:spcPts val="0"/>
              </a:spcAft>
              <a:buClr>
                <a:schemeClr val="dk1"/>
              </a:buClr>
              <a:buSzPts val="1100"/>
              <a:buFont typeface="Arial"/>
              <a:buNone/>
            </a:pPr>
            <a:r>
              <a:rPr lang="es-CL" b="1" dirty="0">
                <a:solidFill>
                  <a:srgbClr val="00953A"/>
                </a:solidFill>
                <a:latin typeface="Calibri"/>
                <a:ea typeface="Calibri"/>
                <a:cs typeface="Calibri"/>
                <a:sym typeface="Calibri"/>
              </a:rPr>
              <a:t>Figura 4. Replanteo de plano ejes de fundación en niveletas</a:t>
            </a:r>
            <a:endParaRPr sz="1700" b="1" dirty="0">
              <a:solidFill>
                <a:srgbClr val="00953A"/>
              </a:solidFill>
              <a:latin typeface="Calibri"/>
              <a:ea typeface="Calibri"/>
              <a:cs typeface="Calibri"/>
              <a:sym typeface="Calibri"/>
            </a:endParaRPr>
          </a:p>
        </p:txBody>
      </p:sp>
      <p:pic>
        <p:nvPicPr>
          <p:cNvPr id="13" name="Google Shape;138;p6">
            <a:extLst>
              <a:ext uri="{FF2B5EF4-FFF2-40B4-BE49-F238E27FC236}">
                <a16:creationId xmlns:a16="http://schemas.microsoft.com/office/drawing/2014/main" id="{E712A7EB-860D-46E3-B8EB-683BC73B72ED}"/>
              </a:ext>
            </a:extLst>
          </p:cNvPr>
          <p:cNvPicPr preferRelativeResize="0"/>
          <p:nvPr/>
        </p:nvPicPr>
        <p:blipFill rotWithShape="1">
          <a:blip r:embed="rId3">
            <a:alphaModFix/>
          </a:blip>
          <a:srcRect l="14310" r="13417" b="7019"/>
          <a:stretch/>
        </p:blipFill>
        <p:spPr>
          <a:xfrm>
            <a:off x="1700213" y="2275398"/>
            <a:ext cx="2354327" cy="3887376"/>
          </a:xfrm>
          <a:prstGeom prst="rect">
            <a:avLst/>
          </a:prstGeom>
          <a:noFill/>
          <a:ln w="19050" cap="flat" cmpd="sng">
            <a:solidFill>
              <a:srgbClr val="000000"/>
            </a:solidFill>
            <a:prstDash val="solid"/>
            <a:round/>
            <a:headEnd type="none" w="sm" len="sm"/>
            <a:tailEnd type="none" w="sm" len="sm"/>
          </a:ln>
        </p:spPr>
      </p:pic>
      <p:pic>
        <p:nvPicPr>
          <p:cNvPr id="14" name="Google Shape;139;p6" descr="Monografias.com">
            <a:extLst>
              <a:ext uri="{FF2B5EF4-FFF2-40B4-BE49-F238E27FC236}">
                <a16:creationId xmlns:a16="http://schemas.microsoft.com/office/drawing/2014/main" id="{B512E3C0-81F9-48E3-AF10-72BEEB79BA1D}"/>
              </a:ext>
            </a:extLst>
          </p:cNvPr>
          <p:cNvPicPr preferRelativeResize="0"/>
          <p:nvPr/>
        </p:nvPicPr>
        <p:blipFill rotWithShape="1">
          <a:blip r:embed="rId4">
            <a:alphaModFix/>
          </a:blip>
          <a:srcRect/>
          <a:stretch/>
        </p:blipFill>
        <p:spPr>
          <a:xfrm>
            <a:off x="6327776" y="2258120"/>
            <a:ext cx="3799513" cy="3887376"/>
          </a:xfrm>
          <a:prstGeom prst="rect">
            <a:avLst/>
          </a:prstGeom>
          <a:noFill/>
          <a:ln w="19050" cap="flat" cmpd="sng">
            <a:solidFill>
              <a:srgbClr val="000000"/>
            </a:solidFill>
            <a:prstDash val="solid"/>
            <a:round/>
            <a:headEnd type="none" w="sm" len="sm"/>
            <a:tailEnd type="none" w="sm" len="sm"/>
          </a:ln>
        </p:spPr>
      </p:pic>
      <p:sp>
        <p:nvSpPr>
          <p:cNvPr id="15" name="Google Shape;141;p6">
            <a:extLst>
              <a:ext uri="{FF2B5EF4-FFF2-40B4-BE49-F238E27FC236}">
                <a16:creationId xmlns:a16="http://schemas.microsoft.com/office/drawing/2014/main" id="{5E82B171-110C-4259-BC79-974B303755AB}"/>
              </a:ext>
            </a:extLst>
          </p:cNvPr>
          <p:cNvSpPr txBox="1"/>
          <p:nvPr/>
        </p:nvSpPr>
        <p:spPr>
          <a:xfrm>
            <a:off x="1381017" y="6129837"/>
            <a:ext cx="3049500" cy="41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CL" sz="1200" dirty="0">
                <a:solidFill>
                  <a:schemeClr val="dk1"/>
                </a:solidFill>
                <a:latin typeface="Calibri"/>
                <a:ea typeface="Calibri"/>
                <a:cs typeface="Calibri"/>
                <a:sym typeface="Calibri"/>
              </a:rPr>
              <a:t> INACAP, Taller de Construcción; Trazado</a:t>
            </a:r>
            <a:endParaRPr sz="1200" dirty="0">
              <a:latin typeface="Calibri"/>
              <a:ea typeface="Calibri"/>
              <a:cs typeface="Calibri"/>
              <a:sym typeface="Calibri"/>
            </a:endParaRPr>
          </a:p>
        </p:txBody>
      </p:sp>
      <p:sp>
        <p:nvSpPr>
          <p:cNvPr id="16" name="Google Shape;142;p6">
            <a:extLst>
              <a:ext uri="{FF2B5EF4-FFF2-40B4-BE49-F238E27FC236}">
                <a16:creationId xmlns:a16="http://schemas.microsoft.com/office/drawing/2014/main" id="{31883919-1A91-41CE-8C42-ECB0BC023EDB}"/>
              </a:ext>
            </a:extLst>
          </p:cNvPr>
          <p:cNvSpPr txBox="1"/>
          <p:nvPr/>
        </p:nvSpPr>
        <p:spPr>
          <a:xfrm>
            <a:off x="6046232" y="6089207"/>
            <a:ext cx="4362600" cy="34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CL" sz="1200" dirty="0">
                <a:solidFill>
                  <a:schemeClr val="dk1"/>
                </a:solidFill>
                <a:latin typeface="Calibri"/>
                <a:ea typeface="Calibri"/>
                <a:cs typeface="Calibri"/>
                <a:sym typeface="Calibri"/>
              </a:rPr>
              <a:t>https://www.monografias.com/trabajos-pdf5/manual-basico-construccion/manual-basico-construccion2.shtml</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21338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E0FB2CC-56F6-429D-B14B-607B236A4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10244" name="AutoShape 6"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531939" y="-182563"/>
            <a:ext cx="4332287"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10245" name="AutoShape 8"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700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9" name="Título 3">
            <a:extLst>
              <a:ext uri="{FF2B5EF4-FFF2-40B4-BE49-F238E27FC236}">
                <a16:creationId xmlns:a16="http://schemas.microsoft.com/office/drawing/2014/main" id="{E375F7AF-9CF4-4D03-8E94-BCD61BFB2FB8}"/>
              </a:ext>
            </a:extLst>
          </p:cNvPr>
          <p:cNvSpPr txBox="1">
            <a:spLocks/>
          </p:cNvSpPr>
          <p:nvPr/>
        </p:nvSpPr>
        <p:spPr>
          <a:xfrm>
            <a:off x="296663"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PUNTO DE</a:t>
            </a:r>
            <a:br>
              <a:rPr lang="es-MX" dirty="0"/>
            </a:br>
            <a:r>
              <a:rPr lang="es-MX" dirty="0">
                <a:solidFill>
                  <a:srgbClr val="00953A"/>
                </a:solidFill>
              </a:rPr>
              <a:t>REFERENCIA (PR)</a:t>
            </a:r>
            <a:endParaRPr lang="es-CL" dirty="0">
              <a:solidFill>
                <a:srgbClr val="00953A"/>
              </a:solidFill>
            </a:endParaRPr>
          </a:p>
        </p:txBody>
      </p:sp>
      <p:sp>
        <p:nvSpPr>
          <p:cNvPr id="11" name="Rectángulo 10">
            <a:extLst>
              <a:ext uri="{FF2B5EF4-FFF2-40B4-BE49-F238E27FC236}">
                <a16:creationId xmlns:a16="http://schemas.microsoft.com/office/drawing/2014/main" id="{53699B2E-8FB3-45EA-84D7-08518B67F005}"/>
              </a:ext>
            </a:extLst>
          </p:cNvPr>
          <p:cNvSpPr/>
          <p:nvPr/>
        </p:nvSpPr>
        <p:spPr>
          <a:xfrm>
            <a:off x="403193" y="304416"/>
            <a:ext cx="1336831" cy="45719"/>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Rectángulo 12">
            <a:extLst>
              <a:ext uri="{FF2B5EF4-FFF2-40B4-BE49-F238E27FC236}">
                <a16:creationId xmlns:a16="http://schemas.microsoft.com/office/drawing/2014/main" id="{1512620C-81C1-46FD-A6C8-4BD76328A0AE}"/>
              </a:ext>
            </a:extLst>
          </p:cNvPr>
          <p:cNvSpPr/>
          <p:nvPr/>
        </p:nvSpPr>
        <p:spPr>
          <a:xfrm>
            <a:off x="0" y="2135622"/>
            <a:ext cx="9339310" cy="4210385"/>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4" name="CuadroTexto 1">
            <a:extLst>
              <a:ext uri="{FF2B5EF4-FFF2-40B4-BE49-F238E27FC236}">
                <a16:creationId xmlns:a16="http://schemas.microsoft.com/office/drawing/2014/main" id="{D4A4293B-193C-48EC-84A7-2B6649CF6A45}"/>
              </a:ext>
            </a:extLst>
          </p:cNvPr>
          <p:cNvSpPr txBox="1">
            <a:spLocks noChangeArrowheads="1"/>
          </p:cNvSpPr>
          <p:nvPr/>
        </p:nvSpPr>
        <p:spPr bwMode="auto">
          <a:xfrm>
            <a:off x="337306" y="2573396"/>
            <a:ext cx="8771184" cy="334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marL="0" lvl="0" indent="0" algn="just" rtl="0">
              <a:lnSpc>
                <a:spcPct val="80000"/>
              </a:lnSpc>
              <a:spcBef>
                <a:spcPts val="0"/>
              </a:spcBef>
              <a:spcAft>
                <a:spcPts val="0"/>
              </a:spcAft>
              <a:buClr>
                <a:schemeClr val="dk1"/>
              </a:buClr>
              <a:buSzPts val="2600"/>
              <a:buNone/>
            </a:pPr>
            <a:r>
              <a:rPr lang="es-MX" sz="2400" dirty="0">
                <a:solidFill>
                  <a:schemeClr val="bg1"/>
                </a:solidFill>
                <a:latin typeface="+mn-lt"/>
              </a:rPr>
              <a:t>Punto de referencia es un lugar físico conocido y determinado por los proyectistas, que generalmente lo fijan los topógrafos. Tiene la finalidad de dar la referencia inicial para tomar las medidas del terreno en el cual se construirá, indicando el lugar preciso desde donde se tendrá que empezar a “dibujar” el proyecto en terreno. </a:t>
            </a:r>
          </a:p>
          <a:p>
            <a:pPr marL="0" lvl="0" indent="0" algn="just" rtl="0">
              <a:lnSpc>
                <a:spcPct val="80000"/>
              </a:lnSpc>
              <a:spcBef>
                <a:spcPts val="0"/>
              </a:spcBef>
              <a:spcAft>
                <a:spcPts val="0"/>
              </a:spcAft>
              <a:buClr>
                <a:schemeClr val="dk1"/>
              </a:buClr>
              <a:buSzPts val="2600"/>
              <a:buNone/>
            </a:pPr>
            <a:r>
              <a:rPr lang="es-MX" sz="2400" dirty="0">
                <a:solidFill>
                  <a:schemeClr val="bg1"/>
                </a:solidFill>
                <a:latin typeface="+mn-lt"/>
              </a:rPr>
              <a:t>Es necesario establecer una altura o nivel de referencia para la cota cero especificada, la que normalmente corresponde al nivel del piso terminado que está un poco más alto que el terreno. Esta altura de referencia se traslada al interior del edificio, sobre los muros, una vez que estos estén constituidos generalmente a 1 m sobre el nivel de piso terminado, NPT.</a:t>
            </a:r>
            <a:endParaRPr lang="es-MX" sz="4400" dirty="0">
              <a:solidFill>
                <a:schemeClr val="bg1"/>
              </a:solidFill>
              <a:latin typeface="+mn-lt"/>
            </a:endParaRPr>
          </a:p>
        </p:txBody>
      </p:sp>
    </p:spTree>
    <p:extLst>
      <p:ext uri="{BB962C8B-B14F-4D97-AF65-F5344CB8AC3E}">
        <p14:creationId xmlns:p14="http://schemas.microsoft.com/office/powerpoint/2010/main" val="3274954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2940061-A778-4B5D-95A3-AC42AE88D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11268" name="AutoShape 6"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531939" y="-182563"/>
            <a:ext cx="4332287"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11269" name="AutoShape 8"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700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9" name="Título 3">
            <a:extLst>
              <a:ext uri="{FF2B5EF4-FFF2-40B4-BE49-F238E27FC236}">
                <a16:creationId xmlns:a16="http://schemas.microsoft.com/office/drawing/2014/main" id="{E375F7AF-9CF4-4D03-8E94-BCD61BFB2FB8}"/>
              </a:ext>
            </a:extLst>
          </p:cNvPr>
          <p:cNvSpPr txBox="1">
            <a:spLocks/>
          </p:cNvSpPr>
          <p:nvPr/>
        </p:nvSpPr>
        <p:spPr>
          <a:xfrm>
            <a:off x="296663"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PASOS PARA REALIZAR</a:t>
            </a:r>
            <a:br>
              <a:rPr lang="es-MX" dirty="0"/>
            </a:br>
            <a:r>
              <a:rPr lang="es-MX" dirty="0">
                <a:solidFill>
                  <a:srgbClr val="00953A"/>
                </a:solidFill>
              </a:rPr>
              <a:t>EL TRAZADO Y EL REPLANTEO</a:t>
            </a:r>
            <a:endParaRPr lang="es-CL" dirty="0">
              <a:solidFill>
                <a:srgbClr val="00953A"/>
              </a:solidFill>
            </a:endParaRPr>
          </a:p>
        </p:txBody>
      </p:sp>
      <p:sp>
        <p:nvSpPr>
          <p:cNvPr id="11" name="Rectángulo 10">
            <a:extLst>
              <a:ext uri="{FF2B5EF4-FFF2-40B4-BE49-F238E27FC236}">
                <a16:creationId xmlns:a16="http://schemas.microsoft.com/office/drawing/2014/main" id="{53699B2E-8FB3-45EA-84D7-08518B67F005}"/>
              </a:ext>
            </a:extLst>
          </p:cNvPr>
          <p:cNvSpPr/>
          <p:nvPr/>
        </p:nvSpPr>
        <p:spPr>
          <a:xfrm>
            <a:off x="403193" y="304416"/>
            <a:ext cx="1336831" cy="45719"/>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4" name="CuadroTexto 13">
            <a:extLst>
              <a:ext uri="{FF2B5EF4-FFF2-40B4-BE49-F238E27FC236}">
                <a16:creationId xmlns:a16="http://schemas.microsoft.com/office/drawing/2014/main" id="{9E869509-2220-436B-BC14-60F5EA6FA7C0}"/>
              </a:ext>
            </a:extLst>
          </p:cNvPr>
          <p:cNvSpPr txBox="1"/>
          <p:nvPr/>
        </p:nvSpPr>
        <p:spPr>
          <a:xfrm>
            <a:off x="296663" y="1873251"/>
            <a:ext cx="9317854" cy="4661276"/>
          </a:xfrm>
          <a:prstGeom prst="rect">
            <a:avLst/>
          </a:prstGeom>
          <a:noFill/>
        </p:spPr>
        <p:txBody>
          <a:bodyPr wrap="square">
            <a:spAutoFit/>
          </a:bodyPr>
          <a:lstStyle/>
          <a:p>
            <a:pPr marL="457200" lvl="0" indent="-382270" algn="just" rtl="0">
              <a:lnSpc>
                <a:spcPct val="150000"/>
              </a:lnSpc>
              <a:spcBef>
                <a:spcPts val="484"/>
              </a:spcBef>
              <a:spcAft>
                <a:spcPts val="0"/>
              </a:spcAft>
              <a:buClr>
                <a:schemeClr val="bg1">
                  <a:lumMod val="50000"/>
                </a:schemeClr>
              </a:buClr>
              <a:buSzPct val="120000"/>
              <a:buFont typeface="Calibri"/>
              <a:buAutoNum type="arabicPeriod"/>
            </a:pPr>
            <a:r>
              <a:rPr lang="es-MX" sz="2000" b="1" dirty="0">
                <a:solidFill>
                  <a:srgbClr val="00953A"/>
                </a:solidFill>
              </a:rPr>
              <a:t>Interpretar planos: </a:t>
            </a:r>
            <a:r>
              <a:rPr lang="es-MX" sz="2000" dirty="0"/>
              <a:t>Aquí se debe observar el largo y ancho del lote y el tamaño de los espacios que conforman la edificación.</a:t>
            </a:r>
          </a:p>
          <a:p>
            <a:pPr marL="457200" lvl="0" indent="-382270" algn="just" rtl="0">
              <a:lnSpc>
                <a:spcPct val="150000"/>
              </a:lnSpc>
              <a:spcBef>
                <a:spcPts val="0"/>
              </a:spcBef>
              <a:spcAft>
                <a:spcPts val="0"/>
              </a:spcAft>
              <a:buClr>
                <a:schemeClr val="bg1">
                  <a:lumMod val="50000"/>
                </a:schemeClr>
              </a:buClr>
              <a:buSzPct val="120000"/>
              <a:buFont typeface="Calibri"/>
              <a:buAutoNum type="arabicPeriod"/>
            </a:pPr>
            <a:r>
              <a:rPr lang="es-MX" sz="2000" b="1" dirty="0">
                <a:solidFill>
                  <a:srgbClr val="00953A"/>
                </a:solidFill>
              </a:rPr>
              <a:t>Delimitar</a:t>
            </a:r>
            <a:r>
              <a:rPr lang="es-MX" sz="2000" dirty="0"/>
              <a:t> la línea de edificación y la línea oficial de la propiedad.</a:t>
            </a:r>
          </a:p>
          <a:p>
            <a:pPr marL="457200" lvl="0" indent="-382270" algn="just" rtl="0">
              <a:lnSpc>
                <a:spcPct val="150000"/>
              </a:lnSpc>
              <a:spcBef>
                <a:spcPts val="0"/>
              </a:spcBef>
              <a:spcAft>
                <a:spcPts val="0"/>
              </a:spcAft>
              <a:buClr>
                <a:schemeClr val="bg1">
                  <a:lumMod val="50000"/>
                </a:schemeClr>
              </a:buClr>
              <a:buSzPct val="120000"/>
              <a:buFont typeface="Calibri"/>
              <a:buAutoNum type="arabicPeriod"/>
            </a:pPr>
            <a:r>
              <a:rPr lang="es-MX" sz="2000" b="1" dirty="0">
                <a:solidFill>
                  <a:srgbClr val="00953A"/>
                </a:solidFill>
              </a:rPr>
              <a:t>Trazar los ejes </a:t>
            </a:r>
            <a:r>
              <a:rPr lang="es-MX" sz="2000" dirty="0"/>
              <a:t>en base al plano de fundaciones.</a:t>
            </a:r>
          </a:p>
          <a:p>
            <a:pPr marL="457200" lvl="0" indent="-382270" algn="just" rtl="0">
              <a:lnSpc>
                <a:spcPct val="150000"/>
              </a:lnSpc>
              <a:spcBef>
                <a:spcPts val="0"/>
              </a:spcBef>
              <a:spcAft>
                <a:spcPts val="0"/>
              </a:spcAft>
              <a:buClr>
                <a:schemeClr val="bg1">
                  <a:lumMod val="50000"/>
                </a:schemeClr>
              </a:buClr>
              <a:buSzPct val="120000"/>
              <a:buFont typeface="Calibri"/>
              <a:buAutoNum type="arabicPeriod"/>
            </a:pPr>
            <a:r>
              <a:rPr lang="es-MX" sz="2000" b="1" dirty="0">
                <a:solidFill>
                  <a:srgbClr val="00953A"/>
                </a:solidFill>
              </a:rPr>
              <a:t>Se colocan estacas </a:t>
            </a:r>
            <a:r>
              <a:rPr lang="es-MX" sz="2000" dirty="0"/>
              <a:t>de referencias y se tienden los hilos.</a:t>
            </a:r>
          </a:p>
          <a:p>
            <a:pPr marL="457200" lvl="0" indent="-382270" algn="just" rtl="0">
              <a:lnSpc>
                <a:spcPct val="150000"/>
              </a:lnSpc>
              <a:spcBef>
                <a:spcPts val="0"/>
              </a:spcBef>
              <a:spcAft>
                <a:spcPts val="0"/>
              </a:spcAft>
              <a:buClr>
                <a:schemeClr val="bg1">
                  <a:lumMod val="50000"/>
                </a:schemeClr>
              </a:buClr>
              <a:buSzPct val="120000"/>
              <a:buFont typeface="Calibri"/>
              <a:buAutoNum type="arabicPeriod"/>
            </a:pPr>
            <a:r>
              <a:rPr lang="es-MX" sz="2000" dirty="0"/>
              <a:t>Cuando se tienen realizados los </a:t>
            </a:r>
            <a:r>
              <a:rPr lang="es-MX" sz="2000" b="1" dirty="0">
                <a:solidFill>
                  <a:srgbClr val="00953A"/>
                </a:solidFill>
              </a:rPr>
              <a:t>trazados a escuadra</a:t>
            </a:r>
            <a:r>
              <a:rPr lang="es-MX" sz="2000" dirty="0"/>
              <a:t>, se completa el trazado de todos los ejes.</a:t>
            </a:r>
          </a:p>
          <a:p>
            <a:pPr marL="457200" lvl="0" indent="-382270" algn="just" rtl="0">
              <a:lnSpc>
                <a:spcPct val="150000"/>
              </a:lnSpc>
              <a:spcBef>
                <a:spcPts val="0"/>
              </a:spcBef>
              <a:spcAft>
                <a:spcPts val="0"/>
              </a:spcAft>
              <a:buClr>
                <a:schemeClr val="bg1">
                  <a:lumMod val="50000"/>
                </a:schemeClr>
              </a:buClr>
              <a:buSzPct val="120000"/>
              <a:buFont typeface="Calibri"/>
              <a:buAutoNum type="arabicPeriod"/>
            </a:pPr>
            <a:r>
              <a:rPr lang="es-MX" sz="2000" dirty="0"/>
              <a:t>Se realiza la </a:t>
            </a:r>
            <a:r>
              <a:rPr lang="es-MX" sz="2000" b="1" dirty="0">
                <a:solidFill>
                  <a:srgbClr val="00953A"/>
                </a:solidFill>
              </a:rPr>
              <a:t>construcción de los caballetes</a:t>
            </a:r>
            <a:r>
              <a:rPr lang="es-MX" sz="2000" dirty="0"/>
              <a:t>. </a:t>
            </a:r>
          </a:p>
          <a:p>
            <a:pPr marL="457200" lvl="0" indent="-382270" algn="just" rtl="0">
              <a:lnSpc>
                <a:spcPct val="150000"/>
              </a:lnSpc>
              <a:spcBef>
                <a:spcPts val="0"/>
              </a:spcBef>
              <a:spcAft>
                <a:spcPts val="0"/>
              </a:spcAft>
              <a:buClr>
                <a:schemeClr val="bg1">
                  <a:lumMod val="50000"/>
                </a:schemeClr>
              </a:buClr>
              <a:buSzPct val="120000"/>
              <a:buFont typeface="Calibri"/>
              <a:buAutoNum type="arabicPeriod"/>
            </a:pPr>
            <a:r>
              <a:rPr lang="es-MX" sz="2000" b="1" dirty="0">
                <a:solidFill>
                  <a:srgbClr val="00953A"/>
                </a:solidFill>
              </a:rPr>
              <a:t>En los caballetes se marca el eje y el ancho </a:t>
            </a:r>
            <a:r>
              <a:rPr lang="es-MX" sz="2000" dirty="0"/>
              <a:t>de la fundación. Puede hacerse marcando con un lápiz rojo, con puntilla, o haciendo unas ranuras con el serrucho.</a:t>
            </a:r>
          </a:p>
        </p:txBody>
      </p:sp>
    </p:spTree>
    <p:extLst>
      <p:ext uri="{BB962C8B-B14F-4D97-AF65-F5344CB8AC3E}">
        <p14:creationId xmlns:p14="http://schemas.microsoft.com/office/powerpoint/2010/main" val="2596499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45DCE80-96ED-4CAE-A492-8EE1F113B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
        <p:nvSpPr>
          <p:cNvPr id="12292" name="AutoShape 6"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531939" y="-182563"/>
            <a:ext cx="4332287"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12293" name="AutoShape 8"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a:spLocks noChangeAspect="1" noChangeArrowheads="1"/>
          </p:cNvSpPr>
          <p:nvPr/>
        </p:nvSpPr>
        <p:spPr bwMode="auto">
          <a:xfrm>
            <a:off x="1700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s-CL" altLang="es-CL" sz="2400" dirty="0"/>
          </a:p>
        </p:txBody>
      </p:sp>
      <p:sp>
        <p:nvSpPr>
          <p:cNvPr id="8" name="Título 3">
            <a:extLst>
              <a:ext uri="{FF2B5EF4-FFF2-40B4-BE49-F238E27FC236}">
                <a16:creationId xmlns:a16="http://schemas.microsoft.com/office/drawing/2014/main" id="{E375F7AF-9CF4-4D03-8E94-BCD61BFB2FB8}"/>
              </a:ext>
            </a:extLst>
          </p:cNvPr>
          <p:cNvSpPr txBox="1">
            <a:spLocks/>
          </p:cNvSpPr>
          <p:nvPr/>
        </p:nvSpPr>
        <p:spPr>
          <a:xfrm>
            <a:off x="296663"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A7A8AA"/>
                </a:solidFill>
              </a:rPr>
              <a:t>TRAZADO DE OBRAS</a:t>
            </a:r>
            <a:br>
              <a:rPr lang="es-MX" dirty="0"/>
            </a:br>
            <a:r>
              <a:rPr lang="es-MX" dirty="0">
                <a:solidFill>
                  <a:srgbClr val="00953A"/>
                </a:solidFill>
              </a:rPr>
              <a:t>DE CONSTRUCCIÓN</a:t>
            </a:r>
            <a:endParaRPr lang="es-CL" dirty="0">
              <a:solidFill>
                <a:srgbClr val="00953A"/>
              </a:solidFill>
            </a:endParaRPr>
          </a:p>
        </p:txBody>
      </p:sp>
      <p:sp>
        <p:nvSpPr>
          <p:cNvPr id="10" name="Rectángulo 9">
            <a:extLst>
              <a:ext uri="{FF2B5EF4-FFF2-40B4-BE49-F238E27FC236}">
                <a16:creationId xmlns:a16="http://schemas.microsoft.com/office/drawing/2014/main" id="{53699B2E-8FB3-45EA-84D7-08518B67F005}"/>
              </a:ext>
            </a:extLst>
          </p:cNvPr>
          <p:cNvSpPr/>
          <p:nvPr/>
        </p:nvSpPr>
        <p:spPr>
          <a:xfrm>
            <a:off x="403193" y="304416"/>
            <a:ext cx="1336831" cy="45719"/>
          </a:xfrm>
          <a:prstGeom prst="rect">
            <a:avLst/>
          </a:prstGeom>
          <a:solidFill>
            <a:srgbClr val="009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Rectángulo 10">
            <a:extLst>
              <a:ext uri="{FF2B5EF4-FFF2-40B4-BE49-F238E27FC236}">
                <a16:creationId xmlns:a16="http://schemas.microsoft.com/office/drawing/2014/main" id="{46F9B9AF-42E1-44DA-AC4C-F5AC060989FE}"/>
              </a:ext>
            </a:extLst>
          </p:cNvPr>
          <p:cNvSpPr>
            <a:spLocks noChangeAspect="1"/>
          </p:cNvSpPr>
          <p:nvPr/>
        </p:nvSpPr>
        <p:spPr>
          <a:xfrm>
            <a:off x="12020365" y="275204"/>
            <a:ext cx="171634" cy="6161103"/>
          </a:xfrm>
          <a:prstGeom prst="rect">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Google Shape;181;p9">
            <a:extLst>
              <a:ext uri="{FF2B5EF4-FFF2-40B4-BE49-F238E27FC236}">
                <a16:creationId xmlns:a16="http://schemas.microsoft.com/office/drawing/2014/main" id="{00752462-BEF7-4C65-992D-704CDD127D07}"/>
              </a:ext>
            </a:extLst>
          </p:cNvPr>
          <p:cNvSpPr txBox="1"/>
          <p:nvPr/>
        </p:nvSpPr>
        <p:spPr>
          <a:xfrm>
            <a:off x="296663" y="2358182"/>
            <a:ext cx="3635700" cy="33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CL" b="1" dirty="0">
                <a:solidFill>
                  <a:srgbClr val="00953A"/>
                </a:solidFill>
                <a:latin typeface="Calibri"/>
                <a:ea typeface="Calibri"/>
                <a:cs typeface="Calibri"/>
                <a:sym typeface="Calibri"/>
              </a:rPr>
              <a:t>Figura 5. Punto de Referencia traspasado a niveleta</a:t>
            </a:r>
            <a:endParaRPr b="1" dirty="0">
              <a:solidFill>
                <a:srgbClr val="00953A"/>
              </a:solidFill>
              <a:latin typeface="Calibri"/>
              <a:ea typeface="Calibri"/>
              <a:cs typeface="Calibri"/>
              <a:sym typeface="Calibri"/>
            </a:endParaRPr>
          </a:p>
        </p:txBody>
      </p:sp>
      <p:sp>
        <p:nvSpPr>
          <p:cNvPr id="13" name="Google Shape;182;p9">
            <a:extLst>
              <a:ext uri="{FF2B5EF4-FFF2-40B4-BE49-F238E27FC236}">
                <a16:creationId xmlns:a16="http://schemas.microsoft.com/office/drawing/2014/main" id="{9203A2B8-A345-47D4-867B-B599B50CFD27}"/>
              </a:ext>
            </a:extLst>
          </p:cNvPr>
          <p:cNvSpPr txBox="1"/>
          <p:nvPr/>
        </p:nvSpPr>
        <p:spPr>
          <a:xfrm>
            <a:off x="4433426" y="2308141"/>
            <a:ext cx="3788700" cy="330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CL" b="1" dirty="0">
                <a:solidFill>
                  <a:srgbClr val="00953A"/>
                </a:solidFill>
                <a:latin typeface="Calibri"/>
                <a:ea typeface="Calibri"/>
                <a:cs typeface="Calibri"/>
                <a:sym typeface="Calibri"/>
              </a:rPr>
              <a:t>Figura 6. Niveletas perimetrales que indican ejes de trazado.</a:t>
            </a:r>
            <a:endParaRPr b="1" dirty="0">
              <a:solidFill>
                <a:srgbClr val="00953A"/>
              </a:solidFill>
              <a:latin typeface="Calibri"/>
              <a:ea typeface="Calibri"/>
              <a:cs typeface="Calibri"/>
              <a:sym typeface="Calibri"/>
            </a:endParaRPr>
          </a:p>
        </p:txBody>
      </p:sp>
      <p:sp>
        <p:nvSpPr>
          <p:cNvPr id="14" name="Google Shape;183;p9">
            <a:extLst>
              <a:ext uri="{FF2B5EF4-FFF2-40B4-BE49-F238E27FC236}">
                <a16:creationId xmlns:a16="http://schemas.microsoft.com/office/drawing/2014/main" id="{D0300057-3E7C-49FF-90A1-A8924FCB1E5B}"/>
              </a:ext>
            </a:extLst>
          </p:cNvPr>
          <p:cNvSpPr txBox="1"/>
          <p:nvPr/>
        </p:nvSpPr>
        <p:spPr>
          <a:xfrm>
            <a:off x="8382706" y="2308141"/>
            <a:ext cx="3356700" cy="479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CL" b="1" dirty="0">
                <a:solidFill>
                  <a:srgbClr val="00953A"/>
                </a:solidFill>
                <a:latin typeface="Calibri"/>
                <a:ea typeface="Calibri"/>
                <a:cs typeface="Calibri"/>
                <a:sym typeface="Calibri"/>
              </a:rPr>
              <a:t>Figura 7. Plomo indicando eje de trazado</a:t>
            </a:r>
            <a:endParaRPr b="1" dirty="0">
              <a:solidFill>
                <a:srgbClr val="00953A"/>
              </a:solidFill>
              <a:latin typeface="Calibri"/>
              <a:ea typeface="Calibri"/>
              <a:cs typeface="Calibri"/>
              <a:sym typeface="Calibri"/>
            </a:endParaRPr>
          </a:p>
        </p:txBody>
      </p:sp>
      <p:pic>
        <p:nvPicPr>
          <p:cNvPr id="15" name="Google Shape;170;p9">
            <a:extLst>
              <a:ext uri="{FF2B5EF4-FFF2-40B4-BE49-F238E27FC236}">
                <a16:creationId xmlns:a16="http://schemas.microsoft.com/office/drawing/2014/main" id="{AD27CFA3-BCCC-4F20-ACCA-2A7E751C9AB4}"/>
              </a:ext>
            </a:extLst>
          </p:cNvPr>
          <p:cNvPicPr preferRelativeResize="0"/>
          <p:nvPr/>
        </p:nvPicPr>
        <p:blipFill rotWithShape="1">
          <a:blip r:embed="rId3">
            <a:alphaModFix/>
          </a:blip>
          <a:srcRect l="4080" t="12905" r="3316" b="6896"/>
          <a:stretch/>
        </p:blipFill>
        <p:spPr>
          <a:xfrm>
            <a:off x="296663" y="3133914"/>
            <a:ext cx="3940799" cy="2236675"/>
          </a:xfrm>
          <a:prstGeom prst="rect">
            <a:avLst/>
          </a:prstGeom>
          <a:noFill/>
          <a:ln w="19050" cap="flat" cmpd="sng">
            <a:solidFill>
              <a:srgbClr val="000000"/>
            </a:solidFill>
            <a:prstDash val="solid"/>
            <a:round/>
            <a:headEnd type="none" w="sm" len="sm"/>
            <a:tailEnd type="none" w="sm" len="sm"/>
          </a:ln>
        </p:spPr>
      </p:pic>
      <p:pic>
        <p:nvPicPr>
          <p:cNvPr id="16" name="Google Shape;171;p9">
            <a:extLst>
              <a:ext uri="{FF2B5EF4-FFF2-40B4-BE49-F238E27FC236}">
                <a16:creationId xmlns:a16="http://schemas.microsoft.com/office/drawing/2014/main" id="{FD6A6B93-1018-473C-AD36-043E15C29AB9}"/>
              </a:ext>
            </a:extLst>
          </p:cNvPr>
          <p:cNvPicPr preferRelativeResize="0"/>
          <p:nvPr/>
        </p:nvPicPr>
        <p:blipFill rotWithShape="1">
          <a:blip r:embed="rId4">
            <a:alphaModFix/>
          </a:blip>
          <a:srcRect l="3028" t="2904" r="11186" b="21652"/>
          <a:stretch/>
        </p:blipFill>
        <p:spPr>
          <a:xfrm>
            <a:off x="4721385" y="3133915"/>
            <a:ext cx="3513105" cy="2236674"/>
          </a:xfrm>
          <a:prstGeom prst="rect">
            <a:avLst/>
          </a:prstGeom>
          <a:noFill/>
          <a:ln w="19050" cap="flat" cmpd="sng">
            <a:solidFill>
              <a:srgbClr val="000000"/>
            </a:solidFill>
            <a:prstDash val="solid"/>
            <a:round/>
            <a:headEnd type="none" w="sm" len="sm"/>
            <a:tailEnd type="none" w="sm" len="sm"/>
          </a:ln>
        </p:spPr>
      </p:pic>
      <p:pic>
        <p:nvPicPr>
          <p:cNvPr id="17" name="Google Shape;172;p9">
            <a:extLst>
              <a:ext uri="{FF2B5EF4-FFF2-40B4-BE49-F238E27FC236}">
                <a16:creationId xmlns:a16="http://schemas.microsoft.com/office/drawing/2014/main" id="{FA5C4EDA-DB31-41FD-A3F3-23932EB1BA69}"/>
              </a:ext>
            </a:extLst>
          </p:cNvPr>
          <p:cNvPicPr preferRelativeResize="0"/>
          <p:nvPr/>
        </p:nvPicPr>
        <p:blipFill rotWithShape="1">
          <a:blip r:embed="rId5">
            <a:alphaModFix/>
          </a:blip>
          <a:srcRect l="14612" t="4471" r="7306"/>
          <a:stretch/>
        </p:blipFill>
        <p:spPr>
          <a:xfrm>
            <a:off x="8687167" y="3118877"/>
            <a:ext cx="2777536" cy="2404100"/>
          </a:xfrm>
          <a:prstGeom prst="rect">
            <a:avLst/>
          </a:prstGeom>
          <a:noFill/>
          <a:ln w="19050" cap="flat" cmpd="sng">
            <a:solidFill>
              <a:srgbClr val="000000"/>
            </a:solidFill>
            <a:prstDash val="solid"/>
            <a:round/>
            <a:headEnd type="none" w="sm" len="sm"/>
            <a:tailEnd type="none" w="sm" len="sm"/>
          </a:ln>
        </p:spPr>
      </p:pic>
      <p:sp>
        <p:nvSpPr>
          <p:cNvPr id="18" name="Google Shape;176;p9">
            <a:extLst>
              <a:ext uri="{FF2B5EF4-FFF2-40B4-BE49-F238E27FC236}">
                <a16:creationId xmlns:a16="http://schemas.microsoft.com/office/drawing/2014/main" id="{7844102C-4784-4D55-82A0-C58ADC23B8AD}"/>
              </a:ext>
            </a:extLst>
          </p:cNvPr>
          <p:cNvSpPr txBox="1"/>
          <p:nvPr/>
        </p:nvSpPr>
        <p:spPr>
          <a:xfrm>
            <a:off x="335435" y="5370589"/>
            <a:ext cx="3788700" cy="330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CL" sz="1200" dirty="0">
                <a:solidFill>
                  <a:schemeClr val="dk1"/>
                </a:solidFill>
                <a:latin typeface="Calibri"/>
                <a:ea typeface="Calibri"/>
                <a:cs typeface="Calibri"/>
                <a:sym typeface="Calibri"/>
              </a:rPr>
              <a:t> Emplazamiento; manual práctico de construcción; LP</a:t>
            </a:r>
            <a:endParaRPr sz="1200" dirty="0">
              <a:solidFill>
                <a:schemeClr val="dk1"/>
              </a:solidFill>
              <a:latin typeface="Calibri"/>
              <a:ea typeface="Calibri"/>
              <a:cs typeface="Calibri"/>
              <a:sym typeface="Calibri"/>
            </a:endParaRPr>
          </a:p>
          <a:p>
            <a:pPr marL="0" lvl="0" indent="0" algn="l" rtl="0">
              <a:spcBef>
                <a:spcPts val="1000"/>
              </a:spcBef>
              <a:spcAft>
                <a:spcPts val="0"/>
              </a:spcAft>
              <a:buNone/>
            </a:pPr>
            <a:endParaRPr sz="1200" dirty="0">
              <a:latin typeface="Calibri"/>
              <a:ea typeface="Calibri"/>
              <a:cs typeface="Calibri"/>
              <a:sym typeface="Calibri"/>
            </a:endParaRPr>
          </a:p>
        </p:txBody>
      </p:sp>
      <p:sp>
        <p:nvSpPr>
          <p:cNvPr id="19" name="Google Shape;177;p9">
            <a:extLst>
              <a:ext uri="{FF2B5EF4-FFF2-40B4-BE49-F238E27FC236}">
                <a16:creationId xmlns:a16="http://schemas.microsoft.com/office/drawing/2014/main" id="{91184C6E-AF27-4834-B5D2-1FC3C23B2E6D}"/>
              </a:ext>
            </a:extLst>
          </p:cNvPr>
          <p:cNvSpPr txBox="1"/>
          <p:nvPr/>
        </p:nvSpPr>
        <p:spPr>
          <a:xfrm>
            <a:off x="8982505" y="5522989"/>
            <a:ext cx="2482200" cy="33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000"/>
              </a:spcAft>
              <a:buClr>
                <a:schemeClr val="dk1"/>
              </a:buClr>
              <a:buSzPts val="1100"/>
              <a:buFont typeface="Arial"/>
              <a:buNone/>
            </a:pPr>
            <a:r>
              <a:rPr lang="es-CL" sz="1200" dirty="0">
                <a:solidFill>
                  <a:schemeClr val="dk1"/>
                </a:solidFill>
                <a:latin typeface="Calibri"/>
                <a:ea typeface="Calibri"/>
                <a:cs typeface="Calibri"/>
                <a:sym typeface="Calibri"/>
              </a:rPr>
              <a:t>INACAP, Taller de Construcción; Trazado</a:t>
            </a:r>
            <a:endParaRPr sz="1200" dirty="0">
              <a:latin typeface="Calibri"/>
              <a:ea typeface="Calibri"/>
              <a:cs typeface="Calibri"/>
              <a:sym typeface="Calibri"/>
            </a:endParaRPr>
          </a:p>
        </p:txBody>
      </p:sp>
      <p:sp>
        <p:nvSpPr>
          <p:cNvPr id="20" name="Google Shape;178;p9">
            <a:extLst>
              <a:ext uri="{FF2B5EF4-FFF2-40B4-BE49-F238E27FC236}">
                <a16:creationId xmlns:a16="http://schemas.microsoft.com/office/drawing/2014/main" id="{42131DA5-629D-4B88-A7BC-BA7919D86D82}"/>
              </a:ext>
            </a:extLst>
          </p:cNvPr>
          <p:cNvSpPr txBox="1"/>
          <p:nvPr/>
        </p:nvSpPr>
        <p:spPr>
          <a:xfrm>
            <a:off x="4721385" y="5471789"/>
            <a:ext cx="3635700" cy="487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000"/>
              </a:spcAft>
              <a:buClr>
                <a:schemeClr val="dk1"/>
              </a:buClr>
              <a:buSzPts val="1100"/>
              <a:buFont typeface="Arial"/>
              <a:buNone/>
            </a:pPr>
            <a:r>
              <a:rPr lang="es-CL" sz="1200" dirty="0">
                <a:solidFill>
                  <a:schemeClr val="dk1"/>
                </a:solidFill>
                <a:latin typeface="Calibri"/>
                <a:ea typeface="Calibri"/>
                <a:cs typeface="Calibri"/>
                <a:sym typeface="Calibri"/>
              </a:rPr>
              <a:t>Emplazamiento; manual práctico de construcción; LP</a:t>
            </a:r>
            <a:endParaRPr sz="1200" dirty="0">
              <a:latin typeface="Calibri"/>
              <a:ea typeface="Calibri"/>
              <a:cs typeface="Calibri"/>
              <a:sym typeface="Calibri"/>
            </a:endParaRPr>
          </a:p>
        </p:txBody>
      </p:sp>
    </p:spTree>
    <p:extLst>
      <p:ext uri="{BB962C8B-B14F-4D97-AF65-F5344CB8AC3E}">
        <p14:creationId xmlns:p14="http://schemas.microsoft.com/office/powerpoint/2010/main" val="8701700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3490</TotalTime>
  <Words>2236</Words>
  <Application>Microsoft Office PowerPoint</Application>
  <PresentationFormat>Panorámica</PresentationFormat>
  <Paragraphs>123</Paragraphs>
  <Slides>24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Arial</vt:lpstr>
      <vt:lpstr>Calibri</vt:lpstr>
      <vt:lpstr>Calibri Light</vt:lpstr>
      <vt:lpstr>Times New Roman</vt:lpstr>
      <vt:lpstr>Tema de Office</vt:lpstr>
      <vt:lpstr>Trazado de Obras  de Construcción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Rojas</dc:creator>
  <cp:lastModifiedBy>Karina Uribe Mansilla</cp:lastModifiedBy>
  <cp:revision>73</cp:revision>
  <dcterms:created xsi:type="dcterms:W3CDTF">2020-08-05T14:33:18Z</dcterms:created>
  <dcterms:modified xsi:type="dcterms:W3CDTF">2021-02-11T18:17:26Z</dcterms:modified>
</cp:coreProperties>
</file>