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5143500" cx="9144000"/>
  <p:notesSz cx="6858000" cy="9144000"/>
  <p:embeddedFontLst>
    <p:embeddedFont>
      <p:font typeface="Nunito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30" roundtripDataSignature="AMtx7mirGOmYUz7xT16tR9iLV08MgFECD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Nunito-regular.fntdata"/><Relationship Id="rId25" Type="http://schemas.openxmlformats.org/officeDocument/2006/relationships/slide" Target="slides/slide20.xml"/><Relationship Id="rId28" Type="http://schemas.openxmlformats.org/officeDocument/2006/relationships/font" Target="fonts/Nunito-italic.fntdata"/><Relationship Id="rId27" Type="http://schemas.openxmlformats.org/officeDocument/2006/relationships/font" Target="fonts/Nunito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Nunito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customschemas.google.com/relationships/presentationmetadata" Target="meta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5d7a39f22e_0_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9" name="Google Shape;79;g25d7a39f22e_0_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7" name="Google Shape;147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1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9" name="Google Shape;159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0" name="Google Shape;170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6" name="Google Shape;176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2" name="Google Shape;182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9" name="Google Shape;189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6" name="Google Shape;196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5" name="Google Shape;205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2" name="Google Shape;212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5" name="Google Shape;85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0" name="Google Shape;220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s-MX">
                <a:solidFill>
                  <a:schemeClr val="dk1"/>
                </a:solidFill>
              </a:rPr>
              <a:t>En este momento se invita a revisar la infografía completa, puede descargarla de recursos en la página:  https://matcon.cmmedu.uchile.cl/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93" name="Google Shape;93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s-MX"/>
              <a:t>Se recomienda entregar en pdf la infografía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01" name="Google Shape;101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8" name="Google Shape;108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s-MX"/>
              <a:t>Se recomienda entregar en pdf la infografía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16" name="Google Shape;116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4" name="Google Shape;124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1" name="Google Shape;131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8" name="Google Shape;138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" name="Google Shape;12;p2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" name="Google Shape;13;p2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Google Shape;60;p33"/>
          <p:cNvSpPr/>
          <p:nvPr>
            <p:ph idx="2" type="pic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61" name="Google Shape;61;p33"/>
          <p:cNvSpPr txBox="1"/>
          <p:nvPr>
            <p:ph idx="1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62" name="Google Shape;62;p3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3" name="Google Shape;63;p3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4" name="Google Shape;64;p3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4"/>
          <p:cNvSpPr txBox="1"/>
          <p:nvPr>
            <p:ph type="title"/>
          </p:nvPr>
        </p:nvSpPr>
        <p:spPr>
          <a:xfrm>
            <a:off x="628650" y="253869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" name="Google Shape;67;p34"/>
          <p:cNvSpPr txBox="1"/>
          <p:nvPr>
            <p:ph idx="1" type="body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8" name="Google Shape;68;p3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9" name="Google Shape;69;p3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0" name="Google Shape;70;p3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5"/>
          <p:cNvSpPr txBox="1"/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" name="Google Shape;73;p35"/>
          <p:cNvSpPr txBox="1"/>
          <p:nvPr>
            <p:ph idx="1" type="body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4" name="Google Shape;74;p3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5" name="Google Shape;75;p3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6" name="Google Shape;76;p3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apositiva de título">
  <p:cSld name="1_Diapositiva de título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orma" id="15" name="Google Shape;15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86" y="0"/>
            <a:ext cx="914343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Diapositiva de título">
  <p:cSld name="2_Diapositiva de título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n que contiene Forma&#10;&#10;Descripción generada automáticamente" id="17" name="Google Shape;17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86" y="0"/>
            <a:ext cx="914343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7"/>
          <p:cNvSpPr txBox="1"/>
          <p:nvPr>
            <p:ph type="title"/>
          </p:nvPr>
        </p:nvSpPr>
        <p:spPr>
          <a:xfrm>
            <a:off x="628650" y="253869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Google Shape;20;p27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1" name="Google Shape;21;p27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2" name="Google Shape;22;p27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3" name="Google Shape;23;p2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8"/>
          <p:cNvSpPr txBox="1"/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b="0" i="0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Google Shape;26;p28"/>
          <p:cNvSpPr txBox="1"/>
          <p:nvPr>
            <p:ph idx="1" type="body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7" name="Google Shape;27;p28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8" name="Google Shape;28;p28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9" name="Google Shape;29;p2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9"/>
          <p:cNvSpPr txBox="1"/>
          <p:nvPr>
            <p:ph type="title"/>
          </p:nvPr>
        </p:nvSpPr>
        <p:spPr>
          <a:xfrm>
            <a:off x="628650" y="253869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" name="Google Shape;32;p29"/>
          <p:cNvSpPr txBox="1"/>
          <p:nvPr>
            <p:ph idx="1" type="body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3" name="Google Shape;33;p29"/>
          <p:cNvSpPr txBox="1"/>
          <p:nvPr>
            <p:ph idx="2" type="body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4" name="Google Shape;34;p29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5" name="Google Shape;35;p2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6" name="Google Shape;36;p2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0"/>
          <p:cNvSpPr txBox="1"/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Google Shape;39;p30"/>
          <p:cNvSpPr txBox="1"/>
          <p:nvPr>
            <p:ph idx="1" type="body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0" name="Google Shape;40;p30"/>
          <p:cNvSpPr txBox="1"/>
          <p:nvPr>
            <p:ph idx="2" type="body"/>
          </p:nvPr>
        </p:nvSpPr>
        <p:spPr>
          <a:xfrm>
            <a:off x="629841" y="1878806"/>
            <a:ext cx="3868500" cy="2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1" name="Google Shape;41;p30"/>
          <p:cNvSpPr txBox="1"/>
          <p:nvPr>
            <p:ph idx="3" type="body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2" name="Google Shape;42;p30"/>
          <p:cNvSpPr txBox="1"/>
          <p:nvPr>
            <p:ph idx="4" type="body"/>
          </p:nvPr>
        </p:nvSpPr>
        <p:spPr>
          <a:xfrm>
            <a:off x="4629150" y="1878806"/>
            <a:ext cx="3887400" cy="2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3" name="Google Shape;43;p30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4" name="Google Shape;44;p30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5" name="Google Shape;45;p3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1"/>
          <p:cNvSpPr txBox="1"/>
          <p:nvPr>
            <p:ph type="title"/>
          </p:nvPr>
        </p:nvSpPr>
        <p:spPr>
          <a:xfrm>
            <a:off x="628650" y="253869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" name="Google Shape;48;p3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9" name="Google Shape;49;p3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0" name="Google Shape;50;p3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2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32"/>
          <p:cNvSpPr txBox="1"/>
          <p:nvPr>
            <p:ph idx="1" type="body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54" name="Google Shape;54;p32"/>
          <p:cNvSpPr txBox="1"/>
          <p:nvPr>
            <p:ph idx="2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55" name="Google Shape;55;p3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6" name="Google Shape;56;p3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7" name="Google Shape;57;p3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3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p2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png"/><Relationship Id="rId4" Type="http://schemas.openxmlformats.org/officeDocument/2006/relationships/image" Target="../media/image9.png"/><Relationship Id="rId5" Type="http://schemas.openxmlformats.org/officeDocument/2006/relationships/image" Target="../media/image2.png"/><Relationship Id="rId6" Type="http://schemas.openxmlformats.org/officeDocument/2006/relationships/image" Target="../media/image5.png"/><Relationship Id="rId7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8.png"/><Relationship Id="rId4" Type="http://schemas.openxmlformats.org/officeDocument/2006/relationships/image" Target="../media/image7.png"/><Relationship Id="rId5" Type="http://schemas.openxmlformats.org/officeDocument/2006/relationships/image" Target="../media/image1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0.png"/><Relationship Id="rId4" Type="http://schemas.openxmlformats.org/officeDocument/2006/relationships/image" Target="../media/image2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g25d7a39f22e_0_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g25d7a39f22e_0_16"/>
          <p:cNvSpPr txBox="1"/>
          <p:nvPr/>
        </p:nvSpPr>
        <p:spPr>
          <a:xfrm>
            <a:off x="2213429" y="1994226"/>
            <a:ext cx="47172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1" i="0" lang="es-MX" sz="3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Decisiones financieras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0"/>
          <p:cNvSpPr txBox="1"/>
          <p:nvPr/>
        </p:nvSpPr>
        <p:spPr>
          <a:xfrm>
            <a:off x="430172" y="322350"/>
            <a:ext cx="71973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s-MX" sz="2700" u="none" cap="none" strike="noStrike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Hoja de Actividades</a:t>
            </a:r>
            <a:endParaRPr b="1" i="1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0"/>
          <p:cNvSpPr txBox="1"/>
          <p:nvPr/>
        </p:nvSpPr>
        <p:spPr>
          <a:xfrm>
            <a:off x="560800" y="1280679"/>
            <a:ext cx="7610700" cy="3024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eriod" startAt="3"/>
            </a:pPr>
            <a:r>
              <a:rPr b="0" i="0" lang="es-MX" sz="2400" u="none" cap="none" strike="noStrike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En la familia se plantean al siguiente pregunta:</a:t>
            </a:r>
            <a:endParaRPr sz="2400">
              <a:solidFill>
                <a:srgbClr val="22222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22222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Si asumimos que la tasa mensual se mantendrá constante en los próximos 3 meses, ¿nos conviene hacer un Depósito a Plazo a 90 días, o nos conviene hacerlo a 30 días y renovarlo cada mes? </a:t>
            </a:r>
            <a:endParaRPr sz="2400">
              <a:solidFill>
                <a:srgbClr val="22222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22222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Organiza la información para responder a la pregunta.</a:t>
            </a:r>
            <a:endParaRPr sz="2400">
              <a:solidFill>
                <a:srgbClr val="22222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11"/>
          <p:cNvPicPr preferRelativeResize="0"/>
          <p:nvPr/>
        </p:nvPicPr>
        <p:blipFill rotWithShape="1">
          <a:blip r:embed="rId3">
            <a:alphaModFix/>
          </a:blip>
          <a:srcRect b="3222" l="1785" r="3238" t="0"/>
          <a:stretch/>
        </p:blipFill>
        <p:spPr>
          <a:xfrm>
            <a:off x="474075" y="1381475"/>
            <a:ext cx="8283274" cy="2707475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1"/>
          <p:cNvSpPr txBox="1"/>
          <p:nvPr/>
        </p:nvSpPr>
        <p:spPr>
          <a:xfrm>
            <a:off x="430172" y="322350"/>
            <a:ext cx="71973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s-MX" sz="2700" u="none" cap="none" strike="noStrike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Organiza la información</a:t>
            </a:r>
            <a:endParaRPr b="1" i="1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2"/>
          <p:cNvSpPr txBox="1"/>
          <p:nvPr/>
        </p:nvSpPr>
        <p:spPr>
          <a:xfrm>
            <a:off x="430172" y="322350"/>
            <a:ext cx="71973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s-MX" sz="2700" u="none" cap="none" strike="noStrike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Recuerda que : </a:t>
            </a:r>
            <a:endParaRPr b="1" i="1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2" name="Google Shape;162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50594" y="1848744"/>
            <a:ext cx="4316200" cy="70970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12"/>
          <p:cNvSpPr txBox="1"/>
          <p:nvPr/>
        </p:nvSpPr>
        <p:spPr>
          <a:xfrm>
            <a:off x="2569171" y="886525"/>
            <a:ext cx="3912300" cy="5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lang="es-MX" sz="29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Interés Compuesto</a:t>
            </a:r>
            <a:endParaRPr b="1" i="1" sz="29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4" name="Google Shape;164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5825" y="3150381"/>
            <a:ext cx="2362200" cy="29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5825" y="3600056"/>
            <a:ext cx="2514600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1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8775" y="4021144"/>
            <a:ext cx="2571750" cy="40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1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25813" y="4380381"/>
            <a:ext cx="3076575" cy="40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3"/>
          <p:cNvSpPr txBox="1"/>
          <p:nvPr/>
        </p:nvSpPr>
        <p:spPr>
          <a:xfrm>
            <a:off x="301897" y="305184"/>
            <a:ext cx="7197300" cy="56166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s-MX" sz="3200" u="none" cap="none" strike="noStrike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¿Qué nos conviene?</a:t>
            </a:r>
            <a:endParaRPr b="1" i="0" sz="32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3" name="Google Shape;173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825" y="1484775"/>
            <a:ext cx="8795575" cy="2899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4"/>
          <p:cNvSpPr txBox="1"/>
          <p:nvPr/>
        </p:nvSpPr>
        <p:spPr>
          <a:xfrm>
            <a:off x="430172" y="322350"/>
            <a:ext cx="71973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s-MX" sz="2700" u="none" cap="none" strike="noStrike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Hoja de Actividades</a:t>
            </a:r>
            <a:endParaRPr b="1" i="1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14"/>
          <p:cNvSpPr txBox="1"/>
          <p:nvPr/>
        </p:nvSpPr>
        <p:spPr>
          <a:xfrm>
            <a:off x="369000" y="1479975"/>
            <a:ext cx="8406000" cy="171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4. Una amiga de la familia les comentó que en otro banco, si se opta por un Depósito a Plazo de $300 000 a 90 días, se obtiene un monto final de $308 250.  ¿Le sería conveniente a la familia poner los $500 000 en ese banco?</a:t>
            </a:r>
            <a:r>
              <a:rPr lang="es-MX" sz="1100">
                <a:solidFill>
                  <a:srgbClr val="222222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5"/>
          <p:cNvSpPr txBox="1"/>
          <p:nvPr/>
        </p:nvSpPr>
        <p:spPr>
          <a:xfrm>
            <a:off x="430172" y="322350"/>
            <a:ext cx="71973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s-MX" sz="2700" u="none" cap="none" strike="noStrike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Puesta en Común </a:t>
            </a:r>
            <a:endParaRPr b="1" i="1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15"/>
          <p:cNvSpPr txBox="1"/>
          <p:nvPr/>
        </p:nvSpPr>
        <p:spPr>
          <a:xfrm>
            <a:off x="733525" y="1601400"/>
            <a:ext cx="7800300" cy="438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2400" u="none" cap="none" strike="noStrike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¿Les conviene esta opción? ¿Cuál  es la tasa de interés? </a:t>
            </a:r>
            <a:endParaRPr/>
          </a:p>
        </p:txBody>
      </p:sp>
      <p:pic>
        <p:nvPicPr>
          <p:cNvPr id="186" name="Google Shape;186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58109" y="2509155"/>
            <a:ext cx="3962644" cy="19271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7"/>
          <p:cNvSpPr txBox="1"/>
          <p:nvPr/>
        </p:nvSpPr>
        <p:spPr>
          <a:xfrm>
            <a:off x="520429" y="512850"/>
            <a:ext cx="70701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lang="es-MX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Conclusiones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17"/>
          <p:cNvSpPr txBox="1"/>
          <p:nvPr/>
        </p:nvSpPr>
        <p:spPr>
          <a:xfrm>
            <a:off x="680086" y="1315609"/>
            <a:ext cx="8103900" cy="1713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3810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Calibri"/>
              <a:buChar char="●"/>
            </a:pPr>
            <a:r>
              <a:rPr lang="es-MX" sz="24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Los Depósitos a Plazo implican que un cliente deposita una cierta cantidad de dinero en una cuenta durante un período específico, ya sea 30, 60, 90 días, etc.  a cambio de recibir un rendimiento o interés sobre ese monto inicial. </a:t>
            </a:r>
            <a:endParaRPr sz="2400">
              <a:solidFill>
                <a:srgbClr val="22222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Qué ocurre si deseo sacar el dinero antes de tiempo en los depósitos a plazo  fijo? RTC" id="193" name="Google Shape;193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03286" y="3180100"/>
            <a:ext cx="2857500" cy="16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8"/>
          <p:cNvSpPr txBox="1"/>
          <p:nvPr/>
        </p:nvSpPr>
        <p:spPr>
          <a:xfrm>
            <a:off x="355200" y="1395100"/>
            <a:ext cx="8433600" cy="11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3810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Calibri"/>
              <a:buChar char="●"/>
            </a:pPr>
            <a:r>
              <a:rPr lang="es-MX" sz="24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La fórmula de interés compuesto nos permite calcular el monto final de un depósito a plazo que se renueva  períodos, asumiendo que se mantiene fija la tasa de interés </a:t>
            </a:r>
            <a:endParaRPr b="1" sz="2400">
              <a:solidFill>
                <a:srgbClr val="22222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9" name="Google Shape;19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68094" y="3066032"/>
            <a:ext cx="4316200" cy="70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43675" y="1798119"/>
            <a:ext cx="285750" cy="3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98750" y="2169606"/>
            <a:ext cx="323850" cy="419100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18"/>
          <p:cNvSpPr txBox="1"/>
          <p:nvPr/>
        </p:nvSpPr>
        <p:spPr>
          <a:xfrm>
            <a:off x="520429" y="512850"/>
            <a:ext cx="70701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lang="es-MX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Conclusiones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9"/>
          <p:cNvSpPr txBox="1"/>
          <p:nvPr/>
        </p:nvSpPr>
        <p:spPr>
          <a:xfrm>
            <a:off x="357246" y="1341116"/>
            <a:ext cx="8304300" cy="29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3429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Nunito"/>
              <a:buChar char="●"/>
            </a:pPr>
            <a:r>
              <a:rPr lang="es-MX" sz="24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Los bancos ofrecen distintas tasas con distintas condiciones. Para tomar la mejor decisión es necesario hacer cálculos y analizar la información obtenida. Por ejemplo, un depósito a plazo de un año puede ser mucho más conveniente que renovar un depósito a 30 días. En cualquier caso, esto depende de las tasas de interés involucradas</a:t>
            </a:r>
            <a:r>
              <a:rPr lang="es-MX" sz="1800">
                <a:solidFill>
                  <a:srgbClr val="222222"/>
                </a:solidFill>
                <a:latin typeface="Nunito"/>
                <a:ea typeface="Nunito"/>
                <a:cs typeface="Nunito"/>
                <a:sym typeface="Nunito"/>
              </a:rPr>
              <a:t>. </a:t>
            </a:r>
            <a:endParaRPr sz="1800">
              <a:solidFill>
                <a:srgbClr val="22222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22222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19"/>
          <p:cNvSpPr txBox="1"/>
          <p:nvPr/>
        </p:nvSpPr>
        <p:spPr>
          <a:xfrm>
            <a:off x="520429" y="512850"/>
            <a:ext cx="70701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lang="es-MX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Conclusiones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9" name="Google Shape;20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57025" y="3374050"/>
            <a:ext cx="1616750" cy="159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1"/>
          <p:cNvSpPr txBox="1"/>
          <p:nvPr/>
        </p:nvSpPr>
        <p:spPr>
          <a:xfrm>
            <a:off x="587406" y="1178631"/>
            <a:ext cx="8103900" cy="1713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3619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●"/>
            </a:pPr>
            <a:r>
              <a:rPr lang="es-MX" sz="24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Recuerda que cada familia tiene diferentes circunstancias financieras y metas de ahorro, por lo que es importante evaluar las necesidades y buscar las opciones que mejor se adapten a cada situación. </a:t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5" name="Google Shape;21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47425" y="2891625"/>
            <a:ext cx="2967174" cy="1883425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21"/>
          <p:cNvSpPr txBox="1"/>
          <p:nvPr/>
        </p:nvSpPr>
        <p:spPr>
          <a:xfrm>
            <a:off x="520429" y="512850"/>
            <a:ext cx="70701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lang="es-MX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Conclusiones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7" name="Google Shape;217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13075" y="3072600"/>
            <a:ext cx="2034346" cy="1605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"/>
          <p:cNvSpPr/>
          <p:nvPr/>
        </p:nvSpPr>
        <p:spPr>
          <a:xfrm>
            <a:off x="389526" y="1199591"/>
            <a:ext cx="4005706" cy="3428067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2"/>
          <p:cNvSpPr txBox="1"/>
          <p:nvPr/>
        </p:nvSpPr>
        <p:spPr>
          <a:xfrm>
            <a:off x="430172" y="322350"/>
            <a:ext cx="71973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lang="es-MX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Antes de comenzar…</a:t>
            </a:r>
            <a:endParaRPr sz="270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2"/>
          <p:cNvSpPr txBox="1"/>
          <p:nvPr/>
        </p:nvSpPr>
        <p:spPr>
          <a:xfrm>
            <a:off x="477915" y="1642967"/>
            <a:ext cx="3828900" cy="25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3937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</a:pPr>
            <a:r>
              <a:rPr lang="es-MX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¿Alguna vez has ahorrado? En el caso que sí, ¿cómo guardaste el dinero?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</a:pPr>
            <a:r>
              <a:rPr lang="es-MX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¿En qué usaste o usarás el dinero ahorrado? ¿Te ha sido difícil ahorrar? </a:t>
            </a:r>
            <a:endParaRPr b="0" i="0" sz="3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39300" y="1527925"/>
            <a:ext cx="1713943" cy="2656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22"/>
          <p:cNvSpPr txBox="1"/>
          <p:nvPr/>
        </p:nvSpPr>
        <p:spPr>
          <a:xfrm>
            <a:off x="2213429" y="1994226"/>
            <a:ext cx="4717142" cy="6001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1" i="0" lang="es-MX" sz="3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Decisiones financieras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"/>
          <p:cNvSpPr txBox="1"/>
          <p:nvPr/>
        </p:nvSpPr>
        <p:spPr>
          <a:xfrm>
            <a:off x="360550" y="328175"/>
            <a:ext cx="6977400" cy="9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Revisemos la </a:t>
            </a:r>
            <a:r>
              <a:rPr b="1" lang="es-MX" sz="2800" u="sng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infografía</a:t>
            </a:r>
            <a:r>
              <a:rPr b="1" lang="es-MX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 de esta situación:</a:t>
            </a:r>
            <a:endParaRPr b="1" sz="270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3"/>
          <p:cNvSpPr txBox="1"/>
          <p:nvPr/>
        </p:nvSpPr>
        <p:spPr>
          <a:xfrm>
            <a:off x="1218850" y="967325"/>
            <a:ext cx="62550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s-MX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“ El Ahorro”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3"/>
          <p:cNvSpPr txBox="1"/>
          <p:nvPr/>
        </p:nvSpPr>
        <p:spPr>
          <a:xfrm>
            <a:off x="2874463" y="4511800"/>
            <a:ext cx="3556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s-MX"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*Imagen referencial de la situación</a:t>
            </a:r>
            <a:r>
              <a:rPr lang="es-MX"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8" name="Google Shape;98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38725" y="1671025"/>
            <a:ext cx="3628008" cy="2639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"/>
          <p:cNvSpPr/>
          <p:nvPr/>
        </p:nvSpPr>
        <p:spPr>
          <a:xfrm>
            <a:off x="711275" y="1322300"/>
            <a:ext cx="8025600" cy="30798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4"/>
          <p:cNvSpPr txBox="1"/>
          <p:nvPr/>
        </p:nvSpPr>
        <p:spPr>
          <a:xfrm>
            <a:off x="430172" y="322350"/>
            <a:ext cx="71973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lang="es-MX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 partir de la Infografía, </a:t>
            </a:r>
            <a:r>
              <a:rPr lang="es-MX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respondamos:</a:t>
            </a:r>
            <a:r>
              <a:rPr i="0" lang="es-MX" sz="2700" u="none" cap="none" strike="noStrike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i="1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4"/>
          <p:cNvSpPr txBox="1"/>
          <p:nvPr/>
        </p:nvSpPr>
        <p:spPr>
          <a:xfrm>
            <a:off x="787174" y="1543255"/>
            <a:ext cx="7478100" cy="244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064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s-MX" sz="2800">
                <a:latin typeface="Calibri"/>
                <a:ea typeface="Calibri"/>
                <a:cs typeface="Calibri"/>
                <a:sym typeface="Calibri"/>
              </a:rPr>
              <a:t>¿Qué es el Ahorro? ¿Cómo se pueden guardar los ahorros?</a:t>
            </a:r>
            <a:endParaRPr/>
          </a:p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s-MX" sz="2800">
                <a:latin typeface="Calibri"/>
                <a:ea typeface="Calibri"/>
                <a:cs typeface="Calibri"/>
                <a:sym typeface="Calibri"/>
              </a:rPr>
              <a:t> ¿Qué es un depósito a plazo? ¿Cuáles son sus ventajas y desventajas?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6"/>
          <p:cNvSpPr txBox="1"/>
          <p:nvPr/>
        </p:nvSpPr>
        <p:spPr>
          <a:xfrm>
            <a:off x="296804" y="242500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b="1" i="0" lang="es-MX" sz="2700" u="none" cap="none" strike="noStrike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Presentación del problema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6"/>
          <p:cNvSpPr/>
          <p:nvPr/>
        </p:nvSpPr>
        <p:spPr>
          <a:xfrm>
            <a:off x="549325" y="980852"/>
            <a:ext cx="7256700" cy="14790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s-MX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Una familia ha ahorrado </a:t>
            </a:r>
            <a:r>
              <a:rPr b="1" i="0" lang="es-MX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$500.000</a:t>
            </a:r>
            <a:r>
              <a:rPr b="0" i="0" lang="es-MX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para usarlos ante cualquier emergencia. Han conversado sobre los </a:t>
            </a:r>
            <a:r>
              <a:rPr b="1" i="0" lang="es-MX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Depósitos a Plazo </a:t>
            </a:r>
            <a:r>
              <a:rPr b="0" i="0" lang="es-MX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como una alternativa de ahorro y están en búsqueda de información. Una hija averiguó en dos bancos y obtuvo la siguiente información:  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6"/>
          <p:cNvSpPr/>
          <p:nvPr/>
        </p:nvSpPr>
        <p:spPr>
          <a:xfrm>
            <a:off x="3089274" y="2287588"/>
            <a:ext cx="12760993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3" name="Google Shape;113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6988" y="2459850"/>
            <a:ext cx="6849075" cy="246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"/>
          <p:cNvSpPr/>
          <p:nvPr/>
        </p:nvSpPr>
        <p:spPr>
          <a:xfrm>
            <a:off x="379004" y="931321"/>
            <a:ext cx="4788082" cy="3889829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5"/>
          <p:cNvSpPr txBox="1"/>
          <p:nvPr/>
        </p:nvSpPr>
        <p:spPr>
          <a:xfrm>
            <a:off x="430172" y="322350"/>
            <a:ext cx="71973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lang="es-MX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Presentación Problema</a:t>
            </a:r>
            <a:endParaRPr b="1" i="1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5"/>
          <p:cNvSpPr txBox="1"/>
          <p:nvPr/>
        </p:nvSpPr>
        <p:spPr>
          <a:xfrm>
            <a:off x="638414" y="1060353"/>
            <a:ext cx="4668000" cy="36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524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s-MX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MX" sz="2400">
                <a:latin typeface="Calibri"/>
                <a:ea typeface="Calibri"/>
                <a:cs typeface="Calibri"/>
                <a:sym typeface="Calibri"/>
              </a:rPr>
              <a:t>¿Cuál es el monto de dinero que la familia está evaluando poner en un depósito a plazo?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524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s-MX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¿Qué información entrega la tabla? 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524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s-MX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¿Cómo son las tasas de interés a medida que aumentan los plazos?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1" name="Google Shape;121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40950" y="1507564"/>
            <a:ext cx="2776401" cy="2737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"/>
          <p:cNvSpPr txBox="1"/>
          <p:nvPr/>
        </p:nvSpPr>
        <p:spPr>
          <a:xfrm>
            <a:off x="430172" y="322350"/>
            <a:ext cx="71973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s-MX" sz="2700" u="none" cap="none" strike="noStrike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Hoja de Actividades</a:t>
            </a:r>
            <a:endParaRPr b="1" i="1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7"/>
          <p:cNvSpPr txBox="1"/>
          <p:nvPr/>
        </p:nvSpPr>
        <p:spPr>
          <a:xfrm>
            <a:off x="520425" y="1424938"/>
            <a:ext cx="7642200" cy="808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114300" marR="0" rtl="0" algn="just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b="0" i="0" lang="es-MX" sz="2400" u="none" cap="none" strike="noStrike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s-MX" sz="24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Si deciden poner su dinero en un Depósito a Plazo a 30 días,  ¿cuál banco les conviene? ¿Por qué?  </a:t>
            </a:r>
            <a:endParaRPr sz="2400">
              <a:solidFill>
                <a:srgbClr val="22222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7"/>
          <p:cNvSpPr txBox="1"/>
          <p:nvPr/>
        </p:nvSpPr>
        <p:spPr>
          <a:xfrm>
            <a:off x="520425" y="2978850"/>
            <a:ext cx="7642200" cy="93612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114300" marR="0" rtl="0" algn="just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b="0" i="0" lang="es-MX" sz="2400" u="none" cap="none" strike="noStrike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2. ¿Que ganancia  tendrán al cabo de 30 días con el banco A y con el banco B? </a:t>
            </a:r>
            <a:endParaRPr b="0" i="0" sz="2400" u="none" cap="none" strike="noStrike">
              <a:solidFill>
                <a:srgbClr val="22222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8"/>
          <p:cNvSpPr txBox="1"/>
          <p:nvPr/>
        </p:nvSpPr>
        <p:spPr>
          <a:xfrm>
            <a:off x="430172" y="322350"/>
            <a:ext cx="71973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s-MX" sz="2700" u="none" cap="none" strike="noStrike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Hoja de Actividades</a:t>
            </a:r>
            <a:endParaRPr b="1" i="1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8"/>
          <p:cNvSpPr txBox="1"/>
          <p:nvPr/>
        </p:nvSpPr>
        <p:spPr>
          <a:xfrm>
            <a:off x="560800" y="1250605"/>
            <a:ext cx="7642200" cy="93612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114300" marR="0" rtl="0" algn="just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b="0" i="0" lang="es-MX" sz="2400" u="none" cap="none" strike="noStrike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2. ¿Que ganancia  tendrán al cabo de 30 días con el banco A y con el banco B? </a:t>
            </a:r>
            <a:endParaRPr b="0" i="0" sz="2400" u="none" cap="none" strike="noStrike">
              <a:solidFill>
                <a:srgbClr val="22222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5" name="Google Shape;135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7961" y="2420925"/>
            <a:ext cx="5368077" cy="241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9"/>
          <p:cNvSpPr txBox="1"/>
          <p:nvPr/>
        </p:nvSpPr>
        <p:spPr>
          <a:xfrm>
            <a:off x="430172" y="322350"/>
            <a:ext cx="71973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s-MX" sz="2700" u="none" cap="none" strike="noStrike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Hoja de Actividades</a:t>
            </a:r>
            <a:endParaRPr b="1" i="1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9"/>
          <p:cNvSpPr txBox="1"/>
          <p:nvPr/>
        </p:nvSpPr>
        <p:spPr>
          <a:xfrm>
            <a:off x="560800" y="1250605"/>
            <a:ext cx="7642200" cy="93612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114300" marR="0" rtl="0" algn="just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b="0" i="0" lang="es-MX" sz="2400" u="none" cap="none" strike="noStrike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2. ¿Que ganancia  tendrán al cabo de 30 días con el banco A y con el banco B? </a:t>
            </a:r>
            <a:endParaRPr b="0" i="0" sz="2400" u="none" cap="none" strike="noStrike">
              <a:solidFill>
                <a:srgbClr val="22222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2" name="Google Shape;142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23324" y="2294725"/>
            <a:ext cx="4833623" cy="217705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9"/>
          <p:cNvSpPr/>
          <p:nvPr/>
        </p:nvSpPr>
        <p:spPr>
          <a:xfrm>
            <a:off x="2737675" y="4471775"/>
            <a:ext cx="1078500" cy="414900"/>
          </a:xfrm>
          <a:prstGeom prst="rect">
            <a:avLst/>
          </a:prstGeom>
          <a:solidFill>
            <a:srgbClr val="60B69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300"/>
              <a:t>$4250</a:t>
            </a:r>
            <a:endParaRPr b="1" sz="2300"/>
          </a:p>
        </p:txBody>
      </p:sp>
      <p:sp>
        <p:nvSpPr>
          <p:cNvPr id="144" name="Google Shape;144;p9"/>
          <p:cNvSpPr/>
          <p:nvPr/>
        </p:nvSpPr>
        <p:spPr>
          <a:xfrm>
            <a:off x="5528175" y="4471775"/>
            <a:ext cx="1078500" cy="414900"/>
          </a:xfrm>
          <a:prstGeom prst="rect">
            <a:avLst/>
          </a:prstGeom>
          <a:solidFill>
            <a:srgbClr val="60B69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300"/>
              <a:t>$4500</a:t>
            </a:r>
            <a:endParaRPr b="1" sz="23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