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71" r:id="rId5"/>
    <p:sldMasterId id="2147483672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03AD504A-2A19-4B72-9291-9C8E53C52DE7}">
  <a:tblStyle styleId="{03AD504A-2A19-4B72-9291-9C8E53C52DE7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f27e5ae785_0_38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g1f27e5ae785_0_38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1f27e5ae785_0_39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8" name="Google Shape;178;g1f27e5ae785_0_39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2a9cf8087a_0_3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4" name="Google Shape;184;g22a9cf8087a_0_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22a9cf8087a_0_4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0" name="Google Shape;190;g22a9cf8087a_0_4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22a9cf8087a_0_5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6" name="Google Shape;196;g22a9cf8087a_0_5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2a9cf8087a_0_6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2" name="Google Shape;202;g22a9cf8087a_0_6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22a9cf8087a_0_7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8" name="Google Shape;208;g22a9cf8087a_0_7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22a9cf8087a_0_4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5" name="Google Shape;215;g22a9cf8087a_0_4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1f27e5ae785_0_43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1" name="Google Shape;221;g1f27e5ae785_0_43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1f27e5ae785_0_40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8" name="Google Shape;228;g1f27e5ae785_0_40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1f27e5ae785_0_41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4" name="Google Shape;234;g1f27e5ae785_0_4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f27e5ae785_0_39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0" name="Google Shape;130;g1f27e5ae785_0_39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22a9cf8087a_0_9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0" name="Google Shape;240;g22a9cf8087a_0_9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1f27e5ae785_0_50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g1f27e5ae785_0_50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2a9cf8087a_0_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5" name="Google Shape;135;g22a9cf8087a_0_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2a9cf8087a_0_1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1" name="Google Shape;141;g22a9cf8087a_0_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2a9cf8087a_0_1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6" name="Google Shape;146;g22a9cf8087a_0_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2a9cf8087a_0_2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2" name="Google Shape;152;g22a9cf8087a_0_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2a9cf8087a_0_10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7" name="Google Shape;157;g22a9cf8087a_0_10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2a9cf8087a_0_10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3" name="Google Shape;163;g22a9cf8087a_0_10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f27e5ae785_0_46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0" name="Google Shape;170;g1f27e5ae785_0_46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7" name="Google Shape;57;p1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8" name="Google Shape;58;p1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iapositiva de título">
  <p:cSld name="1_Diapositiva de título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orma" id="60" name="Google Shape;60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86" y="0"/>
            <a:ext cx="914343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Diapositiva de título">
  <p:cSld name="2_Diapositiva de título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n que contiene Forma&#10;&#10;Descripción generada automáticamente" id="62" name="Google Shape;62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86" y="0"/>
            <a:ext cx="914343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7"/>
          <p:cNvSpPr txBox="1"/>
          <p:nvPr>
            <p:ph type="title"/>
          </p:nvPr>
        </p:nvSpPr>
        <p:spPr>
          <a:xfrm>
            <a:off x="628650" y="253869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5" name="Google Shape;65;p17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6" name="Google Shape;66;p17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7" name="Google Shape;67;p17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8" name="Google Shape;68;p17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8"/>
          <p:cNvSpPr txBox="1"/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b="0" i="0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" name="Google Shape;71;p18"/>
          <p:cNvSpPr txBox="1"/>
          <p:nvPr>
            <p:ph idx="1" type="body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2" name="Google Shape;72;p18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3" name="Google Shape;73;p18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4" name="Google Shape;74;p18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9"/>
          <p:cNvSpPr txBox="1"/>
          <p:nvPr>
            <p:ph type="title"/>
          </p:nvPr>
        </p:nvSpPr>
        <p:spPr>
          <a:xfrm>
            <a:off x="628650" y="253869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7" name="Google Shape;77;p19"/>
          <p:cNvSpPr txBox="1"/>
          <p:nvPr>
            <p:ph idx="1" type="body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8" name="Google Shape;78;p19"/>
          <p:cNvSpPr txBox="1"/>
          <p:nvPr>
            <p:ph idx="2" type="body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9" name="Google Shape;79;p19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0" name="Google Shape;80;p19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1" name="Google Shape;81;p19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0"/>
          <p:cNvSpPr txBox="1"/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4" name="Google Shape;84;p20"/>
          <p:cNvSpPr txBox="1"/>
          <p:nvPr>
            <p:ph idx="1" type="body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85" name="Google Shape;85;p20"/>
          <p:cNvSpPr txBox="1"/>
          <p:nvPr>
            <p:ph idx="2" type="body"/>
          </p:nvPr>
        </p:nvSpPr>
        <p:spPr>
          <a:xfrm>
            <a:off x="629841" y="1878806"/>
            <a:ext cx="3868500" cy="2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6" name="Google Shape;86;p20"/>
          <p:cNvSpPr txBox="1"/>
          <p:nvPr>
            <p:ph idx="3" type="body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87" name="Google Shape;87;p20"/>
          <p:cNvSpPr txBox="1"/>
          <p:nvPr>
            <p:ph idx="4" type="body"/>
          </p:nvPr>
        </p:nvSpPr>
        <p:spPr>
          <a:xfrm>
            <a:off x="4629150" y="1878806"/>
            <a:ext cx="3887400" cy="2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8" name="Google Shape;88;p20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9" name="Google Shape;89;p20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0" name="Google Shape;90;p20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1"/>
          <p:cNvSpPr txBox="1"/>
          <p:nvPr>
            <p:ph type="title"/>
          </p:nvPr>
        </p:nvSpPr>
        <p:spPr>
          <a:xfrm>
            <a:off x="628650" y="253869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3" name="Google Shape;93;p2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4" name="Google Shape;94;p2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5" name="Google Shape;95;p2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2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8" name="Google Shape;98;p22"/>
          <p:cNvSpPr txBox="1"/>
          <p:nvPr>
            <p:ph idx="1" type="body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810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99" name="Google Shape;99;p22"/>
          <p:cNvSpPr txBox="1"/>
          <p:nvPr>
            <p:ph idx="2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00" name="Google Shape;100;p22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1" name="Google Shape;101;p22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2" name="Google Shape;102;p2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3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5" name="Google Shape;105;p23"/>
          <p:cNvSpPr/>
          <p:nvPr>
            <p:ph idx="2" type="pic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</p:sp>
      <p:sp>
        <p:nvSpPr>
          <p:cNvPr id="106" name="Google Shape;106;p23"/>
          <p:cNvSpPr txBox="1"/>
          <p:nvPr>
            <p:ph idx="1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07" name="Google Shape;107;p2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8" name="Google Shape;108;p2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9" name="Google Shape;109;p2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4"/>
          <p:cNvSpPr txBox="1"/>
          <p:nvPr>
            <p:ph type="title"/>
          </p:nvPr>
        </p:nvSpPr>
        <p:spPr>
          <a:xfrm>
            <a:off x="628650" y="253869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2" name="Google Shape;112;p24"/>
          <p:cNvSpPr txBox="1"/>
          <p:nvPr>
            <p:ph idx="1" type="body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3" name="Google Shape;113;p2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4" name="Google Shape;114;p2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5" name="Google Shape;115;p2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5"/>
          <p:cNvSpPr txBox="1"/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8" name="Google Shape;118;p25"/>
          <p:cNvSpPr txBox="1"/>
          <p:nvPr>
            <p:ph idx="1" type="body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9" name="Google Shape;119;p25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0" name="Google Shape;120;p25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1" name="Google Shape;121;p2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5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Relationship Id="rId4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6"/>
          <p:cNvSpPr txBox="1"/>
          <p:nvPr/>
        </p:nvSpPr>
        <p:spPr>
          <a:xfrm>
            <a:off x="483935" y="1916504"/>
            <a:ext cx="8175900" cy="1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1" lang="es" sz="3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Estimación de poblaciones </a:t>
            </a:r>
            <a:endParaRPr b="1" sz="3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1" lang="es" sz="3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 ecosistemas</a:t>
            </a:r>
            <a:endParaRPr b="1" i="0" sz="33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5"/>
          <p:cNvSpPr txBox="1"/>
          <p:nvPr/>
        </p:nvSpPr>
        <p:spPr>
          <a:xfrm>
            <a:off x="301629" y="277125"/>
            <a:ext cx="41442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Actividades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1" name="Google Shape;181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2600" y="1467802"/>
            <a:ext cx="8839202" cy="27513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6"/>
          <p:cNvSpPr txBox="1"/>
          <p:nvPr/>
        </p:nvSpPr>
        <p:spPr>
          <a:xfrm>
            <a:off x="391700" y="1437400"/>
            <a:ext cx="8550000" cy="264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lang="e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Expresa algebraicamente los cálculos del procedimiento correcto.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 sugerimos utilizar las siguientes variables: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-"/>
            </a:pPr>
            <a:r>
              <a:rPr lang="e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baseline="-25000" lang="e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2024</a:t>
            </a:r>
            <a:r>
              <a:rPr lang="e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: cantidad de patos adultos en 2024.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-"/>
            </a:pPr>
            <a:r>
              <a:rPr lang="e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</a:t>
            </a:r>
            <a:r>
              <a:rPr baseline="-25000" lang="e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2024</a:t>
            </a:r>
            <a:r>
              <a:rPr lang="e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: cantidad de patos jóvenes el 2024.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manera similar para el año 2023, A</a:t>
            </a:r>
            <a:r>
              <a:rPr baseline="-25000" lang="e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2023</a:t>
            </a:r>
            <a:r>
              <a:rPr lang="e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J</a:t>
            </a:r>
            <a:r>
              <a:rPr baseline="-25000" lang="e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2023</a:t>
            </a:r>
            <a:r>
              <a:rPr lang="e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36"/>
          <p:cNvSpPr txBox="1"/>
          <p:nvPr/>
        </p:nvSpPr>
        <p:spPr>
          <a:xfrm>
            <a:off x="304800" y="152400"/>
            <a:ext cx="30000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Actividades</a:t>
            </a:r>
            <a:endParaRPr b="1" sz="270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7"/>
          <p:cNvSpPr txBox="1"/>
          <p:nvPr/>
        </p:nvSpPr>
        <p:spPr>
          <a:xfrm>
            <a:off x="301629" y="277125"/>
            <a:ext cx="41442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Actividades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3" name="Google Shape;193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9825" y="1715700"/>
            <a:ext cx="8839197" cy="14112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8"/>
          <p:cNvSpPr txBox="1"/>
          <p:nvPr/>
        </p:nvSpPr>
        <p:spPr>
          <a:xfrm>
            <a:off x="301629" y="277125"/>
            <a:ext cx="41442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Actividades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9" name="Google Shape;199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1525" y="1698625"/>
            <a:ext cx="8839201" cy="1250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9"/>
          <p:cNvSpPr txBox="1"/>
          <p:nvPr/>
        </p:nvSpPr>
        <p:spPr>
          <a:xfrm>
            <a:off x="301629" y="277125"/>
            <a:ext cx="41442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Actividades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5" name="Google Shape;205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914325"/>
            <a:ext cx="8839201" cy="28963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40"/>
          <p:cNvSpPr txBox="1"/>
          <p:nvPr/>
        </p:nvSpPr>
        <p:spPr>
          <a:xfrm>
            <a:off x="301629" y="277125"/>
            <a:ext cx="41442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Actividades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1" name="Google Shape;211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24850" y="1869650"/>
            <a:ext cx="4276725" cy="1352550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40"/>
          <p:cNvSpPr/>
          <p:nvPr/>
        </p:nvSpPr>
        <p:spPr>
          <a:xfrm rot="-5400000">
            <a:off x="3930463" y="287075"/>
            <a:ext cx="1465500" cy="4670100"/>
          </a:xfrm>
          <a:prstGeom prst="halfFrame">
            <a:avLst>
              <a:gd fmla="val 3521" name="adj1"/>
              <a:gd fmla="val 2815" name="adj2"/>
            </a:avLst>
          </a:prstGeom>
          <a:solidFill>
            <a:srgbClr val="63B7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sz="11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41"/>
          <p:cNvSpPr txBox="1"/>
          <p:nvPr/>
        </p:nvSpPr>
        <p:spPr>
          <a:xfrm>
            <a:off x="261979" y="237450"/>
            <a:ext cx="41442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Actividades</a:t>
            </a:r>
            <a:endParaRPr b="1" sz="270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41"/>
          <p:cNvSpPr txBox="1"/>
          <p:nvPr/>
        </p:nvSpPr>
        <p:spPr>
          <a:xfrm>
            <a:off x="551383" y="1388075"/>
            <a:ext cx="7683600" cy="22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Si tuviéramos los valores del 2022, ¿cómo calcularíamos las cantidades del 2023? Considera las mismas las tasas y coeficientes que hemos utilizado.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 Considerando que </a:t>
            </a: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sabemos 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las cantidades del 2022 pero que </a:t>
            </a: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sí sabemos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las del 2023 (187 adultos y 1769 jóvenes), ¿de qué manera calcularíamos las cantidades del 2022?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3" name="Google Shape;223;p42"/>
          <p:cNvGraphicFramePr/>
          <p:nvPr/>
        </p:nvGraphicFramePr>
        <p:xfrm>
          <a:off x="337469" y="145155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{03AD504A-2A19-4B72-9291-9C8E53C52DE7}</a:tableStyleId>
              </a:tblPr>
              <a:tblGrid>
                <a:gridCol w="3980725"/>
                <a:gridCol w="4406675"/>
              </a:tblGrid>
              <a:tr h="419450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7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Método de sustitución</a:t>
                      </a:r>
                      <a:endParaRPr/>
                    </a:p>
                  </a:txBody>
                  <a:tcPr marT="34300" marB="34300" marR="68600" marL="68600" anchor="ctr">
                    <a:lnL cap="flat" cmpd="sng" w="12700">
                      <a:solidFill>
                        <a:srgbClr val="63B7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63B7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63B7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0B69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3B799"/>
                    </a:solidFill>
                  </a:tcPr>
                </a:tc>
                <a:tc hMerge="1"/>
              </a:tr>
              <a:tr h="920525">
                <a:tc>
                  <a:txBody>
                    <a:bodyPr/>
                    <a:lstStyle/>
                    <a:p>
                      <a:pPr indent="0" lvl="0" marL="89999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PASO 1: </a:t>
                      </a:r>
                      <a:r>
                        <a:rPr lang="es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Elige una ecuación y una incógnita. Despeja la incógnita en función de la otra y de los otros datos. 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44000" marB="144000" marR="144000" marL="144000" anchor="ctr">
                    <a:lnL cap="flat" cmpd="sng" w="6350">
                      <a:solidFill>
                        <a:srgbClr val="60B69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0B69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0B69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0B69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E2D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34300" marB="34300" marR="68600" marL="68600" anchor="ctr">
                    <a:lnL cap="flat" cmpd="sng" w="6350">
                      <a:solidFill>
                        <a:srgbClr val="60B69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63B7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63B7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63B7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20525">
                <a:tc>
                  <a:txBody>
                    <a:bodyPr/>
                    <a:lstStyle/>
                    <a:p>
                      <a:pPr indent="0" lvl="0" marL="89999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PASO 2: </a:t>
                      </a:r>
                      <a:r>
                        <a:rPr lang="es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Reemplaza en la otra ecuación la incógnita despejada. Luego, resuelve la ecuación y calcula el valor de la incógnita.</a:t>
                      </a:r>
                      <a:endParaRPr sz="1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44000" marB="144000" marR="144000" marL="144000" anchor="ctr">
                    <a:lnL cap="flat" cmpd="sng" w="6350">
                      <a:solidFill>
                        <a:srgbClr val="60B69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0B69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0B69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0B69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E2D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34300" marB="34300" marR="68600" marL="68600" anchor="ctr">
                    <a:lnL cap="flat" cmpd="sng" w="6350">
                      <a:solidFill>
                        <a:srgbClr val="60B69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63B7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63B7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63B7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20525">
                <a:tc>
                  <a:txBody>
                    <a:bodyPr/>
                    <a:lstStyle/>
                    <a:p>
                      <a:pPr indent="0" lvl="0" marL="89999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PASO 3: </a:t>
                      </a:r>
                      <a:r>
                        <a:rPr lang="es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El valor encontrado,  reemplázalo en cualquiera de las ecuaciones, y determina el valor de la otra incógnita.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44000" marB="144000" marR="144000" marL="144000" anchor="ctr">
                    <a:lnL cap="flat" cmpd="sng" w="6350">
                      <a:solidFill>
                        <a:srgbClr val="60B69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0B69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0B69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0B69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E2D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34300" marB="34300" marR="68600" marL="68600" anchor="ctr">
                    <a:lnL cap="flat" cmpd="sng" w="6350">
                      <a:solidFill>
                        <a:srgbClr val="60B69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63B7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63B7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63B7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24" name="Google Shape;224;p42"/>
          <p:cNvSpPr txBox="1"/>
          <p:nvPr/>
        </p:nvSpPr>
        <p:spPr>
          <a:xfrm>
            <a:off x="261979" y="237450"/>
            <a:ext cx="41442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Actividades</a:t>
            </a:r>
            <a:endParaRPr b="1" sz="270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42"/>
          <p:cNvSpPr txBox="1"/>
          <p:nvPr/>
        </p:nvSpPr>
        <p:spPr>
          <a:xfrm>
            <a:off x="337475" y="722250"/>
            <a:ext cx="75498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6. Utiliza el siguiente método para resolver el sistema de ecuaciones, denominado método de sustitución.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43"/>
          <p:cNvSpPr txBox="1"/>
          <p:nvPr/>
        </p:nvSpPr>
        <p:spPr>
          <a:xfrm>
            <a:off x="2428050" y="1575225"/>
            <a:ext cx="4287900" cy="9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¿Cuál habrá sido la población de patos en el 2021?</a:t>
            </a:r>
            <a:endParaRPr b="0" i="0" sz="2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43"/>
          <p:cNvSpPr txBox="1"/>
          <p:nvPr/>
        </p:nvSpPr>
        <p:spPr>
          <a:xfrm>
            <a:off x="261979" y="237450"/>
            <a:ext cx="41442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Actividades</a:t>
            </a:r>
            <a:endParaRPr b="1" sz="270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44"/>
          <p:cNvSpPr/>
          <p:nvPr/>
        </p:nvSpPr>
        <p:spPr>
          <a:xfrm>
            <a:off x="471600" y="1308100"/>
            <a:ext cx="8200800" cy="322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Hemos hecho el trabajo de </a:t>
            </a: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modelar matemáticamente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 problema real en el contexto del crecimiento de la población en un ecosistema. En el proceso fue necesario utilizar notación algebraica para resumir y facilitar la manipulación de términos, lo que nos permitió plantear un </a:t>
            </a: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sistema de ecuaciones lineales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partir del cual, obtuvimos las cantidades pedidas.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Existen diversos </a:t>
            </a: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métodos algebraicos para resolver sistemas de ecuaciones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lineales de 2 incógnitas y 2 ecuaciones. En esta oportunidad, utilizamos el “método de sustitución”. Recordemos que también se pueden resolver sistemas gráficam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nte, determinando la intersección entre las dos rectas involucradas.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44"/>
          <p:cNvSpPr txBox="1"/>
          <p:nvPr/>
        </p:nvSpPr>
        <p:spPr>
          <a:xfrm>
            <a:off x="520429" y="665250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Conclusiones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56124" y="187726"/>
            <a:ext cx="5071125" cy="4768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45"/>
          <p:cNvSpPr/>
          <p:nvPr/>
        </p:nvSpPr>
        <p:spPr>
          <a:xfrm>
            <a:off x="243000" y="1236800"/>
            <a:ext cx="8200800" cy="259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Las expresiones planteadas en esta clase se denominan </a:t>
            </a: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recursivas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porque existe dependencia de la información entre un período de tiempo y el siguiente. No podríamos haber determinado información del 2021 sin haber calculado antes los datos del 2022.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problema que abordamos es una simplificación de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 problema real de crecimiento poblacional, pues estos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dependen de muchas más variables, sin embargo,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permitió </a:t>
            </a: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capturar la esencia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este tipo de problemas.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45"/>
          <p:cNvSpPr txBox="1"/>
          <p:nvPr/>
        </p:nvSpPr>
        <p:spPr>
          <a:xfrm>
            <a:off x="520429" y="665250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Conclusiones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4" name="Google Shape;244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50525" y="2620900"/>
            <a:ext cx="3052849" cy="2222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Google Shape;249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6" cy="5143503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46"/>
          <p:cNvSpPr txBox="1"/>
          <p:nvPr/>
        </p:nvSpPr>
        <p:spPr>
          <a:xfrm>
            <a:off x="483935" y="2068904"/>
            <a:ext cx="8175900" cy="1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</a:pPr>
            <a:r>
              <a:rPr b="1" lang="es" sz="3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Estimación de poblaciones </a:t>
            </a:r>
            <a:endParaRPr b="1" sz="3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</a:pPr>
            <a:r>
              <a:rPr b="1" lang="es" sz="3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 ecosistemas</a:t>
            </a:r>
            <a:endParaRPr b="1" sz="3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3814" y="3838242"/>
            <a:ext cx="4753262" cy="7816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3801" y="899775"/>
            <a:ext cx="6999825" cy="29384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6125" y="224175"/>
            <a:ext cx="6457950" cy="30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6125" y="224175"/>
            <a:ext cx="6457950" cy="306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5400" y="3415275"/>
            <a:ext cx="8487100" cy="1520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0742" y="240548"/>
            <a:ext cx="7748250" cy="4675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2"/>
          <p:cNvSpPr txBox="1"/>
          <p:nvPr/>
        </p:nvSpPr>
        <p:spPr>
          <a:xfrm>
            <a:off x="700500" y="1354625"/>
            <a:ext cx="7743000" cy="24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un estudio acerca de la población de una determinada especie de patos en una zona de nuestro país, se clasificó a los individuos de esta especie en dos tipos: “adultos” y “jóvenes”.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esta población, al igual que en otras especies, ocurre que: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●"/>
            </a:pPr>
            <a:r>
              <a:rPr lang="e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cada año </a:t>
            </a:r>
            <a:r>
              <a:rPr b="1" lang="e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nace </a:t>
            </a:r>
            <a:r>
              <a:rPr lang="e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cierta cantidad de patos, considerados jóvenes.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●"/>
            </a:pPr>
            <a:r>
              <a:rPr lang="e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cada año </a:t>
            </a:r>
            <a:r>
              <a:rPr b="1" lang="e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fallecen </a:t>
            </a:r>
            <a:r>
              <a:rPr lang="e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patos adultos y jóvenes, debido a diferentes factores.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●"/>
            </a:pPr>
            <a:r>
              <a:rPr lang="e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hay una fracción de patos</a:t>
            </a:r>
            <a:r>
              <a:rPr b="1" lang="e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jóvenes que se convierten en adultos</a:t>
            </a:r>
            <a:r>
              <a:rPr lang="e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durante un año.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●"/>
            </a:pPr>
            <a:r>
              <a:rPr lang="e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 patos adultos </a:t>
            </a:r>
            <a:r>
              <a:rPr b="1" lang="e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reproducen </a:t>
            </a:r>
            <a:r>
              <a:rPr lang="e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manera que aportan, en promedio, una cantidad anual de crías (jóvenes) a la población.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32"/>
          <p:cNvSpPr txBox="1"/>
          <p:nvPr/>
        </p:nvSpPr>
        <p:spPr>
          <a:xfrm>
            <a:off x="304800" y="152400"/>
            <a:ext cx="30000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Actividades</a:t>
            </a:r>
            <a:endParaRPr b="1" sz="270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3"/>
          <p:cNvSpPr txBox="1"/>
          <p:nvPr/>
        </p:nvSpPr>
        <p:spPr>
          <a:xfrm>
            <a:off x="420650" y="1528625"/>
            <a:ext cx="3126300" cy="28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Durante varios años un especialista estuvo analizando esta población, lo que llevó a determinar índices que permiten estimarla anualmente con bastante precisión, cualquiera sea el año que se considere.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información que reportó en el informe del año 2023, es la siguiente: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33"/>
          <p:cNvSpPr txBox="1"/>
          <p:nvPr/>
        </p:nvSpPr>
        <p:spPr>
          <a:xfrm>
            <a:off x="304800" y="152400"/>
            <a:ext cx="30000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Actividades</a:t>
            </a:r>
            <a:endParaRPr b="1" sz="270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7" name="Google Shape;167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28669" y="1279074"/>
            <a:ext cx="4965763" cy="3285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2" name="Google Shape;172;p34"/>
          <p:cNvGraphicFramePr/>
          <p:nvPr/>
        </p:nvGraphicFramePr>
        <p:xfrm>
          <a:off x="1383487" y="131315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{03AD504A-2A19-4B72-9291-9C8E53C52DE7}</a:tableStyleId>
              </a:tblPr>
              <a:tblGrid>
                <a:gridCol w="3651975"/>
                <a:gridCol w="2725075"/>
              </a:tblGrid>
              <a:tr h="524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a. </a:t>
                      </a:r>
                      <a:r>
                        <a:rPr lang="e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La cantidad de patos </a:t>
                      </a:r>
                      <a:r>
                        <a:rPr b="1" lang="e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jóvenes </a:t>
                      </a:r>
                      <a:r>
                        <a:rPr lang="e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fallecidos el 2023 es…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6350">
                      <a:solidFill>
                        <a:srgbClr val="60B69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0B69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0B69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0B69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34300" marB="34300" marR="68600" marL="68600" anchor="ctr">
                    <a:lnL cap="flat" cmpd="sng" w="6350">
                      <a:solidFill>
                        <a:srgbClr val="60B69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63B7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63B7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63B7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245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b. </a:t>
                      </a:r>
                      <a:r>
                        <a:rPr lang="e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La</a:t>
                      </a:r>
                      <a:r>
                        <a:rPr lang="e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cantidad de crías </a:t>
                      </a:r>
                      <a:r>
                        <a:rPr b="1" lang="e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jóvenes </a:t>
                      </a:r>
                      <a:r>
                        <a:rPr lang="e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para el 2023 es…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6350">
                      <a:solidFill>
                        <a:srgbClr val="60B69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0B69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0B69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0B69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34300" marB="34300" marR="68600" marL="68600" anchor="ctr">
                    <a:lnL cap="flat" cmpd="sng" w="6350">
                      <a:solidFill>
                        <a:srgbClr val="60B69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63B7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63B7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63B7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24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c. </a:t>
                      </a:r>
                      <a:r>
                        <a:rPr lang="e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La cantidad de patos </a:t>
                      </a:r>
                      <a:r>
                        <a:rPr b="1" lang="e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jóvenes </a:t>
                      </a:r>
                      <a:r>
                        <a:rPr lang="e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que seguirán siendo jóvenes el 2024 es…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6350">
                      <a:solidFill>
                        <a:srgbClr val="60B69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0B69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0B69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0B69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34300" marB="34300" marR="68600" marL="68600" anchor="ctr">
                    <a:lnL cap="flat" cmpd="sng" w="6350">
                      <a:solidFill>
                        <a:srgbClr val="60B69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63B7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63B7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63B7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24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d. </a:t>
                      </a:r>
                      <a:r>
                        <a:rPr lang="e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La cantidad de patos </a:t>
                      </a:r>
                      <a:r>
                        <a:rPr b="1" lang="e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adultos </a:t>
                      </a:r>
                      <a:r>
                        <a:rPr lang="e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fallecidos el 2023 es…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6350">
                      <a:solidFill>
                        <a:srgbClr val="60B69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0B69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0B69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0B69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34300" marB="34300" marR="68600" marL="68600" anchor="ctr">
                    <a:lnL cap="flat" cmpd="sng" w="6350">
                      <a:solidFill>
                        <a:srgbClr val="60B69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63B7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63B7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63B7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24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e. </a:t>
                      </a:r>
                      <a:r>
                        <a:rPr lang="e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La cantidad de patos jóvenes que se convertirán en </a:t>
                      </a:r>
                      <a:r>
                        <a:rPr b="1" lang="e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adultos </a:t>
                      </a:r>
                      <a:r>
                        <a:rPr lang="e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el 2023 es…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6350">
                      <a:solidFill>
                        <a:srgbClr val="60B69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0B69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0B69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0B69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34300" marB="34300" marR="68600" marL="68600" anchor="ctr">
                    <a:lnL cap="flat" cmpd="sng" w="6350">
                      <a:solidFill>
                        <a:srgbClr val="60B69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63B7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63B7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63B7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73" name="Google Shape;173;p34"/>
          <p:cNvSpPr txBox="1"/>
          <p:nvPr/>
        </p:nvSpPr>
        <p:spPr>
          <a:xfrm>
            <a:off x="228600" y="802075"/>
            <a:ext cx="7778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Calcula las siguientes cantidades y regístralas en las casillas correspondientes.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34"/>
          <p:cNvSpPr txBox="1"/>
          <p:nvPr/>
        </p:nvSpPr>
        <p:spPr>
          <a:xfrm>
            <a:off x="304800" y="152400"/>
            <a:ext cx="30000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Actividades</a:t>
            </a:r>
            <a:endParaRPr b="1" sz="270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34"/>
          <p:cNvSpPr txBox="1"/>
          <p:nvPr/>
        </p:nvSpPr>
        <p:spPr>
          <a:xfrm>
            <a:off x="228600" y="4216375"/>
            <a:ext cx="8162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Basándote en los datos anteriores, ¿cuál será la población de patos jóvenes y adultos el 2024?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