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B801DF-E8DF-4D7F-8493-1E29373A6D97}">
  <a:tblStyle styleId="{97B801DF-E8DF-4D7F-8493-1E29373A6D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d660879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f1581fa5a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21f1581fa5a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f1581fa5a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21f1581fa5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16cee4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2216cee4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f1581fa5a_1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1f1581fa5a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f1581fa5a_1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1f1581fa5a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f1581fa5a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21f1581fa5a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13d0ba2d4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2213d0ba2d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f1581fa5a_1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1f1581fa5a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13fb881ce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2213fb881c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e2bd43a77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2e2bd43a7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f1581fa5a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f1581fa5a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f1581fa5a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f1581fa5a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f1581fa5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1f1581fa5a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13d0ba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213d0ba2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f1581fa5a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f1581fa5a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13fb881c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13fb881c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f1581fa5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1f1581fa5a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f1581fa5a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1f1581fa5a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f1581fa5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1f1581fa5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1f1581fa5a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1f1581fa5a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161f2c31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161f2c31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13d0ba2d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13d0ba2d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d6608798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fd6608798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f1581fa5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21f1581fa5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f1581fa5a_1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21f1581fa5a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f1581fa5a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21f1581fa5a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f1581fa5a_1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21f1581fa5a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f1581fa5a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1f1581fa5a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Calefaccionando el hogar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/>
        </p:nvSpPr>
        <p:spPr>
          <a:xfrm>
            <a:off x="357600" y="1050000"/>
            <a:ext cx="3154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se puede decir de la ubicación de los puntos en los cuadrantes?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 con el producto de las diferencias respecto a las medias?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650" y="1243300"/>
            <a:ext cx="4773049" cy="3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/>
        </p:nvSpPr>
        <p:spPr>
          <a:xfrm>
            <a:off x="430175" y="1128875"/>
            <a:ext cx="36750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la variable x, la diferencia de cada variable con respecto a su media será: positiva en el I y IV cuadrante y negativa en el II y III cuadrante.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la variable y, la diferencia de cada variable con respecto a su media será: positiva en el I y II cuadrante y negativa en el III y IV cuadrante.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3555125" y="364650"/>
            <a:ext cx="383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575" y="1132650"/>
            <a:ext cx="4734024" cy="317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/>
        </p:nvSpPr>
        <p:spPr>
          <a:xfrm>
            <a:off x="430175" y="1128875"/>
            <a:ext cx="36750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tanto, el producto de estas diferencias es siempre positivo para los puntos ubicados en los cuadrantes I y III, mientras que es negativo para los puntos ubicados en los cuadrantes II y IV.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125" y="1302450"/>
            <a:ext cx="4734026" cy="292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430175" y="1128875"/>
            <a:ext cx="3675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producto de estas diferencias es siempre positivo para los puntos ubicados en los cuadrantes I y III, mientras que es  negativo para los puntos ubicados en los cuadrantes II y IV.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975" y="1243300"/>
            <a:ext cx="4734026" cy="332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319025" y="888275"/>
            <a:ext cx="741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 mirando el gráfico, ¿hay más puntos cuyos productos de sus diferencias respecto a las medias muestrales son positivos o negativos?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t="5034" b="3766"/>
          <a:stretch/>
        </p:blipFill>
        <p:spPr>
          <a:xfrm>
            <a:off x="1730300" y="1511675"/>
            <a:ext cx="6033679" cy="34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288725" y="858600"/>
            <a:ext cx="74802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podría encontrar una </a:t>
            </a:r>
            <a:r>
              <a:rPr lang="es" sz="1800" b="1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medida cuantitativa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permita dar cuenta de qué tipo de puntos son los que predominan en el gráfico?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3">
            <a:alphaModFix/>
          </a:blip>
          <a:srcRect t="5034" b="3766"/>
          <a:stretch/>
        </p:blipFill>
        <p:spPr>
          <a:xfrm>
            <a:off x="1730300" y="1511675"/>
            <a:ext cx="6033679" cy="34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1"/>
          <p:cNvSpPr txBox="1"/>
          <p:nvPr/>
        </p:nvSpPr>
        <p:spPr>
          <a:xfrm>
            <a:off x="536475" y="1441850"/>
            <a:ext cx="3377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representa esta suma?</a:t>
            </a:r>
            <a:endParaRPr sz="24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1"/>
          <p:cNvPicPr preferRelativeResize="0"/>
          <p:nvPr/>
        </p:nvPicPr>
        <p:blipFill rotWithShape="1">
          <a:blip r:embed="rId3">
            <a:alphaModFix/>
          </a:blip>
          <a:srcRect r="23768"/>
          <a:stretch/>
        </p:blipFill>
        <p:spPr>
          <a:xfrm>
            <a:off x="3061600" y="1924850"/>
            <a:ext cx="3207774" cy="15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206950" y="1254300"/>
            <a:ext cx="85713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valores tomaría la suma cuando hay muchos más puntos azules? ¿Y cuándo hay muchos más puntos rojos?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correcto afirmar que siempre que hay más puntos azules que rojos, esta suma será positiva? ¿Qué puede afectar al valor de la suma?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75" y="2785201"/>
            <a:ext cx="6055574" cy="22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75" y="3699212"/>
            <a:ext cx="3407500" cy="803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/>
        </p:nvSpPr>
        <p:spPr>
          <a:xfrm>
            <a:off x="430175" y="1302000"/>
            <a:ext cx="31437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gráfico, ¿la suma de los productos de las diferencias respecto a la media debería ser positiva o negativa?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340" y="1190837"/>
            <a:ext cx="4824434" cy="30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/>
        </p:nvSpPr>
        <p:spPr>
          <a:xfrm>
            <a:off x="296800" y="1316300"/>
            <a:ext cx="31437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gráfico, ¿la suma de los productos de las diferencias respecto a la media debería ser positiva o negativa?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300" y="1188400"/>
            <a:ext cx="5398702" cy="326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398" y="336350"/>
            <a:ext cx="53571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Contaminación intradomiciliaria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050" y="1179523"/>
            <a:ext cx="2439800" cy="37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050" y="1179538"/>
            <a:ext cx="2439800" cy="376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45"/>
          <p:cNvGraphicFramePr/>
          <p:nvPr/>
        </p:nvGraphicFramePr>
        <p:xfrm>
          <a:off x="841891" y="133506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{97B801DF-E8DF-4D7F-8493-1E29373A6D97}</a:tableStyleId>
              </a:tblPr>
              <a:tblGrid>
                <a:gridCol w="42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</a:t>
                      </a:r>
                      <a:endParaRPr sz="2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Suma de productos</a:t>
                      </a:r>
                      <a:endParaRPr sz="2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superficie del hogar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2801,2</a:t>
                      </a:r>
                      <a:endParaRPr sz="2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temperatura promedio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es" sz="2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377,74</a:t>
                      </a:r>
                      <a:endParaRPr sz="2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ocupación de la vivienda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345,77</a:t>
                      </a:r>
                      <a:endParaRPr sz="2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1" name="Google Shape;261;p4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/>
        </p:nvSpPr>
        <p:spPr>
          <a:xfrm>
            <a:off x="753250" y="798925"/>
            <a:ext cx="6753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Observando los gráficos y la suma de productos para los tres casos: ¿En cuál de ellos pareciera que los puntos se ven más alineados?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1419275" y="3743450"/>
            <a:ext cx="85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Calibri"/>
                <a:ea typeface="Calibri"/>
                <a:cs typeface="Calibri"/>
                <a:sym typeface="Calibri"/>
              </a:rPr>
              <a:t>2801,2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4249950" y="3743450"/>
            <a:ext cx="101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s" sz="1600" b="1">
                <a:latin typeface="Calibri"/>
                <a:ea typeface="Calibri"/>
                <a:cs typeface="Calibri"/>
                <a:sym typeface="Calibri"/>
              </a:rPr>
              <a:t>377,74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7248000" y="3743450"/>
            <a:ext cx="85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Calibri"/>
                <a:ea typeface="Calibri"/>
                <a:cs typeface="Calibri"/>
                <a:sym typeface="Calibri"/>
              </a:rPr>
              <a:t>345,77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9775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/>
        </p:nvSpPr>
        <p:spPr>
          <a:xfrm>
            <a:off x="650725" y="715625"/>
            <a:ext cx="72054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variables consumo de parafina y temperatura. Si la temperatura se calcula en grados Fahrenheit en vez de Celsius, ¿la suma de los productos de las diferencias será mayor, menor o igual?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850" y="1814525"/>
            <a:ext cx="6529595" cy="302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/>
        </p:nvSpPr>
        <p:spPr>
          <a:xfrm>
            <a:off x="650725" y="715625"/>
            <a:ext cx="72054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variables consumo de parafina y temperatura. Si la temperatura se calcula en grados Fahrenheit en vez de Celsius, ¿la suma de los productos de las diferencias será mayor, menor o igual?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50" y="1895475"/>
            <a:ext cx="8839204" cy="287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Cambio de escala de medición</a:t>
            </a:r>
            <a:endParaRPr sz="1100"/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25" y="1150050"/>
            <a:ext cx="7986760" cy="32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9"/>
          <p:cNvSpPr txBox="1"/>
          <p:nvPr/>
        </p:nvSpPr>
        <p:spPr>
          <a:xfrm>
            <a:off x="5710800" y="4356500"/>
            <a:ext cx="16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No afecta la suma</a:t>
            </a:r>
            <a:endParaRPr b="1">
              <a:solidFill>
                <a:srgbClr val="60B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9"/>
          <p:cNvSpPr txBox="1"/>
          <p:nvPr/>
        </p:nvSpPr>
        <p:spPr>
          <a:xfrm>
            <a:off x="1661450" y="4380700"/>
            <a:ext cx="16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Sí afecta la suma</a:t>
            </a:r>
            <a:endParaRPr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49"/>
          <p:cNvGrpSpPr/>
          <p:nvPr/>
        </p:nvGrpSpPr>
        <p:grpSpPr>
          <a:xfrm>
            <a:off x="3046589" y="4293065"/>
            <a:ext cx="656448" cy="290993"/>
            <a:chOff x="3046775" y="4336483"/>
            <a:chExt cx="631504" cy="282600"/>
          </a:xfrm>
        </p:grpSpPr>
        <p:cxnSp>
          <p:nvCxnSpPr>
            <p:cNvPr id="292" name="Google Shape;292;p49"/>
            <p:cNvCxnSpPr/>
            <p:nvPr/>
          </p:nvCxnSpPr>
          <p:spPr>
            <a:xfrm>
              <a:off x="3046775" y="4618552"/>
              <a:ext cx="63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93" name="Google Shape;293;p49"/>
            <p:cNvCxnSpPr/>
            <p:nvPr/>
          </p:nvCxnSpPr>
          <p:spPr>
            <a:xfrm>
              <a:off x="3678279" y="4336483"/>
              <a:ext cx="0" cy="282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4" name="Google Shape;294;p49"/>
          <p:cNvGrpSpPr/>
          <p:nvPr/>
        </p:nvGrpSpPr>
        <p:grpSpPr>
          <a:xfrm flipH="1">
            <a:off x="4810867" y="4212495"/>
            <a:ext cx="899893" cy="400190"/>
            <a:chOff x="3046775" y="4336483"/>
            <a:chExt cx="631504" cy="282600"/>
          </a:xfrm>
        </p:grpSpPr>
        <p:cxnSp>
          <p:nvCxnSpPr>
            <p:cNvPr id="295" name="Google Shape;295;p49"/>
            <p:cNvCxnSpPr/>
            <p:nvPr/>
          </p:nvCxnSpPr>
          <p:spPr>
            <a:xfrm>
              <a:off x="3046775" y="4618552"/>
              <a:ext cx="631500" cy="0"/>
            </a:xfrm>
            <a:prstGeom prst="straightConnector1">
              <a:avLst/>
            </a:prstGeom>
            <a:noFill/>
            <a:ln w="19050" cap="flat" cmpd="sng">
              <a:solidFill>
                <a:srgbClr val="60B698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96" name="Google Shape;296;p49"/>
            <p:cNvCxnSpPr/>
            <p:nvPr/>
          </p:nvCxnSpPr>
          <p:spPr>
            <a:xfrm>
              <a:off x="3678279" y="4336483"/>
              <a:ext cx="0" cy="282600"/>
            </a:xfrm>
            <a:prstGeom prst="straightConnector1">
              <a:avLst/>
            </a:prstGeom>
            <a:noFill/>
            <a:ln w="19050" cap="flat" cmpd="sng">
              <a:solidFill>
                <a:srgbClr val="60B69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Cambio de escala de medición</a:t>
            </a:r>
            <a:endParaRPr sz="1100"/>
          </a:p>
        </p:txBody>
      </p:sp>
      <p:sp>
        <p:nvSpPr>
          <p:cNvPr id="302" name="Google Shape;302;p50"/>
          <p:cNvSpPr txBox="1"/>
          <p:nvPr/>
        </p:nvSpPr>
        <p:spPr>
          <a:xfrm>
            <a:off x="529800" y="1598675"/>
            <a:ext cx="8084400" cy="25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efecto tiene?</a:t>
            </a:r>
            <a:endParaRPr sz="21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No permite usar la suma de productos para </a:t>
            </a:r>
            <a:r>
              <a:rPr lang="es" sz="2100" b="1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evaluar el grado de asociación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, dada la dependencia en la escala.</a:t>
            </a:r>
            <a:endParaRPr sz="21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No permite </a:t>
            </a:r>
            <a:r>
              <a:rPr lang="es" sz="2100" b="1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comparar el grado de asociación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entre pares distintos de variables, dado que éstas posiblemente están medidas en escalas distintas.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/>
        </p:nvSpPr>
        <p:spPr>
          <a:xfrm>
            <a:off x="520425" y="2927475"/>
            <a:ext cx="80844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Siempre es una cantidad entre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 y 1.</a:t>
            </a:r>
            <a:endParaRPr sz="21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1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es muy cercano a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 o 1, se interpreta que hay una fuerte relación lineal entre las variables.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1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Coeficiente de correlación</a:t>
            </a:r>
            <a:endParaRPr sz="1100"/>
          </a:p>
        </p:txBody>
      </p:sp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524" y="137664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52"/>
          <p:cNvGraphicFramePr/>
          <p:nvPr/>
        </p:nvGraphicFramePr>
        <p:xfrm>
          <a:off x="1466566" y="17732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{97B801DF-E8DF-4D7F-8493-1E29373A6D97}</a:tableStyleId>
              </a:tblPr>
              <a:tblGrid>
                <a:gridCol w="356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Coeficiente de correlación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superficie del hogar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0,782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temperatura promedio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0,915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ocupación de la vivienda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0,644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Google Shape;315;p52"/>
          <p:cNvSpPr txBox="1"/>
          <p:nvPr/>
        </p:nvSpPr>
        <p:spPr>
          <a:xfrm>
            <a:off x="465425" y="444650"/>
            <a:ext cx="7159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En base a estos valores y lo revisado durante la clase…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¿cuál es la variable más relacionada con el consumo semanal de parafina?</a:t>
            </a:r>
            <a:endParaRPr sz="21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/>
        </p:nvSpPr>
        <p:spPr>
          <a:xfrm>
            <a:off x="1080125" y="3870500"/>
            <a:ext cx="76110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Esta medida es una versión “estandarizada” de la suma de productos, que no se ve afectada por los cambios de escala.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3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sp>
        <p:nvSpPr>
          <p:cNvPr id="322" name="Google Shape;322;p53"/>
          <p:cNvSpPr txBox="1"/>
          <p:nvPr/>
        </p:nvSpPr>
        <p:spPr>
          <a:xfrm>
            <a:off x="587406" y="1331031"/>
            <a:ext cx="81039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es una medida estadística que nos indica la </a:t>
            </a:r>
            <a:r>
              <a:rPr lang="es" sz="2100" b="1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fuerza de la relación lineal entre dos variables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conjuntos de datos. Se calcula mediante la siguiente fórmula: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649" y="241109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sp>
        <p:nvSpPr>
          <p:cNvPr id="329" name="Google Shape;329;p54"/>
          <p:cNvSpPr txBox="1"/>
          <p:nvPr/>
        </p:nvSpPr>
        <p:spPr>
          <a:xfrm>
            <a:off x="587406" y="1331031"/>
            <a:ext cx="81039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</a:t>
            </a:r>
            <a:r>
              <a:rPr lang="e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siempre una cantidad </a:t>
            </a:r>
            <a:r>
              <a:rPr lang="es" sz="2100" b="1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entre –1 y 1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es igual a –1 o 1 cuando entre las variables hay una relación lineal de la forma y = mx + 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Contaminación intradomiciliaria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520425" y="1454850"/>
            <a:ext cx="48426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combustible genera mayores concentraciones promedios de materiales particulados en el aire?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gas genera menores concentraciones de promedios de materiales particulados en el aire, ¿por qué la parafina o la leña se usan con mayor frecuencia?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t="7629" r="67557"/>
          <a:stretch/>
        </p:blipFill>
        <p:spPr>
          <a:xfrm>
            <a:off x="5924675" y="173375"/>
            <a:ext cx="1738576" cy="22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l="35910" r="24562"/>
          <a:stretch/>
        </p:blipFill>
        <p:spPr>
          <a:xfrm>
            <a:off x="6973675" y="1270850"/>
            <a:ext cx="2118324" cy="2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l="78866" t="64792" r="1038" b="5141"/>
          <a:stretch/>
        </p:blipFill>
        <p:spPr>
          <a:xfrm>
            <a:off x="5872650" y="3585500"/>
            <a:ext cx="1992451" cy="13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/>
        </p:nvSpPr>
        <p:spPr>
          <a:xfrm>
            <a:off x="587406" y="1331031"/>
            <a:ext cx="8103900" cy="2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</a:t>
            </a:r>
            <a:r>
              <a:rPr lang="e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variables </a:t>
            </a: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crecen o decrecen conjuntamente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" sz="2100" b="1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una </a:t>
            </a:r>
            <a:r>
              <a:rPr lang="es" sz="2100" b="1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variable decrece a medida que la otra crece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s" sz="2100" b="1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muy cercano a –1 o 1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interpreta que hay una </a:t>
            </a:r>
            <a:r>
              <a:rPr lang="es" sz="2100" b="1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fuerte relación lineal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las variables.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5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6"/>
          <p:cNvPicPr preferRelativeResize="0"/>
          <p:nvPr/>
        </p:nvPicPr>
        <p:blipFill rotWithShape="1">
          <a:blip r:embed="rId3">
            <a:alphaModFix/>
          </a:blip>
          <a:srcRect t="25638" r="872" b="26970"/>
          <a:stretch/>
        </p:blipFill>
        <p:spPr>
          <a:xfrm>
            <a:off x="352425" y="1364450"/>
            <a:ext cx="8527251" cy="22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7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Calefaccionando el hogar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9"/>
          <p:cNvSpPr/>
          <p:nvPr/>
        </p:nvSpPr>
        <p:spPr>
          <a:xfrm>
            <a:off x="549325" y="980853"/>
            <a:ext cx="7256700" cy="399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encargó un estudio para evaluar el consumo de parafina en los meses de invierno en una ciudad del sur de Chile. Para ello, se eligió una muestra de 30 hogares, y se recopilaron datos de las siguientes variables: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" name="Google Shape;150;p29"/>
          <p:cNvGraphicFramePr/>
          <p:nvPr/>
        </p:nvGraphicFramePr>
        <p:xfrm>
          <a:off x="1414391" y="21984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{97B801DF-E8DF-4D7F-8493-1E29373A6D97}</a:tableStyleId>
              </a:tblPr>
              <a:tblGrid>
                <a:gridCol w="267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Consumo semanal de parafina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litros de parafina consumidos durante la semana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Superficie de la vivienda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metros cuadrados construidos de la vivienda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 promedio semanal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Promedio semanal de las temperaturas medias diarias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Ocupación promedio de la vivienda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Promedio semanal de horas en la que hubo al menos una persona en la vivienda durante el día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520425" y="1454850"/>
            <a:ext cx="57990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crees que se relaciona la superficie de la vivienda con el consumo de parafina? ¿Y la ocupación?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¿Crees que la temperatura ambiental influye en el consumo de parafina?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102" y="1454838"/>
            <a:ext cx="5589826" cy="34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327300" y="709050"/>
            <a:ext cx="7130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tipo de gráfico es el más adecuado para analizar la relación entre dos variables cuantitativas?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50" y="1424850"/>
            <a:ext cx="7406321" cy="341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9775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430175" y="1107625"/>
            <a:ext cx="7197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Considerando los gráficos, ¿se puede establecer cuál de las variables está más relacionada con el consumo semanal de parafina? ¿Por qué?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9775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825" y="807150"/>
            <a:ext cx="6378351" cy="40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Presentación en pantalla (16:9)</PresentationFormat>
  <Paragraphs>113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Daniella Silva Roman</dc:creator>
  <cp:lastModifiedBy>Margarita Daniella Silva Roman</cp:lastModifiedBy>
  <cp:revision>1</cp:revision>
  <dcterms:modified xsi:type="dcterms:W3CDTF">2023-08-03T14:24:02Z</dcterms:modified>
</cp:coreProperties>
</file>