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4" roundtripDataSignature="AMtx7mgs+wuJIL7D6z+6y9rIhsUrdjmK8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s-419"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fd92513f8b_0_2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g1fd92513f8b_0_2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1d6b99dacf_0_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g21d6b99dacf_0_3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g21d6b99dacf_0_3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419"/>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1d6b99dacf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6" name="Google Shape;236;g21d6b99dacf_0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7" name="Google Shape;237;g21d6b99dacf_0_4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419"/>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1d6b99dacf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g21d6b99dacf_0_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g21d6b99dacf_0_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419"/>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1f9b8d224b3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g1f9b8d224b3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3" name="Google Shape;253;g1f9b8d224b3_0_2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419"/>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1d6b99dacf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21d6b99dacf_0_6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1" name="Google Shape;261;g21d6b99dacf_0_6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419"/>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1d6b99dacf_0_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g21d6b99dacf_0_7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g21d6b99dacf_0_7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419"/>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g21d6b99dacf_0_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g21d6b99dacf_0_8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g21d6b99dacf_0_8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419"/>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1d6b99dacf_0_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21d6b99dacf_0_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g21d6b99dacf_0_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419"/>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f9b8d224b3_0_1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g1f9b8d224b3_0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bc59a8f8a2_1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g1bc59a8f8a2_1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1bc59a8f8a2_1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419"/>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1c24867a50f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g1c24867a50f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419"/>
              <a:t>Se recomienda mostrar directamente la infografía en formato pdf.</a:t>
            </a:r>
            <a:endParaRPr/>
          </a:p>
        </p:txBody>
      </p:sp>
      <p:sp>
        <p:nvSpPr>
          <p:cNvPr id="171" name="Google Shape;171;g1c24867a50f_0_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419"/>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2501336832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g22501336832_0_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s-419"/>
              <a:t>Se recomienda mostrar directamente la infografía en formato pdf.</a:t>
            </a:r>
            <a:endParaRPr/>
          </a:p>
        </p:txBody>
      </p:sp>
      <p:sp>
        <p:nvSpPr>
          <p:cNvPr id="181" name="Google Shape;181;g22501336832_0_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419"/>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086b0b3f79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2086b0b3f79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2086b0b3f79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419"/>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1d6b99dacf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g21d6b99dacf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g21d6b99dacf_0_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419"/>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f9b8d224b3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g1f9b8d224b3_0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5" name="Google Shape;205;g1f9b8d224b3_0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419"/>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f9b8d224b3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1f9b8d224b3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g1f9b8d224b3_0_1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419"/>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1d6b99dacf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0" name="Google Shape;220;g21d6b99dacf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g21d6b99dacf_0_2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s-419"/>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14" name="Shape 14"/>
        <p:cNvGrpSpPr/>
        <p:nvPr/>
      </p:nvGrpSpPr>
      <p:grpSpPr>
        <a:xfrm>
          <a:off x="0" y="0"/>
          <a:ext cx="0" cy="0"/>
          <a:chOff x="0" y="0"/>
          <a:chExt cx="0" cy="0"/>
        </a:xfrm>
      </p:grpSpPr>
      <p:sp>
        <p:nvSpPr>
          <p:cNvPr id="15" name="Google Shape;15;g1fd92513f8b_0_8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 name="Google Shape;16;g1fd92513f8b_0_8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7" name="Google Shape;17;g1fd92513f8b_0_8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2" name="Shape 62"/>
        <p:cNvGrpSpPr/>
        <p:nvPr/>
      </p:nvGrpSpPr>
      <p:grpSpPr>
        <a:xfrm>
          <a:off x="0" y="0"/>
          <a:ext cx="0" cy="0"/>
          <a:chOff x="0" y="0"/>
          <a:chExt cx="0" cy="0"/>
        </a:xfrm>
      </p:grpSpPr>
      <p:sp>
        <p:nvSpPr>
          <p:cNvPr id="63" name="Google Shape;63;g1fd92513f8b_0_135"/>
          <p:cNvSpPr txBox="1"/>
          <p:nvPr>
            <p:ph type="title"/>
          </p:nvPr>
        </p:nvSpPr>
        <p:spPr>
          <a:xfrm>
            <a:off x="839788" y="457200"/>
            <a:ext cx="3932100" cy="16005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64" name="Google Shape;64;g1fd92513f8b_0_135"/>
          <p:cNvSpPr/>
          <p:nvPr>
            <p:ph idx="2" type="pic"/>
          </p:nvPr>
        </p:nvSpPr>
        <p:spPr>
          <a:xfrm>
            <a:off x="5183188" y="987425"/>
            <a:ext cx="6172500" cy="4873500"/>
          </a:xfrm>
          <a:prstGeom prst="rect">
            <a:avLst/>
          </a:prstGeom>
          <a:noFill/>
          <a:ln>
            <a:noFill/>
          </a:ln>
        </p:spPr>
      </p:sp>
      <p:sp>
        <p:nvSpPr>
          <p:cNvPr id="65" name="Google Shape;65;g1fd92513f8b_0_135"/>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66" name="Google Shape;66;g1fd92513f8b_0_13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7" name="Google Shape;67;g1fd92513f8b_0_13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8" name="Google Shape;68;g1fd92513f8b_0_13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9" name="Shape 69"/>
        <p:cNvGrpSpPr/>
        <p:nvPr/>
      </p:nvGrpSpPr>
      <p:grpSpPr>
        <a:xfrm>
          <a:off x="0" y="0"/>
          <a:ext cx="0" cy="0"/>
          <a:chOff x="0" y="0"/>
          <a:chExt cx="0" cy="0"/>
        </a:xfrm>
      </p:grpSpPr>
      <p:sp>
        <p:nvSpPr>
          <p:cNvPr id="70" name="Google Shape;70;g1fd92513f8b_0_142"/>
          <p:cNvSpPr txBox="1"/>
          <p:nvPr>
            <p:ph type="title"/>
          </p:nvPr>
        </p:nvSpPr>
        <p:spPr>
          <a:xfrm>
            <a:off x="838200" y="338492"/>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71" name="Google Shape;71;g1fd92513f8b_0_142"/>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2" name="Google Shape;72;g1fd92513f8b_0_14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3" name="Google Shape;73;g1fd92513f8b_0_14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4" name="Google Shape;74;g1fd92513f8b_0_14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5" name="Shape 75"/>
        <p:cNvGrpSpPr/>
        <p:nvPr/>
      </p:nvGrpSpPr>
      <p:grpSpPr>
        <a:xfrm>
          <a:off x="0" y="0"/>
          <a:ext cx="0" cy="0"/>
          <a:chOff x="0" y="0"/>
          <a:chExt cx="0" cy="0"/>
        </a:xfrm>
      </p:grpSpPr>
      <p:sp>
        <p:nvSpPr>
          <p:cNvPr id="76" name="Google Shape;76;g1fd92513f8b_0_148"/>
          <p:cNvSpPr txBox="1"/>
          <p:nvPr>
            <p:ph type="title"/>
          </p:nvPr>
        </p:nvSpPr>
        <p:spPr>
          <a:xfrm rot="5400000">
            <a:off x="7133400" y="1956625"/>
            <a:ext cx="5811900"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77" name="Google Shape;77;g1fd92513f8b_0_148"/>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8" name="Google Shape;78;g1fd92513f8b_0_14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9" name="Google Shape;79;g1fd92513f8b_0_14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0" name="Google Shape;80;g1fd92513f8b_0_14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86" name="Shape 86"/>
        <p:cNvGrpSpPr/>
        <p:nvPr/>
      </p:nvGrpSpPr>
      <p:grpSpPr>
        <a:xfrm>
          <a:off x="0" y="0"/>
          <a:ext cx="0" cy="0"/>
          <a:chOff x="0" y="0"/>
          <a:chExt cx="0" cy="0"/>
        </a:xfrm>
      </p:grpSpPr>
      <p:pic>
        <p:nvPicPr>
          <p:cNvPr descr="Forma" id="87" name="Google Shape;87;p7"/>
          <p:cNvPicPr preferRelativeResize="0"/>
          <p:nvPr/>
        </p:nvPicPr>
        <p:blipFill rotWithShape="1">
          <a:blip r:embed="rId2">
            <a:alphaModFix/>
          </a:blip>
          <a:srcRect b="0" l="0" r="0" t="0"/>
          <a:stretch/>
        </p:blipFill>
        <p:spPr>
          <a:xfrm>
            <a:off x="381" y="0"/>
            <a:ext cx="12191238" cy="685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88" name="Shape 88"/>
        <p:cNvGrpSpPr/>
        <p:nvPr/>
      </p:nvGrpSpPr>
      <p:grpSpPr>
        <a:xfrm>
          <a:off x="0" y="0"/>
          <a:ext cx="0" cy="0"/>
          <a:chOff x="0" y="0"/>
          <a:chExt cx="0" cy="0"/>
        </a:xfrm>
      </p:grpSpPr>
      <p:sp>
        <p:nvSpPr>
          <p:cNvPr id="89" name="Google Shape;89;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92" name="Shape 92"/>
        <p:cNvGrpSpPr/>
        <p:nvPr/>
      </p:nvGrpSpPr>
      <p:grpSpPr>
        <a:xfrm>
          <a:off x="0" y="0"/>
          <a:ext cx="0" cy="0"/>
          <a:chOff x="0" y="0"/>
          <a:chExt cx="0" cy="0"/>
        </a:xfrm>
      </p:grpSpPr>
      <p:pic>
        <p:nvPicPr>
          <p:cNvPr descr="Logotipo&#10;&#10;Descripción generada automáticamente" id="93" name="Google Shape;93;p6"/>
          <p:cNvPicPr preferRelativeResize="0"/>
          <p:nvPr/>
        </p:nvPicPr>
        <p:blipFill rotWithShape="1">
          <a:blip r:embed="rId2">
            <a:alphaModFix/>
          </a:blip>
          <a:srcRect b="0" l="0" r="0" t="0"/>
          <a:stretch/>
        </p:blipFill>
        <p:spPr>
          <a:xfrm>
            <a:off x="381" y="0"/>
            <a:ext cx="12191238" cy="6858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94" name="Shape 94"/>
        <p:cNvGrpSpPr/>
        <p:nvPr/>
      </p:nvGrpSpPr>
      <p:grpSpPr>
        <a:xfrm>
          <a:off x="0" y="0"/>
          <a:ext cx="0" cy="0"/>
          <a:chOff x="0" y="0"/>
          <a:chExt cx="0" cy="0"/>
        </a:xfrm>
      </p:grpSpPr>
      <p:pic>
        <p:nvPicPr>
          <p:cNvPr descr="Imagen que contiene Forma&#10;&#10;Descripción generada automáticamente" id="95" name="Google Shape;95;p8"/>
          <p:cNvPicPr preferRelativeResize="0"/>
          <p:nvPr/>
        </p:nvPicPr>
        <p:blipFill rotWithShape="1">
          <a:blip r:embed="rId2">
            <a:alphaModFix/>
          </a:blip>
          <a:srcRect b="0" l="0" r="0" t="0"/>
          <a:stretch/>
        </p:blipFill>
        <p:spPr>
          <a:xfrm>
            <a:off x="381" y="0"/>
            <a:ext cx="12191238" cy="685800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96" name="Shape 96"/>
        <p:cNvGrpSpPr/>
        <p:nvPr/>
      </p:nvGrpSpPr>
      <p:grpSpPr>
        <a:xfrm>
          <a:off x="0" y="0"/>
          <a:ext cx="0" cy="0"/>
          <a:chOff x="0" y="0"/>
          <a:chExt cx="0" cy="0"/>
        </a:xfrm>
      </p:grpSpPr>
      <p:sp>
        <p:nvSpPr>
          <p:cNvPr id="97" name="Google Shape;97;p9"/>
          <p:cNvSpPr txBox="1"/>
          <p:nvPr>
            <p:ph type="title"/>
          </p:nvPr>
        </p:nvSpPr>
        <p:spPr>
          <a:xfrm>
            <a:off x="838200" y="338492"/>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8" name="Google Shape;98;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102" name="Shape 102"/>
        <p:cNvGrpSpPr/>
        <p:nvPr/>
      </p:nvGrpSpPr>
      <p:grpSpPr>
        <a:xfrm>
          <a:off x="0" y="0"/>
          <a:ext cx="0" cy="0"/>
          <a:chOff x="0" y="0"/>
          <a:chExt cx="0" cy="0"/>
        </a:xfrm>
      </p:grpSpPr>
      <p:sp>
        <p:nvSpPr>
          <p:cNvPr id="103" name="Google Shape;103;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4" name="Google Shape;104;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108" name="Shape 108"/>
        <p:cNvGrpSpPr/>
        <p:nvPr/>
      </p:nvGrpSpPr>
      <p:grpSpPr>
        <a:xfrm>
          <a:off x="0" y="0"/>
          <a:ext cx="0" cy="0"/>
          <a:chOff x="0" y="0"/>
          <a:chExt cx="0" cy="0"/>
        </a:xfrm>
      </p:grpSpPr>
      <p:sp>
        <p:nvSpPr>
          <p:cNvPr id="109" name="Google Shape;109;p11"/>
          <p:cNvSpPr txBox="1"/>
          <p:nvPr>
            <p:ph type="title"/>
          </p:nvPr>
        </p:nvSpPr>
        <p:spPr>
          <a:xfrm>
            <a:off x="838200" y="338492"/>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0" name="Google Shape;110;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18" name="Shape 18"/>
        <p:cNvGrpSpPr/>
        <p:nvPr/>
      </p:nvGrpSpPr>
      <p:grpSpPr>
        <a:xfrm>
          <a:off x="0" y="0"/>
          <a:ext cx="0" cy="0"/>
          <a:chOff x="0" y="0"/>
          <a:chExt cx="0" cy="0"/>
        </a:xfrm>
      </p:grpSpPr>
      <p:pic>
        <p:nvPicPr>
          <p:cNvPr descr="Forma" id="19" name="Google Shape;19;g1fd92513f8b_0_91"/>
          <p:cNvPicPr preferRelativeResize="0"/>
          <p:nvPr/>
        </p:nvPicPr>
        <p:blipFill rotWithShape="1">
          <a:blip r:embed="rId2">
            <a:alphaModFix/>
          </a:blip>
          <a:srcRect b="0" l="0" r="0" t="0"/>
          <a:stretch/>
        </p:blipFill>
        <p:spPr>
          <a:xfrm>
            <a:off x="381" y="0"/>
            <a:ext cx="12191244" cy="6858001"/>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115" name="Shape 115"/>
        <p:cNvGrpSpPr/>
        <p:nvPr/>
      </p:nvGrpSpPr>
      <p:grpSpPr>
        <a:xfrm>
          <a:off x="0" y="0"/>
          <a:ext cx="0" cy="0"/>
          <a:chOff x="0" y="0"/>
          <a:chExt cx="0" cy="0"/>
        </a:xfrm>
      </p:grpSpPr>
      <p:sp>
        <p:nvSpPr>
          <p:cNvPr id="116" name="Google Shape;116;p1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7" name="Google Shape;117;p1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1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1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1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124" name="Shape 124"/>
        <p:cNvGrpSpPr/>
        <p:nvPr/>
      </p:nvGrpSpPr>
      <p:grpSpPr>
        <a:xfrm>
          <a:off x="0" y="0"/>
          <a:ext cx="0" cy="0"/>
          <a:chOff x="0" y="0"/>
          <a:chExt cx="0" cy="0"/>
        </a:xfrm>
      </p:grpSpPr>
      <p:sp>
        <p:nvSpPr>
          <p:cNvPr id="125" name="Google Shape;125;p13"/>
          <p:cNvSpPr txBox="1"/>
          <p:nvPr>
            <p:ph type="title"/>
          </p:nvPr>
        </p:nvSpPr>
        <p:spPr>
          <a:xfrm>
            <a:off x="838200" y="338492"/>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6" name="Google Shape;12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129" name="Shape 129"/>
        <p:cNvGrpSpPr/>
        <p:nvPr/>
      </p:nvGrpSpPr>
      <p:grpSpPr>
        <a:xfrm>
          <a:off x="0" y="0"/>
          <a:ext cx="0" cy="0"/>
          <a:chOff x="0" y="0"/>
          <a:chExt cx="0" cy="0"/>
        </a:xfrm>
      </p:grpSpPr>
      <p:sp>
        <p:nvSpPr>
          <p:cNvPr id="130" name="Google Shape;130;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2" name="Google Shape;132;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3" name="Google Shape;133;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36" name="Shape 136"/>
        <p:cNvGrpSpPr/>
        <p:nvPr/>
      </p:nvGrpSpPr>
      <p:grpSpPr>
        <a:xfrm>
          <a:off x="0" y="0"/>
          <a:ext cx="0" cy="0"/>
          <a:chOff x="0" y="0"/>
          <a:chExt cx="0" cy="0"/>
        </a:xfrm>
      </p:grpSpPr>
      <p:sp>
        <p:nvSpPr>
          <p:cNvPr id="137" name="Google Shape;137;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8" name="Google Shape;138;p16"/>
          <p:cNvSpPr/>
          <p:nvPr>
            <p:ph idx="2" type="pic"/>
          </p:nvPr>
        </p:nvSpPr>
        <p:spPr>
          <a:xfrm>
            <a:off x="5183188" y="987425"/>
            <a:ext cx="6172200" cy="4873625"/>
          </a:xfrm>
          <a:prstGeom prst="rect">
            <a:avLst/>
          </a:prstGeom>
          <a:noFill/>
          <a:ln>
            <a:noFill/>
          </a:ln>
        </p:spPr>
      </p:sp>
      <p:sp>
        <p:nvSpPr>
          <p:cNvPr id="139" name="Google Shape;139;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0" name="Google Shape;14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43" name="Shape 143"/>
        <p:cNvGrpSpPr/>
        <p:nvPr/>
      </p:nvGrpSpPr>
      <p:grpSpPr>
        <a:xfrm>
          <a:off x="0" y="0"/>
          <a:ext cx="0" cy="0"/>
          <a:chOff x="0" y="0"/>
          <a:chExt cx="0" cy="0"/>
        </a:xfrm>
      </p:grpSpPr>
      <p:sp>
        <p:nvSpPr>
          <p:cNvPr id="144" name="Google Shape;144;p17"/>
          <p:cNvSpPr txBox="1"/>
          <p:nvPr>
            <p:ph type="title"/>
          </p:nvPr>
        </p:nvSpPr>
        <p:spPr>
          <a:xfrm>
            <a:off x="838200" y="338492"/>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5" name="Google Shape;145;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49" name="Shape 149"/>
        <p:cNvGrpSpPr/>
        <p:nvPr/>
      </p:nvGrpSpPr>
      <p:grpSpPr>
        <a:xfrm>
          <a:off x="0" y="0"/>
          <a:ext cx="0" cy="0"/>
          <a:chOff x="0" y="0"/>
          <a:chExt cx="0" cy="0"/>
        </a:xfrm>
      </p:grpSpPr>
      <p:sp>
        <p:nvSpPr>
          <p:cNvPr id="150" name="Google Shape;150;p18"/>
          <p:cNvSpPr txBox="1"/>
          <p:nvPr>
            <p:ph type="title"/>
          </p:nvPr>
        </p:nvSpPr>
        <p:spPr>
          <a:xfrm rot="5400000">
            <a:off x="7133431" y="1956594"/>
            <a:ext cx="5811838" cy="26289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1" name="Google Shape;151;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20" name="Shape 20"/>
        <p:cNvGrpSpPr/>
        <p:nvPr/>
      </p:nvGrpSpPr>
      <p:grpSpPr>
        <a:xfrm>
          <a:off x="0" y="0"/>
          <a:ext cx="0" cy="0"/>
          <a:chOff x="0" y="0"/>
          <a:chExt cx="0" cy="0"/>
        </a:xfrm>
      </p:grpSpPr>
      <p:pic>
        <p:nvPicPr>
          <p:cNvPr descr="Imagen que contiene Forma&#10;&#10;Descripción generada automáticamente" id="21" name="Google Shape;21;g1fd92513f8b_0_93"/>
          <p:cNvPicPr preferRelativeResize="0"/>
          <p:nvPr/>
        </p:nvPicPr>
        <p:blipFill rotWithShape="1">
          <a:blip r:embed="rId2">
            <a:alphaModFix/>
          </a:blip>
          <a:srcRect b="0" l="0" r="0" t="0"/>
          <a:stretch/>
        </p:blipFill>
        <p:spPr>
          <a:xfrm>
            <a:off x="381" y="0"/>
            <a:ext cx="12191244" cy="68580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22" name="Shape 22"/>
        <p:cNvGrpSpPr/>
        <p:nvPr/>
      </p:nvGrpSpPr>
      <p:grpSpPr>
        <a:xfrm>
          <a:off x="0" y="0"/>
          <a:ext cx="0" cy="0"/>
          <a:chOff x="0" y="0"/>
          <a:chExt cx="0" cy="0"/>
        </a:xfrm>
      </p:grpSpPr>
      <p:sp>
        <p:nvSpPr>
          <p:cNvPr id="23" name="Google Shape;23;g1fd92513f8b_0_95"/>
          <p:cNvSpPr txBox="1"/>
          <p:nvPr>
            <p:ph type="title"/>
          </p:nvPr>
        </p:nvSpPr>
        <p:spPr>
          <a:xfrm>
            <a:off x="838200" y="338492"/>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24" name="Google Shape;24;g1fd92513f8b_0_9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5" name="Google Shape;25;g1fd92513f8b_0_9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6" name="Google Shape;26;g1fd92513f8b_0_9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7" name="Google Shape;27;g1fd92513f8b_0_9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28" name="Shape 28"/>
        <p:cNvGrpSpPr/>
        <p:nvPr/>
      </p:nvGrpSpPr>
      <p:grpSpPr>
        <a:xfrm>
          <a:off x="0" y="0"/>
          <a:ext cx="0" cy="0"/>
          <a:chOff x="0" y="0"/>
          <a:chExt cx="0" cy="0"/>
        </a:xfrm>
      </p:grpSpPr>
      <p:sp>
        <p:nvSpPr>
          <p:cNvPr id="29" name="Google Shape;29;g1fd92513f8b_0_101"/>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30" name="Google Shape;30;g1fd92513f8b_0_101"/>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900"/>
              <a:buNone/>
              <a:defRPr sz="19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g1fd92513f8b_0_10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2" name="Google Shape;32;g1fd92513f8b_0_10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3" name="Google Shape;33;g1fd92513f8b_0_10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34" name="Shape 34"/>
        <p:cNvGrpSpPr/>
        <p:nvPr/>
      </p:nvGrpSpPr>
      <p:grpSpPr>
        <a:xfrm>
          <a:off x="0" y="0"/>
          <a:ext cx="0" cy="0"/>
          <a:chOff x="0" y="0"/>
          <a:chExt cx="0" cy="0"/>
        </a:xfrm>
      </p:grpSpPr>
      <p:sp>
        <p:nvSpPr>
          <p:cNvPr id="35" name="Google Shape;35;g1fd92513f8b_0_107"/>
          <p:cNvSpPr txBox="1"/>
          <p:nvPr>
            <p:ph type="title"/>
          </p:nvPr>
        </p:nvSpPr>
        <p:spPr>
          <a:xfrm>
            <a:off x="838200" y="338492"/>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36" name="Google Shape;36;g1fd92513f8b_0_107"/>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7" name="Google Shape;37;g1fd92513f8b_0_107"/>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8" name="Google Shape;38;g1fd92513f8b_0_10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39" name="Google Shape;39;g1fd92513f8b_0_10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0" name="Google Shape;40;g1fd92513f8b_0_10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41" name="Shape 41"/>
        <p:cNvGrpSpPr/>
        <p:nvPr/>
      </p:nvGrpSpPr>
      <p:grpSpPr>
        <a:xfrm>
          <a:off x="0" y="0"/>
          <a:ext cx="0" cy="0"/>
          <a:chOff x="0" y="0"/>
          <a:chExt cx="0" cy="0"/>
        </a:xfrm>
      </p:grpSpPr>
      <p:sp>
        <p:nvSpPr>
          <p:cNvPr id="42" name="Google Shape;42;g1fd92513f8b_0_114"/>
          <p:cNvSpPr txBox="1"/>
          <p:nvPr>
            <p:ph type="title"/>
          </p:nvPr>
        </p:nvSpPr>
        <p:spPr>
          <a:xfrm>
            <a:off x="839788" y="365125"/>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43" name="Google Shape;43;g1fd92513f8b_0_114"/>
          <p:cNvSpPr txBox="1"/>
          <p:nvPr>
            <p:ph idx="1" type="body"/>
          </p:nvPr>
        </p:nvSpPr>
        <p:spPr>
          <a:xfrm>
            <a:off x="839788" y="1681163"/>
            <a:ext cx="5157900" cy="824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g1fd92513f8b_0_114"/>
          <p:cNvSpPr txBox="1"/>
          <p:nvPr>
            <p:ph idx="2" type="body"/>
          </p:nvPr>
        </p:nvSpPr>
        <p:spPr>
          <a:xfrm>
            <a:off x="839788" y="2505075"/>
            <a:ext cx="5157900" cy="36849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5" name="Google Shape;45;g1fd92513f8b_0_114"/>
          <p:cNvSpPr txBox="1"/>
          <p:nvPr>
            <p:ph idx="3" type="body"/>
          </p:nvPr>
        </p:nvSpPr>
        <p:spPr>
          <a:xfrm>
            <a:off x="6172200" y="1681163"/>
            <a:ext cx="5183100" cy="8241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g1fd92513f8b_0_114"/>
          <p:cNvSpPr txBox="1"/>
          <p:nvPr>
            <p:ph idx="4" type="body"/>
          </p:nvPr>
        </p:nvSpPr>
        <p:spPr>
          <a:xfrm>
            <a:off x="6172200" y="2505075"/>
            <a:ext cx="5183100" cy="3684900"/>
          </a:xfrm>
          <a:prstGeom prst="rect">
            <a:avLst/>
          </a:prstGeom>
          <a:noFill/>
          <a:ln>
            <a:noFill/>
          </a:ln>
        </p:spPr>
        <p:txBody>
          <a:bodyPr anchorCtr="0" anchor="t" bIns="45700" lIns="91425" spcFirstLastPara="1" rIns="91425" wrap="square" tIns="45700">
            <a:norm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7" name="Google Shape;47;g1fd92513f8b_0_1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8" name="Google Shape;48;g1fd92513f8b_0_1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9" name="Google Shape;49;g1fd92513f8b_0_1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50" name="Shape 50"/>
        <p:cNvGrpSpPr/>
        <p:nvPr/>
      </p:nvGrpSpPr>
      <p:grpSpPr>
        <a:xfrm>
          <a:off x="0" y="0"/>
          <a:ext cx="0" cy="0"/>
          <a:chOff x="0" y="0"/>
          <a:chExt cx="0" cy="0"/>
        </a:xfrm>
      </p:grpSpPr>
      <p:sp>
        <p:nvSpPr>
          <p:cNvPr id="51" name="Google Shape;51;g1fd92513f8b_0_123"/>
          <p:cNvSpPr txBox="1"/>
          <p:nvPr>
            <p:ph type="title"/>
          </p:nvPr>
        </p:nvSpPr>
        <p:spPr>
          <a:xfrm>
            <a:off x="838200" y="338492"/>
            <a:ext cx="10515600" cy="13257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52" name="Google Shape;52;g1fd92513f8b_0_1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3" name="Google Shape;53;g1fd92513f8b_0_1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4" name="Google Shape;54;g1fd92513f8b_0_1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5" name="Shape 55"/>
        <p:cNvGrpSpPr/>
        <p:nvPr/>
      </p:nvGrpSpPr>
      <p:grpSpPr>
        <a:xfrm>
          <a:off x="0" y="0"/>
          <a:ext cx="0" cy="0"/>
          <a:chOff x="0" y="0"/>
          <a:chExt cx="0" cy="0"/>
        </a:xfrm>
      </p:grpSpPr>
      <p:sp>
        <p:nvSpPr>
          <p:cNvPr id="56" name="Google Shape;56;g1fd92513f8b_0_128"/>
          <p:cNvSpPr txBox="1"/>
          <p:nvPr>
            <p:ph type="title"/>
          </p:nvPr>
        </p:nvSpPr>
        <p:spPr>
          <a:xfrm>
            <a:off x="839788" y="457200"/>
            <a:ext cx="3932100" cy="16005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57" name="Google Shape;57;g1fd92513f8b_0_128"/>
          <p:cNvSpPr txBox="1"/>
          <p:nvPr>
            <p:ph idx="1" type="body"/>
          </p:nvPr>
        </p:nvSpPr>
        <p:spPr>
          <a:xfrm>
            <a:off x="5183188" y="987425"/>
            <a:ext cx="61725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1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g1fd92513f8b_0_128"/>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59" name="Google Shape;59;g1fd92513f8b_0_12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0" name="Google Shape;60;g1fd92513f8b_0_12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1" name="Google Shape;61;g1fd92513f8b_0_1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1fd92513f8b_0_8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11" name="Google Shape;11;g1fd92513f8b_0_8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2" name="Google Shape;12;g1fd92513f8b_0_8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13" name="Google Shape;13;g1fd92513f8b_0_8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 name="Shape 81"/>
        <p:cNvGrpSpPr/>
        <p:nvPr/>
      </p:nvGrpSpPr>
      <p:grpSpPr>
        <a:xfrm>
          <a:off x="0" y="0"/>
          <a:ext cx="0" cy="0"/>
          <a:chOff x="0" y="0"/>
          <a:chExt cx="0" cy="0"/>
        </a:xfrm>
      </p:grpSpPr>
      <p:sp>
        <p:nvSpPr>
          <p:cNvPr id="82" name="Google Shape;82;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4" name="Google Shape;8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5" name="Google Shape;8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7.png"/><Relationship Id="rId6"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0.png"/><Relationship Id="rId4" Type="http://schemas.openxmlformats.org/officeDocument/2006/relationships/image" Target="../media/image19.png"/><Relationship Id="rId5"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g1fd92513f8b_0_242"/>
          <p:cNvPicPr preferRelativeResize="0"/>
          <p:nvPr/>
        </p:nvPicPr>
        <p:blipFill rotWithShape="1">
          <a:blip r:embed="rId3">
            <a:alphaModFix/>
          </a:blip>
          <a:srcRect b="0" l="0" r="0" t="0"/>
          <a:stretch/>
        </p:blipFill>
        <p:spPr>
          <a:xfrm>
            <a:off x="0" y="0"/>
            <a:ext cx="12192005" cy="6858003"/>
          </a:xfrm>
          <a:prstGeom prst="rect">
            <a:avLst/>
          </a:prstGeom>
          <a:noFill/>
          <a:ln>
            <a:noFill/>
          </a:ln>
        </p:spPr>
      </p:pic>
      <p:sp>
        <p:nvSpPr>
          <p:cNvPr id="160" name="Google Shape;160;g1fd92513f8b_0_242"/>
          <p:cNvSpPr txBox="1"/>
          <p:nvPr/>
        </p:nvSpPr>
        <p:spPr>
          <a:xfrm>
            <a:off x="645246" y="3063339"/>
            <a:ext cx="109011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400"/>
              <a:buFont typeface="Arial"/>
              <a:buNone/>
            </a:pPr>
            <a:r>
              <a:rPr b="1" lang="es-419" sz="4400">
                <a:solidFill>
                  <a:schemeClr val="lt1"/>
                </a:solidFill>
                <a:latin typeface="Calibri"/>
                <a:ea typeface="Calibri"/>
                <a:cs typeface="Calibri"/>
                <a:sym typeface="Calibri"/>
              </a:rPr>
              <a:t>Telemedicina y disoluciones</a:t>
            </a:r>
            <a:endParaRPr b="1" i="0" sz="44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21d6b99dacf_0_38"/>
          <p:cNvSpPr txBox="1"/>
          <p:nvPr/>
        </p:nvSpPr>
        <p:spPr>
          <a:xfrm>
            <a:off x="624750" y="685700"/>
            <a:ext cx="10942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3600"/>
              <a:buFont typeface="Arial"/>
              <a:buNone/>
            </a:pPr>
            <a:r>
              <a:rPr b="1" i="0" lang="es-419" sz="3600" u="none" cap="none" strike="noStrike">
                <a:solidFill>
                  <a:srgbClr val="423B71"/>
                </a:solidFill>
                <a:latin typeface="Calibri"/>
                <a:ea typeface="Calibri"/>
                <a:cs typeface="Calibri"/>
                <a:sym typeface="Calibri"/>
              </a:rPr>
              <a:t>Actividad </a:t>
            </a:r>
            <a:endParaRPr b="1" i="0" sz="3600" u="none" cap="none" strike="noStrike">
              <a:solidFill>
                <a:srgbClr val="423B71"/>
              </a:solidFill>
              <a:latin typeface="Calibri"/>
              <a:ea typeface="Calibri"/>
              <a:cs typeface="Calibri"/>
              <a:sym typeface="Calibri"/>
            </a:endParaRPr>
          </a:p>
        </p:txBody>
      </p:sp>
      <p:sp>
        <p:nvSpPr>
          <p:cNvPr id="232" name="Google Shape;232;g21d6b99dacf_0_38"/>
          <p:cNvSpPr/>
          <p:nvPr/>
        </p:nvSpPr>
        <p:spPr>
          <a:xfrm>
            <a:off x="7042925" y="1664075"/>
            <a:ext cx="4807200" cy="4773600"/>
          </a:xfrm>
          <a:prstGeom prst="rect">
            <a:avLst/>
          </a:prstGeom>
          <a:solidFill>
            <a:srgbClr val="F3F3F3"/>
          </a:solidFill>
          <a:ln>
            <a:noFill/>
          </a:ln>
        </p:spPr>
        <p:txBody>
          <a:bodyPr anchorCtr="0" anchor="ctr" bIns="68575" lIns="68575" spcFirstLastPara="1" rIns="68575" wrap="square" tIns="68575">
            <a:noAutofit/>
          </a:bodyPr>
          <a:lstStyle/>
          <a:p>
            <a:pPr indent="0" lvl="0" marL="0" rtl="0" algn="ctr">
              <a:lnSpc>
                <a:spcPct val="115000"/>
              </a:lnSpc>
              <a:spcBef>
                <a:spcPts val="0"/>
              </a:spcBef>
              <a:spcAft>
                <a:spcPts val="0"/>
              </a:spcAft>
              <a:buNone/>
            </a:pPr>
            <a:r>
              <a:rPr i="1" lang="es-419" sz="2200">
                <a:solidFill>
                  <a:schemeClr val="dk1"/>
                </a:solidFill>
                <a:latin typeface="Calibri"/>
                <a:ea typeface="Calibri"/>
                <a:cs typeface="Calibri"/>
                <a:sym typeface="Calibri"/>
              </a:rPr>
              <a:t>Considerando puntos de la recta, ¿con todos ellos o solo con algunos se puede lograr una disolución del 8 %?</a:t>
            </a:r>
            <a:endParaRPr i="1" sz="22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t/>
            </a:r>
            <a:endParaRPr i="1" sz="2200">
              <a:solidFill>
                <a:schemeClr val="dk1"/>
              </a:solidFill>
              <a:latin typeface="Calibri"/>
              <a:ea typeface="Calibri"/>
              <a:cs typeface="Calibri"/>
              <a:sym typeface="Calibri"/>
            </a:endParaRPr>
          </a:p>
          <a:p>
            <a:pPr indent="0" lvl="0" marL="0" rtl="0" algn="just">
              <a:spcBef>
                <a:spcPts val="0"/>
              </a:spcBef>
              <a:spcAft>
                <a:spcPts val="0"/>
              </a:spcAft>
              <a:buNone/>
            </a:pPr>
            <a:r>
              <a:rPr i="1" lang="es-419" sz="2200">
                <a:solidFill>
                  <a:schemeClr val="dk1"/>
                </a:solidFill>
                <a:latin typeface="Calibri"/>
                <a:ea typeface="Calibri"/>
                <a:cs typeface="Calibri"/>
                <a:sym typeface="Calibri"/>
              </a:rPr>
              <a:t>4. Describe con tus palabras, el significado de las siguientes expresiones en el contexto:</a:t>
            </a:r>
            <a:endParaRPr i="1" sz="2200">
              <a:solidFill>
                <a:schemeClr val="dk1"/>
              </a:solidFill>
              <a:latin typeface="Calibri"/>
              <a:ea typeface="Calibri"/>
              <a:cs typeface="Calibri"/>
              <a:sym typeface="Calibri"/>
            </a:endParaRPr>
          </a:p>
          <a:p>
            <a:pPr indent="0" lvl="0" marL="0" rtl="0" algn="just">
              <a:spcBef>
                <a:spcPts val="0"/>
              </a:spcBef>
              <a:spcAft>
                <a:spcPts val="0"/>
              </a:spcAft>
              <a:buNone/>
            </a:pPr>
            <a:r>
              <a:t/>
            </a:r>
            <a:endParaRPr i="1" sz="2200">
              <a:solidFill>
                <a:schemeClr val="dk1"/>
              </a:solidFill>
              <a:latin typeface="Calibri"/>
              <a:ea typeface="Calibri"/>
              <a:cs typeface="Calibri"/>
              <a:sym typeface="Calibri"/>
            </a:endParaRPr>
          </a:p>
          <a:p>
            <a:pPr indent="0" lvl="0" marL="0" rtl="0" algn="just">
              <a:spcBef>
                <a:spcPts val="0"/>
              </a:spcBef>
              <a:spcAft>
                <a:spcPts val="0"/>
              </a:spcAft>
              <a:buNone/>
            </a:pPr>
            <a:r>
              <a:rPr i="1" lang="es-419" sz="2200">
                <a:solidFill>
                  <a:schemeClr val="dk1"/>
                </a:solidFill>
                <a:latin typeface="Calibri"/>
                <a:ea typeface="Calibri"/>
                <a:cs typeface="Calibri"/>
                <a:sym typeface="Calibri"/>
              </a:rPr>
              <a:t>0,08</a:t>
            </a:r>
            <a:r>
              <a:rPr b="1" i="1" lang="es-419" sz="2200">
                <a:solidFill>
                  <a:schemeClr val="dk1"/>
                </a:solidFill>
                <a:latin typeface="Calibri"/>
                <a:ea typeface="Calibri"/>
                <a:cs typeface="Calibri"/>
                <a:sym typeface="Calibri"/>
              </a:rPr>
              <a:t>・</a:t>
            </a:r>
            <a:r>
              <a:rPr i="1" lang="es-419" sz="2200">
                <a:solidFill>
                  <a:schemeClr val="dk1"/>
                </a:solidFill>
                <a:latin typeface="Calibri"/>
                <a:ea typeface="Calibri"/>
                <a:cs typeface="Calibri"/>
                <a:sym typeface="Calibri"/>
              </a:rPr>
              <a:t>500: __________________</a:t>
            </a:r>
            <a:endParaRPr i="1" sz="2200">
              <a:solidFill>
                <a:schemeClr val="dk1"/>
              </a:solidFill>
              <a:latin typeface="Calibri"/>
              <a:ea typeface="Calibri"/>
              <a:cs typeface="Calibri"/>
              <a:sym typeface="Calibri"/>
            </a:endParaRPr>
          </a:p>
          <a:p>
            <a:pPr indent="0" lvl="0" marL="0" rtl="0" algn="just">
              <a:spcBef>
                <a:spcPts val="0"/>
              </a:spcBef>
              <a:spcAft>
                <a:spcPts val="0"/>
              </a:spcAft>
              <a:buNone/>
            </a:pPr>
            <a:r>
              <a:rPr i="1" lang="es-419" sz="2200">
                <a:solidFill>
                  <a:schemeClr val="dk1"/>
                </a:solidFill>
                <a:latin typeface="Calibri"/>
                <a:ea typeface="Calibri"/>
                <a:cs typeface="Calibri"/>
                <a:sym typeface="Calibri"/>
              </a:rPr>
              <a:t>	</a:t>
            </a:r>
            <a:endParaRPr i="1" sz="2200">
              <a:solidFill>
                <a:schemeClr val="dk1"/>
              </a:solidFill>
              <a:latin typeface="Calibri"/>
              <a:ea typeface="Calibri"/>
              <a:cs typeface="Calibri"/>
              <a:sym typeface="Calibri"/>
            </a:endParaRPr>
          </a:p>
          <a:p>
            <a:pPr indent="0" lvl="0" marL="0" rtl="0" algn="just">
              <a:spcBef>
                <a:spcPts val="0"/>
              </a:spcBef>
              <a:spcAft>
                <a:spcPts val="0"/>
              </a:spcAft>
              <a:buNone/>
            </a:pPr>
            <a:r>
              <a:rPr i="1" lang="es-419" sz="2200">
                <a:solidFill>
                  <a:schemeClr val="dk1"/>
                </a:solidFill>
                <a:latin typeface="Calibri"/>
                <a:ea typeface="Calibri"/>
                <a:cs typeface="Calibri"/>
                <a:sym typeface="Calibri"/>
              </a:rPr>
              <a:t>0,009</a:t>
            </a:r>
            <a:r>
              <a:rPr b="1" i="1" lang="es-419" sz="2200">
                <a:solidFill>
                  <a:schemeClr val="dk1"/>
                </a:solidFill>
                <a:latin typeface="Calibri"/>
                <a:ea typeface="Calibri"/>
                <a:cs typeface="Calibri"/>
                <a:sym typeface="Calibri"/>
              </a:rPr>
              <a:t>・</a:t>
            </a:r>
            <a:r>
              <a:rPr i="1" lang="es-419" sz="2200">
                <a:solidFill>
                  <a:schemeClr val="dk1"/>
                </a:solidFill>
                <a:latin typeface="Calibri"/>
                <a:ea typeface="Calibri"/>
                <a:cs typeface="Calibri"/>
                <a:sym typeface="Calibri"/>
              </a:rPr>
              <a:t>x:  ___________________</a:t>
            </a:r>
            <a:endParaRPr i="1" sz="2200">
              <a:solidFill>
                <a:schemeClr val="dk1"/>
              </a:solidFill>
              <a:latin typeface="Calibri"/>
              <a:ea typeface="Calibri"/>
              <a:cs typeface="Calibri"/>
              <a:sym typeface="Calibri"/>
            </a:endParaRPr>
          </a:p>
          <a:p>
            <a:pPr indent="0" lvl="0" marL="0" rtl="0" algn="just">
              <a:spcBef>
                <a:spcPts val="0"/>
              </a:spcBef>
              <a:spcAft>
                <a:spcPts val="0"/>
              </a:spcAft>
              <a:buNone/>
            </a:pPr>
            <a:r>
              <a:t/>
            </a:r>
            <a:endParaRPr i="1" sz="2200">
              <a:solidFill>
                <a:schemeClr val="dk1"/>
              </a:solidFill>
              <a:latin typeface="Calibri"/>
              <a:ea typeface="Calibri"/>
              <a:cs typeface="Calibri"/>
              <a:sym typeface="Calibri"/>
            </a:endParaRPr>
          </a:p>
          <a:p>
            <a:pPr indent="0" lvl="0" marL="0" rtl="0" algn="just">
              <a:spcBef>
                <a:spcPts val="0"/>
              </a:spcBef>
              <a:spcAft>
                <a:spcPts val="0"/>
              </a:spcAft>
              <a:buNone/>
            </a:pPr>
            <a:r>
              <a:rPr i="1" lang="es-419" sz="2200">
                <a:solidFill>
                  <a:schemeClr val="dk1"/>
                </a:solidFill>
                <a:latin typeface="Calibri"/>
                <a:ea typeface="Calibri"/>
                <a:cs typeface="Calibri"/>
                <a:sym typeface="Calibri"/>
              </a:rPr>
              <a:t>0,24</a:t>
            </a:r>
            <a:r>
              <a:rPr b="1" i="1" lang="es-419" sz="2200">
                <a:solidFill>
                  <a:schemeClr val="dk1"/>
                </a:solidFill>
                <a:latin typeface="Calibri"/>
                <a:ea typeface="Calibri"/>
                <a:cs typeface="Calibri"/>
                <a:sym typeface="Calibri"/>
              </a:rPr>
              <a:t>・</a:t>
            </a:r>
            <a:r>
              <a:rPr i="1" lang="es-419" sz="2200">
                <a:solidFill>
                  <a:schemeClr val="dk1"/>
                </a:solidFill>
                <a:latin typeface="Calibri"/>
                <a:ea typeface="Calibri"/>
                <a:cs typeface="Calibri"/>
                <a:sym typeface="Calibri"/>
              </a:rPr>
              <a:t>y:    ___________________</a:t>
            </a:r>
            <a:endParaRPr i="1" sz="2200">
              <a:solidFill>
                <a:schemeClr val="dk1"/>
              </a:solidFill>
              <a:latin typeface="Calibri"/>
              <a:ea typeface="Calibri"/>
              <a:cs typeface="Calibri"/>
              <a:sym typeface="Calibri"/>
            </a:endParaRPr>
          </a:p>
          <a:p>
            <a:pPr indent="0" lvl="0" marL="0" rtl="0" algn="ctr">
              <a:lnSpc>
                <a:spcPct val="115000"/>
              </a:lnSpc>
              <a:spcBef>
                <a:spcPts val="0"/>
              </a:spcBef>
              <a:spcAft>
                <a:spcPts val="0"/>
              </a:spcAft>
              <a:buNone/>
            </a:pPr>
            <a:r>
              <a:t/>
            </a:r>
            <a:endParaRPr i="1" sz="2200">
              <a:solidFill>
                <a:schemeClr val="dk1"/>
              </a:solidFill>
              <a:latin typeface="Calibri"/>
              <a:ea typeface="Calibri"/>
              <a:cs typeface="Calibri"/>
              <a:sym typeface="Calibri"/>
            </a:endParaRPr>
          </a:p>
        </p:txBody>
      </p:sp>
      <p:pic>
        <p:nvPicPr>
          <p:cNvPr id="233" name="Google Shape;233;g21d6b99dacf_0_38"/>
          <p:cNvPicPr preferRelativeResize="0"/>
          <p:nvPr/>
        </p:nvPicPr>
        <p:blipFill>
          <a:blip r:embed="rId3">
            <a:alphaModFix/>
          </a:blip>
          <a:stretch>
            <a:fillRect/>
          </a:stretch>
        </p:blipFill>
        <p:spPr>
          <a:xfrm>
            <a:off x="221166" y="1687575"/>
            <a:ext cx="6738125" cy="44120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g21d6b99dacf_0_45"/>
          <p:cNvSpPr txBox="1"/>
          <p:nvPr/>
        </p:nvSpPr>
        <p:spPr>
          <a:xfrm>
            <a:off x="624750" y="685700"/>
            <a:ext cx="10942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3600"/>
              <a:buFont typeface="Arial"/>
              <a:buNone/>
            </a:pPr>
            <a:r>
              <a:rPr b="1" i="0" lang="es-419" sz="3600" u="none" cap="none" strike="noStrike">
                <a:solidFill>
                  <a:srgbClr val="423B71"/>
                </a:solidFill>
                <a:latin typeface="Calibri"/>
                <a:ea typeface="Calibri"/>
                <a:cs typeface="Calibri"/>
                <a:sym typeface="Calibri"/>
              </a:rPr>
              <a:t>Actividad </a:t>
            </a:r>
            <a:endParaRPr b="1" i="0" sz="3600" u="none" cap="none" strike="noStrike">
              <a:solidFill>
                <a:srgbClr val="423B71"/>
              </a:solidFill>
              <a:latin typeface="Calibri"/>
              <a:ea typeface="Calibri"/>
              <a:cs typeface="Calibri"/>
              <a:sym typeface="Calibri"/>
            </a:endParaRPr>
          </a:p>
        </p:txBody>
      </p:sp>
      <p:sp>
        <p:nvSpPr>
          <p:cNvPr id="240" name="Google Shape;240;g21d6b99dacf_0_45"/>
          <p:cNvSpPr/>
          <p:nvPr/>
        </p:nvSpPr>
        <p:spPr>
          <a:xfrm>
            <a:off x="384550" y="1950225"/>
            <a:ext cx="3851700" cy="3138300"/>
          </a:xfrm>
          <a:prstGeom prst="rect">
            <a:avLst/>
          </a:prstGeom>
          <a:solidFill>
            <a:srgbClr val="F3F3F3"/>
          </a:solidFill>
          <a:ln>
            <a:noFill/>
          </a:ln>
        </p:spPr>
        <p:txBody>
          <a:bodyPr anchorCtr="0" anchor="ctr" bIns="68575" lIns="68575" spcFirstLastPara="1" rIns="68575" wrap="square" tIns="68575">
            <a:noAutofit/>
          </a:bodyPr>
          <a:lstStyle/>
          <a:p>
            <a:pPr indent="-368300" lvl="0" marL="457200" rtl="0" algn="l">
              <a:spcBef>
                <a:spcPts val="0"/>
              </a:spcBef>
              <a:spcAft>
                <a:spcPts val="0"/>
              </a:spcAft>
              <a:buClr>
                <a:schemeClr val="dk1"/>
              </a:buClr>
              <a:buSzPts val="2200"/>
              <a:buFont typeface="Calibri"/>
              <a:buChar char="●"/>
            </a:pPr>
            <a:r>
              <a:rPr i="1" lang="es-419" sz="2200">
                <a:solidFill>
                  <a:schemeClr val="dk1"/>
                </a:solidFill>
                <a:latin typeface="Calibri"/>
                <a:ea typeface="Calibri"/>
                <a:cs typeface="Calibri"/>
                <a:sym typeface="Calibri"/>
              </a:rPr>
              <a:t>¿Cuántos puntos hay sobre esta recta? </a:t>
            </a:r>
            <a:endParaRPr i="1"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i="1" lang="es-419" sz="2200">
                <a:solidFill>
                  <a:schemeClr val="dk1"/>
                </a:solidFill>
                <a:latin typeface="Calibri"/>
                <a:ea typeface="Calibri"/>
                <a:cs typeface="Calibri"/>
                <a:sym typeface="Calibri"/>
              </a:rPr>
              <a:t>¿Todos ellos cumplen con las condiciones planteadas por Antonia?</a:t>
            </a:r>
            <a:endParaRPr i="1"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i="1" lang="es-419" sz="2200">
                <a:solidFill>
                  <a:schemeClr val="dk1"/>
                </a:solidFill>
                <a:latin typeface="Calibri"/>
                <a:ea typeface="Calibri"/>
                <a:cs typeface="Calibri"/>
                <a:sym typeface="Calibri"/>
              </a:rPr>
              <a:t>¿Hay sumas que deban ser descartadas? Nombra una.</a:t>
            </a:r>
            <a:endParaRPr i="1" sz="2200">
              <a:solidFill>
                <a:schemeClr val="dk1"/>
              </a:solidFill>
              <a:latin typeface="Calibri"/>
              <a:ea typeface="Calibri"/>
              <a:cs typeface="Calibri"/>
              <a:sym typeface="Calibri"/>
            </a:endParaRPr>
          </a:p>
        </p:txBody>
      </p:sp>
      <p:pic>
        <p:nvPicPr>
          <p:cNvPr id="241" name="Google Shape;241;g21d6b99dacf_0_45"/>
          <p:cNvPicPr preferRelativeResize="0"/>
          <p:nvPr/>
        </p:nvPicPr>
        <p:blipFill>
          <a:blip r:embed="rId3">
            <a:alphaModFix/>
          </a:blip>
          <a:stretch>
            <a:fillRect/>
          </a:stretch>
        </p:blipFill>
        <p:spPr>
          <a:xfrm>
            <a:off x="5088050" y="2141889"/>
            <a:ext cx="6853975" cy="2880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1d6b99dacf_0_54"/>
          <p:cNvSpPr txBox="1"/>
          <p:nvPr/>
        </p:nvSpPr>
        <p:spPr>
          <a:xfrm>
            <a:off x="624750" y="685700"/>
            <a:ext cx="10942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3600"/>
              <a:buFont typeface="Arial"/>
              <a:buNone/>
            </a:pPr>
            <a:r>
              <a:rPr b="1" i="0" lang="es-419" sz="3600" u="none" cap="none" strike="noStrike">
                <a:solidFill>
                  <a:srgbClr val="423B71"/>
                </a:solidFill>
                <a:latin typeface="Calibri"/>
                <a:ea typeface="Calibri"/>
                <a:cs typeface="Calibri"/>
                <a:sym typeface="Calibri"/>
              </a:rPr>
              <a:t>Actividad </a:t>
            </a:r>
            <a:endParaRPr b="1" i="0" sz="3600" u="none" cap="none" strike="noStrike">
              <a:solidFill>
                <a:srgbClr val="423B71"/>
              </a:solidFill>
              <a:latin typeface="Calibri"/>
              <a:ea typeface="Calibri"/>
              <a:cs typeface="Calibri"/>
              <a:sym typeface="Calibri"/>
            </a:endParaRPr>
          </a:p>
        </p:txBody>
      </p:sp>
      <p:sp>
        <p:nvSpPr>
          <p:cNvPr id="248" name="Google Shape;248;g21d6b99dacf_0_54"/>
          <p:cNvSpPr/>
          <p:nvPr/>
        </p:nvSpPr>
        <p:spPr>
          <a:xfrm>
            <a:off x="777150" y="4443850"/>
            <a:ext cx="10455300" cy="2126100"/>
          </a:xfrm>
          <a:prstGeom prst="rect">
            <a:avLst/>
          </a:prstGeom>
          <a:solidFill>
            <a:srgbClr val="F3F3F3"/>
          </a:solidFill>
          <a:ln>
            <a:noFill/>
          </a:ln>
        </p:spPr>
        <p:txBody>
          <a:bodyPr anchorCtr="0" anchor="ctr" bIns="68575" lIns="68575" spcFirstLastPara="1" rIns="68575" wrap="square" tIns="68575">
            <a:noAutofit/>
          </a:bodyPr>
          <a:lstStyle/>
          <a:p>
            <a:pPr indent="0" lvl="0" marL="0" rtl="0" algn="just">
              <a:lnSpc>
                <a:spcPct val="115000"/>
              </a:lnSpc>
              <a:spcBef>
                <a:spcPts val="0"/>
              </a:spcBef>
              <a:spcAft>
                <a:spcPts val="0"/>
              </a:spcAft>
              <a:buNone/>
            </a:pPr>
            <a:r>
              <a:t/>
            </a:r>
            <a:endParaRPr sz="22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t/>
            </a:r>
            <a:endParaRPr sz="22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i="1" lang="es-419" sz="2200">
                <a:solidFill>
                  <a:schemeClr val="dk1"/>
                </a:solidFill>
                <a:latin typeface="Calibri"/>
                <a:ea typeface="Calibri"/>
                <a:cs typeface="Calibri"/>
                <a:sym typeface="Calibri"/>
              </a:rPr>
              <a:t>Ecuación 1 ▶ Todos los puntos </a:t>
            </a:r>
            <a:r>
              <a:rPr i="1" lang="es-419" sz="2200">
                <a:solidFill>
                  <a:srgbClr val="0000FF"/>
                </a:solidFill>
                <a:latin typeface="Calibri"/>
                <a:ea typeface="Calibri"/>
                <a:cs typeface="Calibri"/>
                <a:sym typeface="Calibri"/>
              </a:rPr>
              <a:t>cuyas coordenadas en mL suman 500 mL, cantidad requerida por Antonia.</a:t>
            </a:r>
            <a:endParaRPr i="1" sz="2200">
              <a:solidFill>
                <a:srgbClr val="0000FF"/>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i="1" lang="es-419" sz="2200">
                <a:solidFill>
                  <a:schemeClr val="dk1"/>
                </a:solidFill>
                <a:latin typeface="Calibri"/>
                <a:ea typeface="Calibri"/>
                <a:cs typeface="Calibri"/>
                <a:sym typeface="Calibri"/>
              </a:rPr>
              <a:t>Ecuación 2 ▶ Todos los puntos </a:t>
            </a:r>
            <a:r>
              <a:rPr i="1" lang="es-419" sz="2200">
                <a:solidFill>
                  <a:srgbClr val="0000FF"/>
                </a:solidFill>
                <a:latin typeface="Calibri"/>
                <a:ea typeface="Calibri"/>
                <a:cs typeface="Calibri"/>
                <a:sym typeface="Calibri"/>
              </a:rPr>
              <a:t>cuyas coordenadas corresponden a una mezcla proporcional de agua y sales en una disolución al 8 %.</a:t>
            </a:r>
            <a:endParaRPr i="1" sz="2200">
              <a:solidFill>
                <a:schemeClr val="dk1"/>
              </a:solidFill>
              <a:latin typeface="Calibri"/>
              <a:ea typeface="Calibri"/>
              <a:cs typeface="Calibri"/>
              <a:sym typeface="Calibri"/>
            </a:endParaRPr>
          </a:p>
          <a:p>
            <a:pPr indent="0" lvl="0" marL="457200" rtl="0" algn="l">
              <a:spcBef>
                <a:spcPts val="0"/>
              </a:spcBef>
              <a:spcAft>
                <a:spcPts val="0"/>
              </a:spcAft>
              <a:buNone/>
            </a:pPr>
            <a:r>
              <a:t/>
            </a:r>
            <a:endParaRPr i="1" sz="2200">
              <a:solidFill>
                <a:schemeClr val="dk1"/>
              </a:solidFill>
              <a:latin typeface="Calibri"/>
              <a:ea typeface="Calibri"/>
              <a:cs typeface="Calibri"/>
              <a:sym typeface="Calibri"/>
            </a:endParaRPr>
          </a:p>
          <a:p>
            <a:pPr indent="0" lvl="0" marL="457200" rtl="0" algn="just">
              <a:lnSpc>
                <a:spcPct val="115000"/>
              </a:lnSpc>
              <a:spcBef>
                <a:spcPts val="0"/>
              </a:spcBef>
              <a:spcAft>
                <a:spcPts val="0"/>
              </a:spcAft>
              <a:buNone/>
            </a:pPr>
            <a:r>
              <a:t/>
            </a:r>
            <a:endParaRPr i="1" sz="2200">
              <a:solidFill>
                <a:schemeClr val="dk1"/>
              </a:solidFill>
              <a:latin typeface="Calibri"/>
              <a:ea typeface="Calibri"/>
              <a:cs typeface="Calibri"/>
              <a:sym typeface="Calibri"/>
            </a:endParaRPr>
          </a:p>
        </p:txBody>
      </p:sp>
      <p:pic>
        <p:nvPicPr>
          <p:cNvPr id="249" name="Google Shape;249;g21d6b99dacf_0_54"/>
          <p:cNvPicPr preferRelativeResize="0"/>
          <p:nvPr/>
        </p:nvPicPr>
        <p:blipFill>
          <a:blip r:embed="rId3">
            <a:alphaModFix/>
          </a:blip>
          <a:stretch>
            <a:fillRect/>
          </a:stretch>
        </p:blipFill>
        <p:spPr>
          <a:xfrm>
            <a:off x="2368725" y="1340025"/>
            <a:ext cx="7637422" cy="2875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1f9b8d224b3_0_25"/>
          <p:cNvSpPr txBox="1"/>
          <p:nvPr/>
        </p:nvSpPr>
        <p:spPr>
          <a:xfrm>
            <a:off x="624750" y="685700"/>
            <a:ext cx="10942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3600"/>
              <a:buFont typeface="Arial"/>
              <a:buNone/>
            </a:pPr>
            <a:r>
              <a:rPr b="1" lang="es-419" sz="3600">
                <a:solidFill>
                  <a:srgbClr val="423B71"/>
                </a:solidFill>
                <a:latin typeface="Calibri"/>
                <a:ea typeface="Calibri"/>
                <a:cs typeface="Calibri"/>
                <a:sym typeface="Calibri"/>
              </a:rPr>
              <a:t>Actividad</a:t>
            </a:r>
            <a:endParaRPr b="1" i="0" sz="3600" u="none" cap="none" strike="noStrike">
              <a:solidFill>
                <a:srgbClr val="423B71"/>
              </a:solidFill>
              <a:latin typeface="Calibri"/>
              <a:ea typeface="Calibri"/>
              <a:cs typeface="Calibri"/>
              <a:sym typeface="Calibri"/>
            </a:endParaRPr>
          </a:p>
        </p:txBody>
      </p:sp>
      <p:sp>
        <p:nvSpPr>
          <p:cNvPr id="256" name="Google Shape;256;g1f9b8d224b3_0_25"/>
          <p:cNvSpPr/>
          <p:nvPr/>
        </p:nvSpPr>
        <p:spPr>
          <a:xfrm>
            <a:off x="7479925" y="2483950"/>
            <a:ext cx="4504800" cy="2126100"/>
          </a:xfrm>
          <a:prstGeom prst="rect">
            <a:avLst/>
          </a:prstGeom>
          <a:solidFill>
            <a:srgbClr val="F3F3F3"/>
          </a:solidFill>
          <a:ln>
            <a:noFill/>
          </a:ln>
        </p:spPr>
        <p:txBody>
          <a:bodyPr anchorCtr="0" anchor="ctr" bIns="68575" lIns="68575" spcFirstLastPara="1" rIns="68575" wrap="square" tIns="68575">
            <a:noAutofit/>
          </a:bodyPr>
          <a:lstStyle/>
          <a:p>
            <a:pPr indent="0" lvl="0" marL="0" rtl="0" algn="just">
              <a:lnSpc>
                <a:spcPct val="115000"/>
              </a:lnSpc>
              <a:spcBef>
                <a:spcPts val="0"/>
              </a:spcBef>
              <a:spcAft>
                <a:spcPts val="0"/>
              </a:spcAft>
              <a:buNone/>
            </a:pPr>
            <a:r>
              <a:t/>
            </a:r>
            <a:endParaRPr sz="22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t/>
            </a:r>
            <a:endParaRPr sz="22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t/>
            </a:r>
            <a:endParaRPr i="1" sz="22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rPr i="1" lang="es-419" sz="2200">
                <a:solidFill>
                  <a:schemeClr val="dk1"/>
                </a:solidFill>
                <a:latin typeface="Calibri"/>
                <a:ea typeface="Calibri"/>
                <a:cs typeface="Calibri"/>
                <a:sym typeface="Calibri"/>
              </a:rPr>
              <a:t>5.	Al considerar las dos ecuaciones anteriores y el contexto, representadas por rectas en un gráfico. ¿Qué significa el punto P marcado?</a:t>
            </a:r>
            <a:endParaRPr i="1" sz="2200">
              <a:solidFill>
                <a:schemeClr val="dk1"/>
              </a:solidFill>
              <a:latin typeface="Calibri"/>
              <a:ea typeface="Calibri"/>
              <a:cs typeface="Calibri"/>
              <a:sym typeface="Calibri"/>
            </a:endParaRPr>
          </a:p>
          <a:p>
            <a:pPr indent="0" lvl="0" marL="457200" rtl="0" algn="just">
              <a:lnSpc>
                <a:spcPct val="115000"/>
              </a:lnSpc>
              <a:spcBef>
                <a:spcPts val="0"/>
              </a:spcBef>
              <a:spcAft>
                <a:spcPts val="0"/>
              </a:spcAft>
              <a:buNone/>
            </a:pPr>
            <a:r>
              <a:t/>
            </a:r>
            <a:endParaRPr i="1" sz="2200">
              <a:solidFill>
                <a:schemeClr val="dk1"/>
              </a:solidFill>
              <a:latin typeface="Calibri"/>
              <a:ea typeface="Calibri"/>
              <a:cs typeface="Calibri"/>
              <a:sym typeface="Calibri"/>
            </a:endParaRPr>
          </a:p>
          <a:p>
            <a:pPr indent="0" lvl="0" marL="457200" rtl="0" algn="l">
              <a:spcBef>
                <a:spcPts val="0"/>
              </a:spcBef>
              <a:spcAft>
                <a:spcPts val="0"/>
              </a:spcAft>
              <a:buNone/>
            </a:pPr>
            <a:r>
              <a:t/>
            </a:r>
            <a:endParaRPr i="1" sz="2200">
              <a:solidFill>
                <a:schemeClr val="dk1"/>
              </a:solidFill>
              <a:latin typeface="Calibri"/>
              <a:ea typeface="Calibri"/>
              <a:cs typeface="Calibri"/>
              <a:sym typeface="Calibri"/>
            </a:endParaRPr>
          </a:p>
          <a:p>
            <a:pPr indent="0" lvl="0" marL="457200" rtl="0" algn="just">
              <a:lnSpc>
                <a:spcPct val="115000"/>
              </a:lnSpc>
              <a:spcBef>
                <a:spcPts val="0"/>
              </a:spcBef>
              <a:spcAft>
                <a:spcPts val="0"/>
              </a:spcAft>
              <a:buNone/>
            </a:pPr>
            <a:r>
              <a:t/>
            </a:r>
            <a:endParaRPr i="1" sz="2200">
              <a:solidFill>
                <a:schemeClr val="dk1"/>
              </a:solidFill>
              <a:latin typeface="Calibri"/>
              <a:ea typeface="Calibri"/>
              <a:cs typeface="Calibri"/>
              <a:sym typeface="Calibri"/>
            </a:endParaRPr>
          </a:p>
        </p:txBody>
      </p:sp>
      <p:pic>
        <p:nvPicPr>
          <p:cNvPr id="257" name="Google Shape;257;g1f9b8d224b3_0_25"/>
          <p:cNvPicPr preferRelativeResize="0"/>
          <p:nvPr/>
        </p:nvPicPr>
        <p:blipFill>
          <a:blip r:embed="rId3">
            <a:alphaModFix/>
          </a:blip>
          <a:stretch>
            <a:fillRect/>
          </a:stretch>
        </p:blipFill>
        <p:spPr>
          <a:xfrm>
            <a:off x="249973" y="1437610"/>
            <a:ext cx="7175127" cy="484180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g21d6b99dacf_0_67"/>
          <p:cNvSpPr txBox="1"/>
          <p:nvPr/>
        </p:nvSpPr>
        <p:spPr>
          <a:xfrm>
            <a:off x="624750" y="685700"/>
            <a:ext cx="10942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3600"/>
              <a:buFont typeface="Arial"/>
              <a:buNone/>
            </a:pPr>
            <a:r>
              <a:rPr b="1" lang="es-419" sz="3600">
                <a:solidFill>
                  <a:srgbClr val="423B71"/>
                </a:solidFill>
                <a:latin typeface="Calibri"/>
                <a:ea typeface="Calibri"/>
                <a:cs typeface="Calibri"/>
                <a:sym typeface="Calibri"/>
              </a:rPr>
              <a:t>Actividad</a:t>
            </a:r>
            <a:endParaRPr b="1" i="0" sz="3600" u="none" cap="none" strike="noStrike">
              <a:solidFill>
                <a:srgbClr val="423B71"/>
              </a:solidFill>
              <a:latin typeface="Calibri"/>
              <a:ea typeface="Calibri"/>
              <a:cs typeface="Calibri"/>
              <a:sym typeface="Calibri"/>
            </a:endParaRPr>
          </a:p>
        </p:txBody>
      </p:sp>
      <p:pic>
        <p:nvPicPr>
          <p:cNvPr id="264" name="Google Shape;264;g21d6b99dacf_0_67"/>
          <p:cNvPicPr preferRelativeResize="0"/>
          <p:nvPr/>
        </p:nvPicPr>
        <p:blipFill>
          <a:blip r:embed="rId3">
            <a:alphaModFix/>
          </a:blip>
          <a:stretch>
            <a:fillRect/>
          </a:stretch>
        </p:blipFill>
        <p:spPr>
          <a:xfrm>
            <a:off x="2229300" y="1368825"/>
            <a:ext cx="7569797" cy="51303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g21d6b99dacf_0_76"/>
          <p:cNvSpPr txBox="1"/>
          <p:nvPr/>
        </p:nvSpPr>
        <p:spPr>
          <a:xfrm>
            <a:off x="624750" y="685700"/>
            <a:ext cx="10942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3600"/>
              <a:buFont typeface="Arial"/>
              <a:buNone/>
            </a:pPr>
            <a:r>
              <a:rPr b="1" lang="es-419" sz="3600">
                <a:solidFill>
                  <a:srgbClr val="423B71"/>
                </a:solidFill>
                <a:latin typeface="Calibri"/>
                <a:ea typeface="Calibri"/>
                <a:cs typeface="Calibri"/>
                <a:sym typeface="Calibri"/>
              </a:rPr>
              <a:t>Actividad</a:t>
            </a:r>
            <a:endParaRPr b="1" i="0" sz="3600" u="none" cap="none" strike="noStrike">
              <a:solidFill>
                <a:srgbClr val="423B71"/>
              </a:solidFill>
              <a:latin typeface="Calibri"/>
              <a:ea typeface="Calibri"/>
              <a:cs typeface="Calibri"/>
              <a:sym typeface="Calibri"/>
            </a:endParaRPr>
          </a:p>
        </p:txBody>
      </p:sp>
      <p:sp>
        <p:nvSpPr>
          <p:cNvPr id="271" name="Google Shape;271;g21d6b99dacf_0_76"/>
          <p:cNvSpPr/>
          <p:nvPr/>
        </p:nvSpPr>
        <p:spPr>
          <a:xfrm>
            <a:off x="624750" y="2457150"/>
            <a:ext cx="4684800" cy="1943700"/>
          </a:xfrm>
          <a:prstGeom prst="rect">
            <a:avLst/>
          </a:prstGeom>
          <a:solidFill>
            <a:srgbClr val="F3F3F3"/>
          </a:solidFill>
          <a:ln>
            <a:noFill/>
          </a:ln>
        </p:spPr>
        <p:txBody>
          <a:bodyPr anchorCtr="0" anchor="ctr" bIns="68575" lIns="68575" spcFirstLastPara="1" rIns="68575" wrap="square" tIns="68575">
            <a:noAutofit/>
          </a:bodyPr>
          <a:lstStyle/>
          <a:p>
            <a:pPr indent="0" lvl="0" marL="0" rtl="0" algn="just">
              <a:lnSpc>
                <a:spcPct val="115000"/>
              </a:lnSpc>
              <a:spcBef>
                <a:spcPts val="0"/>
              </a:spcBef>
              <a:spcAft>
                <a:spcPts val="0"/>
              </a:spcAft>
              <a:buNone/>
            </a:pPr>
            <a:r>
              <a:rPr i="1" lang="es-419" sz="2200">
                <a:solidFill>
                  <a:schemeClr val="dk1"/>
                </a:solidFill>
                <a:latin typeface="Calibri"/>
                <a:ea typeface="Calibri"/>
                <a:cs typeface="Calibri"/>
                <a:sym typeface="Calibri"/>
              </a:rPr>
              <a:t>6. Redacta el correo informativo que Antonia podría enviar a Marcos, para compartir sus resultados.</a:t>
            </a:r>
            <a:endParaRPr i="1" sz="2200">
              <a:solidFill>
                <a:schemeClr val="dk1"/>
              </a:solidFill>
              <a:latin typeface="Calibri"/>
              <a:ea typeface="Calibri"/>
              <a:cs typeface="Calibri"/>
              <a:sym typeface="Calibri"/>
            </a:endParaRPr>
          </a:p>
        </p:txBody>
      </p:sp>
      <p:pic>
        <p:nvPicPr>
          <p:cNvPr id="272" name="Google Shape;272;g21d6b99dacf_0_76"/>
          <p:cNvPicPr preferRelativeResize="0"/>
          <p:nvPr/>
        </p:nvPicPr>
        <p:blipFill>
          <a:blip r:embed="rId3">
            <a:alphaModFix/>
          </a:blip>
          <a:stretch>
            <a:fillRect/>
          </a:stretch>
        </p:blipFill>
        <p:spPr>
          <a:xfrm>
            <a:off x="5461950" y="1577000"/>
            <a:ext cx="6577647" cy="437835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g21d6b99dacf_0_87"/>
          <p:cNvSpPr txBox="1"/>
          <p:nvPr/>
        </p:nvSpPr>
        <p:spPr>
          <a:xfrm>
            <a:off x="624750" y="685700"/>
            <a:ext cx="10942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3600"/>
              <a:buFont typeface="Arial"/>
              <a:buNone/>
            </a:pPr>
            <a:r>
              <a:rPr b="1" lang="es-419" sz="3600">
                <a:solidFill>
                  <a:srgbClr val="423B71"/>
                </a:solidFill>
                <a:latin typeface="Calibri"/>
                <a:ea typeface="Calibri"/>
                <a:cs typeface="Calibri"/>
                <a:sym typeface="Calibri"/>
              </a:rPr>
              <a:t>Ecuación lineal con dos </a:t>
            </a:r>
            <a:r>
              <a:rPr b="1" lang="es-419" sz="3600">
                <a:solidFill>
                  <a:srgbClr val="423B71"/>
                </a:solidFill>
                <a:latin typeface="Calibri"/>
                <a:ea typeface="Calibri"/>
                <a:cs typeface="Calibri"/>
                <a:sym typeface="Calibri"/>
              </a:rPr>
              <a:t>incógnitas</a:t>
            </a:r>
            <a:endParaRPr b="1" i="0" sz="3600" u="none" cap="none" strike="noStrike">
              <a:solidFill>
                <a:srgbClr val="423B71"/>
              </a:solidFill>
              <a:latin typeface="Calibri"/>
              <a:ea typeface="Calibri"/>
              <a:cs typeface="Calibri"/>
              <a:sym typeface="Calibri"/>
            </a:endParaRPr>
          </a:p>
        </p:txBody>
      </p:sp>
      <p:pic>
        <p:nvPicPr>
          <p:cNvPr id="279" name="Google Shape;279;g21d6b99dacf_0_87"/>
          <p:cNvPicPr preferRelativeResize="0"/>
          <p:nvPr/>
        </p:nvPicPr>
        <p:blipFill>
          <a:blip r:embed="rId3">
            <a:alphaModFix/>
          </a:blip>
          <a:stretch>
            <a:fillRect/>
          </a:stretch>
        </p:blipFill>
        <p:spPr>
          <a:xfrm>
            <a:off x="562875" y="1788624"/>
            <a:ext cx="11066250" cy="406337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g21d6b99dacf_0_95"/>
          <p:cNvSpPr txBox="1"/>
          <p:nvPr/>
        </p:nvSpPr>
        <p:spPr>
          <a:xfrm>
            <a:off x="624750" y="685700"/>
            <a:ext cx="10942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3600"/>
              <a:buFont typeface="Arial"/>
              <a:buNone/>
            </a:pPr>
            <a:r>
              <a:rPr b="1" lang="es-419" sz="3600">
                <a:solidFill>
                  <a:srgbClr val="423B71"/>
                </a:solidFill>
                <a:latin typeface="Calibri"/>
                <a:ea typeface="Calibri"/>
                <a:cs typeface="Calibri"/>
                <a:sym typeface="Calibri"/>
              </a:rPr>
              <a:t>Sistema de ecuaciones lineales con dos incógnitas</a:t>
            </a:r>
            <a:endParaRPr b="1" i="0" sz="3600" u="none" cap="none" strike="noStrike">
              <a:solidFill>
                <a:srgbClr val="423B71"/>
              </a:solidFill>
              <a:latin typeface="Calibri"/>
              <a:ea typeface="Calibri"/>
              <a:cs typeface="Calibri"/>
              <a:sym typeface="Calibri"/>
            </a:endParaRPr>
          </a:p>
        </p:txBody>
      </p:sp>
      <p:pic>
        <p:nvPicPr>
          <p:cNvPr id="286" name="Google Shape;286;g21d6b99dacf_0_95"/>
          <p:cNvPicPr preferRelativeResize="0"/>
          <p:nvPr/>
        </p:nvPicPr>
        <p:blipFill>
          <a:blip r:embed="rId3">
            <a:alphaModFix/>
          </a:blip>
          <a:stretch>
            <a:fillRect/>
          </a:stretch>
        </p:blipFill>
        <p:spPr>
          <a:xfrm>
            <a:off x="506038" y="1424600"/>
            <a:ext cx="11179935" cy="512595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pic>
        <p:nvPicPr>
          <p:cNvPr id="291" name="Google Shape;291;g1f9b8d224b3_0_166"/>
          <p:cNvPicPr preferRelativeResize="0"/>
          <p:nvPr/>
        </p:nvPicPr>
        <p:blipFill rotWithShape="1">
          <a:blip r:embed="rId3">
            <a:alphaModFix/>
          </a:blip>
          <a:srcRect b="0" l="0" r="0" t="0"/>
          <a:stretch/>
        </p:blipFill>
        <p:spPr>
          <a:xfrm>
            <a:off x="0" y="0"/>
            <a:ext cx="12192005" cy="6858003"/>
          </a:xfrm>
          <a:prstGeom prst="rect">
            <a:avLst/>
          </a:prstGeom>
          <a:noFill/>
          <a:ln>
            <a:noFill/>
          </a:ln>
        </p:spPr>
      </p:pic>
      <p:sp>
        <p:nvSpPr>
          <p:cNvPr id="292" name="Google Shape;292;g1f9b8d224b3_0_166"/>
          <p:cNvSpPr txBox="1"/>
          <p:nvPr/>
        </p:nvSpPr>
        <p:spPr>
          <a:xfrm>
            <a:off x="645246" y="3063339"/>
            <a:ext cx="10901100" cy="861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4400"/>
              <a:buFont typeface="Arial"/>
              <a:buNone/>
            </a:pPr>
            <a:r>
              <a:rPr b="1" lang="es-419" sz="4400">
                <a:solidFill>
                  <a:schemeClr val="lt1"/>
                </a:solidFill>
                <a:latin typeface="Calibri"/>
                <a:ea typeface="Calibri"/>
                <a:cs typeface="Calibri"/>
                <a:sym typeface="Calibri"/>
              </a:rPr>
              <a:t>Telemedicina y disoluciones</a:t>
            </a:r>
            <a:endParaRPr b="1" i="0" sz="4400" u="none" cap="none" strike="noStrik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g1bc59a8f8a2_1_1"/>
          <p:cNvSpPr txBox="1"/>
          <p:nvPr/>
        </p:nvSpPr>
        <p:spPr>
          <a:xfrm>
            <a:off x="447525" y="783225"/>
            <a:ext cx="10942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3600"/>
              <a:buFont typeface="Arial"/>
              <a:buNone/>
            </a:pPr>
            <a:r>
              <a:rPr b="1" lang="es-419" sz="3600">
                <a:solidFill>
                  <a:srgbClr val="423B71"/>
                </a:solidFill>
                <a:latin typeface="Calibri"/>
                <a:ea typeface="Calibri"/>
                <a:cs typeface="Calibri"/>
                <a:sym typeface="Calibri"/>
              </a:rPr>
              <a:t>Telemedicina y disoluciones</a:t>
            </a:r>
            <a:endParaRPr b="1" i="0" sz="3600" u="none" cap="none" strike="noStrike">
              <a:solidFill>
                <a:srgbClr val="423B71"/>
              </a:solidFill>
              <a:latin typeface="Calibri"/>
              <a:ea typeface="Calibri"/>
              <a:cs typeface="Calibri"/>
              <a:sym typeface="Calibri"/>
            </a:endParaRPr>
          </a:p>
        </p:txBody>
      </p:sp>
      <p:sp>
        <p:nvSpPr>
          <p:cNvPr id="167" name="Google Shape;167;g1bc59a8f8a2_1_1"/>
          <p:cNvSpPr/>
          <p:nvPr/>
        </p:nvSpPr>
        <p:spPr>
          <a:xfrm>
            <a:off x="1623750" y="2284125"/>
            <a:ext cx="9638400" cy="2412900"/>
          </a:xfrm>
          <a:prstGeom prst="rect">
            <a:avLst/>
          </a:prstGeom>
          <a:solidFill>
            <a:srgbClr val="F3F3F3"/>
          </a:solidFill>
          <a:ln>
            <a:noFill/>
          </a:ln>
        </p:spPr>
        <p:txBody>
          <a:bodyPr anchorCtr="0" anchor="ctr" bIns="68575" lIns="68575" spcFirstLastPara="1" rIns="68575" wrap="square" tIns="68575">
            <a:noAutofit/>
          </a:bodyPr>
          <a:lstStyle/>
          <a:p>
            <a:pPr indent="-381000" lvl="0" marL="457200" rtl="0" algn="just">
              <a:spcBef>
                <a:spcPts val="0"/>
              </a:spcBef>
              <a:spcAft>
                <a:spcPts val="0"/>
              </a:spcAft>
              <a:buClr>
                <a:schemeClr val="dk1"/>
              </a:buClr>
              <a:buSzPts val="2400"/>
              <a:buFont typeface="Calibri"/>
              <a:buChar char="●"/>
            </a:pPr>
            <a:r>
              <a:rPr i="1" lang="es-419" sz="2400">
                <a:solidFill>
                  <a:schemeClr val="dk1"/>
                </a:solidFill>
                <a:latin typeface="Calibri"/>
                <a:ea typeface="Calibri"/>
                <a:cs typeface="Calibri"/>
                <a:sym typeface="Calibri"/>
              </a:rPr>
              <a:t>¿Conocen el suero o disoluciones salinas? ¿Las han utilizado?</a:t>
            </a:r>
            <a:endParaRPr i="1" sz="24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i="1" sz="2400">
              <a:solidFill>
                <a:schemeClr val="dk1"/>
              </a:solidFill>
              <a:latin typeface="Calibri"/>
              <a:ea typeface="Calibri"/>
              <a:cs typeface="Calibri"/>
              <a:sym typeface="Calibri"/>
            </a:endParaRPr>
          </a:p>
          <a:p>
            <a:pPr indent="-381000" lvl="0" marL="457200" rtl="0" algn="just">
              <a:spcBef>
                <a:spcPts val="0"/>
              </a:spcBef>
              <a:spcAft>
                <a:spcPts val="0"/>
              </a:spcAft>
              <a:buClr>
                <a:schemeClr val="dk1"/>
              </a:buClr>
              <a:buSzPts val="2400"/>
              <a:buFont typeface="Calibri"/>
              <a:buChar char="●"/>
            </a:pPr>
            <a:r>
              <a:rPr i="1" lang="es-419" sz="2400">
                <a:solidFill>
                  <a:schemeClr val="dk1"/>
                </a:solidFill>
                <a:latin typeface="Calibri"/>
                <a:ea typeface="Calibri"/>
                <a:cs typeface="Calibri"/>
                <a:sym typeface="Calibri"/>
              </a:rPr>
              <a:t>En la pandemia, se recomendaba usar alcohol gel al 70%, ¿qué puede significar este porcentaje?</a:t>
            </a:r>
            <a:endParaRPr i="1" sz="24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i="1" sz="2400">
              <a:solidFill>
                <a:schemeClr val="dk1"/>
              </a:solidFill>
              <a:latin typeface="Calibri"/>
              <a:ea typeface="Calibri"/>
              <a:cs typeface="Calibri"/>
              <a:sym typeface="Calibri"/>
            </a:endParaRPr>
          </a:p>
          <a:p>
            <a:pPr indent="-381000" lvl="0" marL="457200" rtl="0" algn="just">
              <a:spcBef>
                <a:spcPts val="0"/>
              </a:spcBef>
              <a:spcAft>
                <a:spcPts val="0"/>
              </a:spcAft>
              <a:buClr>
                <a:schemeClr val="dk1"/>
              </a:buClr>
              <a:buSzPts val="2400"/>
              <a:buFont typeface="Calibri"/>
              <a:buChar char="●"/>
            </a:pPr>
            <a:r>
              <a:rPr i="1" lang="es-419" sz="2400">
                <a:solidFill>
                  <a:schemeClr val="dk1"/>
                </a:solidFill>
                <a:latin typeface="Calibri"/>
                <a:ea typeface="Calibri"/>
                <a:cs typeface="Calibri"/>
                <a:sym typeface="Calibri"/>
              </a:rPr>
              <a:t>¿Qué entienden por disolución o qué creen que es?</a:t>
            </a:r>
            <a:endParaRPr i="1" sz="24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pic>
        <p:nvPicPr>
          <p:cNvPr id="173" name="Google Shape;173;g1c24867a50f_0_3"/>
          <p:cNvPicPr preferRelativeResize="0"/>
          <p:nvPr/>
        </p:nvPicPr>
        <p:blipFill>
          <a:blip r:embed="rId3">
            <a:alphaModFix/>
          </a:blip>
          <a:stretch>
            <a:fillRect/>
          </a:stretch>
        </p:blipFill>
        <p:spPr>
          <a:xfrm>
            <a:off x="236300" y="1405925"/>
            <a:ext cx="5607275" cy="3431851"/>
          </a:xfrm>
          <a:prstGeom prst="rect">
            <a:avLst/>
          </a:prstGeom>
          <a:noFill/>
          <a:ln>
            <a:noFill/>
          </a:ln>
        </p:spPr>
      </p:pic>
      <p:pic>
        <p:nvPicPr>
          <p:cNvPr id="174" name="Google Shape;174;g1c24867a50f_0_3"/>
          <p:cNvPicPr preferRelativeResize="0"/>
          <p:nvPr/>
        </p:nvPicPr>
        <p:blipFill>
          <a:blip r:embed="rId4">
            <a:alphaModFix/>
          </a:blip>
          <a:stretch>
            <a:fillRect/>
          </a:stretch>
        </p:blipFill>
        <p:spPr>
          <a:xfrm>
            <a:off x="5989475" y="3131198"/>
            <a:ext cx="2682275" cy="3382025"/>
          </a:xfrm>
          <a:prstGeom prst="rect">
            <a:avLst/>
          </a:prstGeom>
          <a:noFill/>
          <a:ln>
            <a:noFill/>
          </a:ln>
        </p:spPr>
      </p:pic>
      <p:grpSp>
        <p:nvGrpSpPr>
          <p:cNvPr id="175" name="Google Shape;175;g1c24867a50f_0_3"/>
          <p:cNvGrpSpPr/>
          <p:nvPr/>
        </p:nvGrpSpPr>
        <p:grpSpPr>
          <a:xfrm>
            <a:off x="6002725" y="1405925"/>
            <a:ext cx="5607274" cy="5107312"/>
            <a:chOff x="6002725" y="1405925"/>
            <a:chExt cx="5607274" cy="5107312"/>
          </a:xfrm>
        </p:grpSpPr>
        <p:pic>
          <p:nvPicPr>
            <p:cNvPr id="176" name="Google Shape;176;g1c24867a50f_0_3"/>
            <p:cNvPicPr preferRelativeResize="0"/>
            <p:nvPr/>
          </p:nvPicPr>
          <p:blipFill>
            <a:blip r:embed="rId5">
              <a:alphaModFix/>
            </a:blip>
            <a:stretch>
              <a:fillRect/>
            </a:stretch>
          </p:blipFill>
          <p:spPr>
            <a:xfrm>
              <a:off x="8857274" y="1655487"/>
              <a:ext cx="2752725" cy="4857750"/>
            </a:xfrm>
            <a:prstGeom prst="rect">
              <a:avLst/>
            </a:prstGeom>
            <a:noFill/>
            <a:ln>
              <a:noFill/>
            </a:ln>
          </p:spPr>
        </p:pic>
        <p:pic>
          <p:nvPicPr>
            <p:cNvPr id="177" name="Google Shape;177;g1c24867a50f_0_3"/>
            <p:cNvPicPr preferRelativeResize="0"/>
            <p:nvPr/>
          </p:nvPicPr>
          <p:blipFill>
            <a:blip r:embed="rId6">
              <a:alphaModFix/>
            </a:blip>
            <a:stretch>
              <a:fillRect/>
            </a:stretch>
          </p:blipFill>
          <p:spPr>
            <a:xfrm>
              <a:off x="6002725" y="1405925"/>
              <a:ext cx="4261275" cy="16286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pic>
        <p:nvPicPr>
          <p:cNvPr id="183" name="Google Shape;183;g22501336832_0_27"/>
          <p:cNvPicPr preferRelativeResize="0"/>
          <p:nvPr/>
        </p:nvPicPr>
        <p:blipFill>
          <a:blip r:embed="rId3">
            <a:alphaModFix/>
          </a:blip>
          <a:stretch>
            <a:fillRect/>
          </a:stretch>
        </p:blipFill>
        <p:spPr>
          <a:xfrm>
            <a:off x="344550" y="1361625"/>
            <a:ext cx="6430748" cy="3180550"/>
          </a:xfrm>
          <a:prstGeom prst="rect">
            <a:avLst/>
          </a:prstGeom>
          <a:noFill/>
          <a:ln>
            <a:noFill/>
          </a:ln>
        </p:spPr>
      </p:pic>
      <p:pic>
        <p:nvPicPr>
          <p:cNvPr id="184" name="Google Shape;184;g22501336832_0_27"/>
          <p:cNvPicPr preferRelativeResize="0"/>
          <p:nvPr/>
        </p:nvPicPr>
        <p:blipFill>
          <a:blip r:embed="rId4">
            <a:alphaModFix/>
          </a:blip>
          <a:stretch>
            <a:fillRect/>
          </a:stretch>
        </p:blipFill>
        <p:spPr>
          <a:xfrm>
            <a:off x="572350" y="4750925"/>
            <a:ext cx="5817675" cy="1348175"/>
          </a:xfrm>
          <a:prstGeom prst="rect">
            <a:avLst/>
          </a:prstGeom>
          <a:noFill/>
          <a:ln>
            <a:noFill/>
          </a:ln>
        </p:spPr>
      </p:pic>
      <p:pic>
        <p:nvPicPr>
          <p:cNvPr id="185" name="Google Shape;185;g22501336832_0_27"/>
          <p:cNvPicPr preferRelativeResize="0"/>
          <p:nvPr/>
        </p:nvPicPr>
        <p:blipFill>
          <a:blip r:embed="rId5">
            <a:alphaModFix/>
          </a:blip>
          <a:stretch>
            <a:fillRect/>
          </a:stretch>
        </p:blipFill>
        <p:spPr>
          <a:xfrm>
            <a:off x="7103826" y="1678050"/>
            <a:ext cx="4904200" cy="45097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086b0b3f79_0_4"/>
          <p:cNvSpPr txBox="1"/>
          <p:nvPr/>
        </p:nvSpPr>
        <p:spPr>
          <a:xfrm>
            <a:off x="624750" y="685700"/>
            <a:ext cx="10942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3600"/>
              <a:buFont typeface="Arial"/>
              <a:buNone/>
            </a:pPr>
            <a:r>
              <a:rPr b="1" lang="es-419" sz="3600">
                <a:solidFill>
                  <a:srgbClr val="423B71"/>
                </a:solidFill>
                <a:latin typeface="Calibri"/>
                <a:ea typeface="Calibri"/>
                <a:cs typeface="Calibri"/>
                <a:sym typeface="Calibri"/>
              </a:rPr>
              <a:t>Disoluciones</a:t>
            </a:r>
            <a:endParaRPr b="1" i="0" sz="3600" u="none" cap="none" strike="noStrike">
              <a:solidFill>
                <a:srgbClr val="423B71"/>
              </a:solidFill>
              <a:latin typeface="Calibri"/>
              <a:ea typeface="Calibri"/>
              <a:cs typeface="Calibri"/>
              <a:sym typeface="Calibri"/>
            </a:endParaRPr>
          </a:p>
        </p:txBody>
      </p:sp>
      <p:sp>
        <p:nvSpPr>
          <p:cNvPr id="192" name="Google Shape;192;g2086b0b3f79_0_4"/>
          <p:cNvSpPr txBox="1"/>
          <p:nvPr/>
        </p:nvSpPr>
        <p:spPr>
          <a:xfrm>
            <a:off x="858775" y="1684400"/>
            <a:ext cx="10908900" cy="5388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2300"/>
              <a:buFont typeface="Arial"/>
              <a:buNone/>
            </a:pPr>
            <a:r>
              <a:rPr lang="es-419" sz="2300">
                <a:latin typeface="Calibri"/>
                <a:ea typeface="Calibri"/>
                <a:cs typeface="Calibri"/>
                <a:sym typeface="Calibri"/>
              </a:rPr>
              <a:t>En base a la infografía anterior, responde las siguientes preguntas:</a:t>
            </a:r>
            <a:endParaRPr b="0" i="0" sz="2300" u="none" cap="none" strike="noStrike">
              <a:solidFill>
                <a:srgbClr val="000000"/>
              </a:solidFill>
              <a:latin typeface="Calibri"/>
              <a:ea typeface="Calibri"/>
              <a:cs typeface="Calibri"/>
              <a:sym typeface="Calibri"/>
            </a:endParaRPr>
          </a:p>
        </p:txBody>
      </p:sp>
      <p:sp>
        <p:nvSpPr>
          <p:cNvPr id="193" name="Google Shape;193;g2086b0b3f79_0_4"/>
          <p:cNvSpPr txBox="1"/>
          <p:nvPr/>
        </p:nvSpPr>
        <p:spPr>
          <a:xfrm>
            <a:off x="961675" y="2724050"/>
            <a:ext cx="10048200" cy="2031900"/>
          </a:xfrm>
          <a:prstGeom prst="rect">
            <a:avLst/>
          </a:prstGeom>
          <a:noFill/>
          <a:ln>
            <a:noFill/>
          </a:ln>
        </p:spPr>
        <p:txBody>
          <a:bodyPr anchorCtr="0" anchor="t" bIns="91425" lIns="91425" spcFirstLastPara="1" rIns="91425" wrap="square" tIns="91425">
            <a:spAutoFit/>
          </a:bodyPr>
          <a:lstStyle/>
          <a:p>
            <a:pPr indent="-381000" lvl="0" marL="457200" rtl="0" algn="just">
              <a:spcBef>
                <a:spcPts val="0"/>
              </a:spcBef>
              <a:spcAft>
                <a:spcPts val="0"/>
              </a:spcAft>
              <a:buClr>
                <a:schemeClr val="dk1"/>
              </a:buClr>
              <a:buSzPts val="2400"/>
              <a:buFont typeface="Calibri"/>
              <a:buChar char="●"/>
            </a:pPr>
            <a:r>
              <a:rPr i="1" lang="es-419" sz="2400">
                <a:solidFill>
                  <a:schemeClr val="dk1"/>
                </a:solidFill>
                <a:latin typeface="Calibri"/>
                <a:ea typeface="Calibri"/>
                <a:cs typeface="Calibri"/>
                <a:sym typeface="Calibri"/>
              </a:rPr>
              <a:t>¿Qué es una disolución?</a:t>
            </a:r>
            <a:endParaRPr i="1" sz="24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i="1" sz="2400">
              <a:solidFill>
                <a:schemeClr val="dk1"/>
              </a:solidFill>
              <a:latin typeface="Calibri"/>
              <a:ea typeface="Calibri"/>
              <a:cs typeface="Calibri"/>
              <a:sym typeface="Calibri"/>
            </a:endParaRPr>
          </a:p>
          <a:p>
            <a:pPr indent="-381000" lvl="0" marL="457200" rtl="0" algn="just">
              <a:spcBef>
                <a:spcPts val="0"/>
              </a:spcBef>
              <a:spcAft>
                <a:spcPts val="0"/>
              </a:spcAft>
              <a:buClr>
                <a:schemeClr val="dk1"/>
              </a:buClr>
              <a:buSzPts val="2400"/>
              <a:buFont typeface="Calibri"/>
              <a:buChar char="●"/>
            </a:pPr>
            <a:r>
              <a:rPr i="1" lang="es-419" sz="2400">
                <a:solidFill>
                  <a:schemeClr val="dk1"/>
                </a:solidFill>
                <a:latin typeface="Calibri"/>
                <a:ea typeface="Calibri"/>
                <a:cs typeface="Calibri"/>
                <a:sym typeface="Calibri"/>
              </a:rPr>
              <a:t>¿Qué usos comunes tienen?</a:t>
            </a:r>
            <a:endParaRPr i="1" sz="2400">
              <a:solidFill>
                <a:schemeClr val="dk1"/>
              </a:solidFill>
              <a:latin typeface="Calibri"/>
              <a:ea typeface="Calibri"/>
              <a:cs typeface="Calibri"/>
              <a:sym typeface="Calibri"/>
            </a:endParaRPr>
          </a:p>
          <a:p>
            <a:pPr indent="0" lvl="0" marL="457200" rtl="0" algn="just">
              <a:spcBef>
                <a:spcPts val="0"/>
              </a:spcBef>
              <a:spcAft>
                <a:spcPts val="0"/>
              </a:spcAft>
              <a:buNone/>
            </a:pPr>
            <a:r>
              <a:t/>
            </a:r>
            <a:endParaRPr i="1" sz="2400">
              <a:solidFill>
                <a:schemeClr val="dk1"/>
              </a:solidFill>
              <a:latin typeface="Calibri"/>
              <a:ea typeface="Calibri"/>
              <a:cs typeface="Calibri"/>
              <a:sym typeface="Calibri"/>
            </a:endParaRPr>
          </a:p>
          <a:p>
            <a:pPr indent="-381000" lvl="0" marL="457200" rtl="0" algn="just">
              <a:spcBef>
                <a:spcPts val="0"/>
              </a:spcBef>
              <a:spcAft>
                <a:spcPts val="0"/>
              </a:spcAft>
              <a:buClr>
                <a:schemeClr val="dk1"/>
              </a:buClr>
              <a:buSzPts val="2400"/>
              <a:buFont typeface="Calibri"/>
              <a:buChar char="●"/>
            </a:pPr>
            <a:r>
              <a:rPr i="1" lang="es-419" sz="2400">
                <a:solidFill>
                  <a:schemeClr val="dk1"/>
                </a:solidFill>
                <a:latin typeface="Calibri"/>
                <a:ea typeface="Calibri"/>
                <a:cs typeface="Calibri"/>
                <a:sym typeface="Calibri"/>
              </a:rPr>
              <a:t>¿Qué significa que una disolución salina sea del 0,9 %? </a:t>
            </a:r>
            <a:endParaRPr sz="24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21d6b99dacf_0_4"/>
          <p:cNvSpPr txBox="1"/>
          <p:nvPr/>
        </p:nvSpPr>
        <p:spPr>
          <a:xfrm>
            <a:off x="624750" y="685700"/>
            <a:ext cx="10942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3600"/>
              <a:buFont typeface="Arial"/>
              <a:buNone/>
            </a:pPr>
            <a:r>
              <a:rPr b="1" lang="es-419" sz="3600">
                <a:solidFill>
                  <a:srgbClr val="423B71"/>
                </a:solidFill>
                <a:latin typeface="Calibri"/>
                <a:ea typeface="Calibri"/>
                <a:cs typeface="Calibri"/>
                <a:sym typeface="Calibri"/>
              </a:rPr>
              <a:t>Problema</a:t>
            </a:r>
            <a:endParaRPr b="1" i="0" sz="3600" u="none" cap="none" strike="noStrike">
              <a:solidFill>
                <a:srgbClr val="423B71"/>
              </a:solidFill>
              <a:latin typeface="Calibri"/>
              <a:ea typeface="Calibri"/>
              <a:cs typeface="Calibri"/>
              <a:sym typeface="Calibri"/>
            </a:endParaRPr>
          </a:p>
        </p:txBody>
      </p:sp>
      <p:sp>
        <p:nvSpPr>
          <p:cNvPr id="200" name="Google Shape;200;g21d6b99dacf_0_4"/>
          <p:cNvSpPr txBox="1"/>
          <p:nvPr/>
        </p:nvSpPr>
        <p:spPr>
          <a:xfrm>
            <a:off x="624750" y="1575875"/>
            <a:ext cx="6435000" cy="4790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s-419" sz="2200">
                <a:solidFill>
                  <a:schemeClr val="dk1"/>
                </a:solidFill>
                <a:latin typeface="Calibri"/>
                <a:ea typeface="Calibri"/>
                <a:cs typeface="Calibri"/>
                <a:sym typeface="Calibri"/>
              </a:rPr>
              <a:t>Antonia es médico especialista de la región de Los Lagos, que reside en Puerto Montt. Está encargada de proporcionar apoyo remoto a profesionales de la salud en todas las localidades rurales que cuentan con centros de atención primaria. Entre ellas está la localidad de Puerto Ramírez, en donde Marcos es el encargado del centro.</a:t>
            </a:r>
            <a:r>
              <a:rPr i="1" lang="es-419" sz="2200">
                <a:solidFill>
                  <a:schemeClr val="dk1"/>
                </a:solidFill>
                <a:latin typeface="Calibri"/>
                <a:ea typeface="Calibri"/>
                <a:cs typeface="Calibri"/>
                <a:sym typeface="Calibri"/>
              </a:rPr>
              <a:t> </a:t>
            </a:r>
            <a:endParaRPr i="1" sz="2200">
              <a:solidFill>
                <a:schemeClr val="dk1"/>
              </a:solidFill>
              <a:latin typeface="Calibri"/>
              <a:ea typeface="Calibri"/>
              <a:cs typeface="Calibri"/>
              <a:sym typeface="Calibri"/>
            </a:endParaRPr>
          </a:p>
          <a:p>
            <a:pPr indent="0" lvl="0" marL="0" rtl="0" algn="just">
              <a:spcBef>
                <a:spcPts val="0"/>
              </a:spcBef>
              <a:spcAft>
                <a:spcPts val="0"/>
              </a:spcAft>
              <a:buNone/>
            </a:pPr>
            <a:r>
              <a:t/>
            </a:r>
            <a:endParaRPr i="1" sz="22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s-419" sz="2200">
                <a:solidFill>
                  <a:schemeClr val="dk1"/>
                </a:solidFill>
                <a:latin typeface="Calibri"/>
                <a:ea typeface="Calibri"/>
                <a:cs typeface="Calibri"/>
                <a:sym typeface="Calibri"/>
              </a:rPr>
              <a:t>Marcos pide apoyo a Antonia, por el caso particular de un paciente, al cual se le debe inyectar suero con 8 % de sales. El problema que tiene Marcos es que no cuenta con ese suero en específico, pero sí con otros, de iguales características y con diferentes porcentajes.</a:t>
            </a:r>
            <a:endParaRPr i="1" sz="2200">
              <a:solidFill>
                <a:schemeClr val="dk1"/>
              </a:solidFill>
              <a:latin typeface="Calibri"/>
              <a:ea typeface="Calibri"/>
              <a:cs typeface="Calibri"/>
              <a:sym typeface="Calibri"/>
            </a:endParaRPr>
          </a:p>
        </p:txBody>
      </p:sp>
      <p:pic>
        <p:nvPicPr>
          <p:cNvPr id="201" name="Google Shape;201;g21d6b99dacf_0_4"/>
          <p:cNvPicPr preferRelativeResize="0"/>
          <p:nvPr/>
        </p:nvPicPr>
        <p:blipFill>
          <a:blip r:embed="rId3">
            <a:alphaModFix/>
          </a:blip>
          <a:stretch>
            <a:fillRect/>
          </a:stretch>
        </p:blipFill>
        <p:spPr>
          <a:xfrm>
            <a:off x="7212150" y="1577000"/>
            <a:ext cx="4827451" cy="43984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g1f9b8d224b3_0_6"/>
          <p:cNvSpPr txBox="1"/>
          <p:nvPr/>
        </p:nvSpPr>
        <p:spPr>
          <a:xfrm>
            <a:off x="624750" y="685700"/>
            <a:ext cx="10942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3600"/>
              <a:buFont typeface="Arial"/>
              <a:buNone/>
            </a:pPr>
            <a:r>
              <a:rPr b="1" i="0" lang="es-419" sz="3600" u="none" cap="none" strike="noStrike">
                <a:solidFill>
                  <a:srgbClr val="423B71"/>
                </a:solidFill>
                <a:latin typeface="Calibri"/>
                <a:ea typeface="Calibri"/>
                <a:cs typeface="Calibri"/>
                <a:sym typeface="Calibri"/>
              </a:rPr>
              <a:t>Actividad </a:t>
            </a:r>
            <a:endParaRPr b="1" i="0" sz="3600" u="none" cap="none" strike="noStrike">
              <a:solidFill>
                <a:srgbClr val="423B71"/>
              </a:solidFill>
              <a:latin typeface="Calibri"/>
              <a:ea typeface="Calibri"/>
              <a:cs typeface="Calibri"/>
              <a:sym typeface="Calibri"/>
            </a:endParaRPr>
          </a:p>
        </p:txBody>
      </p:sp>
      <p:sp>
        <p:nvSpPr>
          <p:cNvPr id="208" name="Google Shape;208;g1f9b8d224b3_0_6"/>
          <p:cNvSpPr/>
          <p:nvPr/>
        </p:nvSpPr>
        <p:spPr>
          <a:xfrm>
            <a:off x="393350" y="1546400"/>
            <a:ext cx="6548700" cy="4908000"/>
          </a:xfrm>
          <a:prstGeom prst="rect">
            <a:avLst/>
          </a:prstGeom>
          <a:solidFill>
            <a:srgbClr val="F3F3F3"/>
          </a:solidFill>
          <a:ln>
            <a:noFill/>
          </a:ln>
        </p:spPr>
        <p:txBody>
          <a:bodyPr anchorCtr="0" anchor="ctr" bIns="68575" lIns="68575" spcFirstLastPara="1" rIns="68575" wrap="square" tIns="68575">
            <a:noAutofit/>
          </a:bodyPr>
          <a:lstStyle/>
          <a:p>
            <a:pPr indent="0" lvl="0" marL="0" rtl="0" algn="l">
              <a:lnSpc>
                <a:spcPct val="115000"/>
              </a:lnSpc>
              <a:spcBef>
                <a:spcPts val="0"/>
              </a:spcBef>
              <a:spcAft>
                <a:spcPts val="0"/>
              </a:spcAft>
              <a:buNone/>
            </a:pPr>
            <a:r>
              <a:t/>
            </a:r>
            <a:endParaRPr sz="2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000">
              <a:solidFill>
                <a:schemeClr val="dk1"/>
              </a:solidFill>
              <a:latin typeface="Calibri"/>
              <a:ea typeface="Calibri"/>
              <a:cs typeface="Calibri"/>
              <a:sym typeface="Calibri"/>
            </a:endParaRPr>
          </a:p>
          <a:p>
            <a:pPr indent="0" lvl="0" marL="0" rtl="0" algn="just">
              <a:lnSpc>
                <a:spcPct val="115000"/>
              </a:lnSpc>
              <a:spcBef>
                <a:spcPts val="0"/>
              </a:spcBef>
              <a:spcAft>
                <a:spcPts val="0"/>
              </a:spcAft>
              <a:buNone/>
            </a:pPr>
            <a:r>
              <a:rPr lang="es-419" sz="2200">
                <a:solidFill>
                  <a:schemeClr val="dk1"/>
                </a:solidFill>
                <a:latin typeface="Calibri"/>
                <a:ea typeface="Calibri"/>
                <a:cs typeface="Calibri"/>
                <a:sym typeface="Calibri"/>
              </a:rPr>
              <a:t>Antonia da la indicación a Marcos</a:t>
            </a:r>
            <a:r>
              <a:rPr lang="es-419" sz="2200">
                <a:solidFill>
                  <a:srgbClr val="0000FF"/>
                </a:solidFill>
                <a:latin typeface="Calibri"/>
                <a:ea typeface="Calibri"/>
                <a:cs typeface="Calibri"/>
                <a:sym typeface="Calibri"/>
              </a:rPr>
              <a:t> </a:t>
            </a:r>
            <a:r>
              <a:rPr lang="es-419" sz="2200">
                <a:solidFill>
                  <a:schemeClr val="dk1"/>
                </a:solidFill>
                <a:latin typeface="Calibri"/>
                <a:ea typeface="Calibri"/>
                <a:cs typeface="Calibri"/>
                <a:sym typeface="Calibri"/>
              </a:rPr>
              <a:t>de preparar 500 mL de disolución salina al 8 %. Como esta disolución no es muy común, Marcos le indica que cuenta con soluciones salinas al 0,9 % y al 24 %. </a:t>
            </a:r>
            <a:endParaRPr sz="22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22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s-419" sz="2200">
                <a:solidFill>
                  <a:schemeClr val="dk1"/>
                </a:solidFill>
                <a:latin typeface="Calibri"/>
                <a:ea typeface="Calibri"/>
                <a:cs typeface="Calibri"/>
                <a:sym typeface="Calibri"/>
              </a:rPr>
              <a:t>Antonia va a realizar los cálculos para identificar cuántos mL de cada uno necesita para lograr la concentración deseada. Ella comenzó definiendo dos variables: </a:t>
            </a:r>
            <a:endParaRPr sz="2200">
              <a:solidFill>
                <a:schemeClr val="dk1"/>
              </a:solidFill>
              <a:latin typeface="Calibri"/>
              <a:ea typeface="Calibri"/>
              <a:cs typeface="Calibri"/>
              <a:sym typeface="Calibri"/>
            </a:endParaRPr>
          </a:p>
          <a:p>
            <a:pPr indent="0" lvl="0" marL="914400" rtl="0" algn="just">
              <a:lnSpc>
                <a:spcPct val="115000"/>
              </a:lnSpc>
              <a:spcBef>
                <a:spcPts val="0"/>
              </a:spcBef>
              <a:spcAft>
                <a:spcPts val="0"/>
              </a:spcAft>
              <a:buClr>
                <a:schemeClr val="dk1"/>
              </a:buClr>
              <a:buSzPts val="1100"/>
              <a:buFont typeface="Arial"/>
              <a:buNone/>
            </a:pPr>
            <a:r>
              <a:rPr lang="es-419" sz="2200">
                <a:solidFill>
                  <a:schemeClr val="dk1"/>
                </a:solidFill>
                <a:latin typeface="Calibri"/>
                <a:ea typeface="Calibri"/>
                <a:cs typeface="Calibri"/>
                <a:sym typeface="Calibri"/>
              </a:rPr>
              <a:t>x: cantidad de suero en mL al 0,9 % </a:t>
            </a:r>
            <a:endParaRPr sz="2200">
              <a:solidFill>
                <a:schemeClr val="dk1"/>
              </a:solidFill>
              <a:latin typeface="Calibri"/>
              <a:ea typeface="Calibri"/>
              <a:cs typeface="Calibri"/>
              <a:sym typeface="Calibri"/>
            </a:endParaRPr>
          </a:p>
          <a:p>
            <a:pPr indent="0" lvl="0" marL="914400" rtl="0" algn="just">
              <a:lnSpc>
                <a:spcPct val="115000"/>
              </a:lnSpc>
              <a:spcBef>
                <a:spcPts val="0"/>
              </a:spcBef>
              <a:spcAft>
                <a:spcPts val="0"/>
              </a:spcAft>
              <a:buClr>
                <a:schemeClr val="dk1"/>
              </a:buClr>
              <a:buSzPts val="1100"/>
              <a:buFont typeface="Arial"/>
              <a:buNone/>
            </a:pPr>
            <a:r>
              <a:rPr lang="es-419" sz="2200">
                <a:solidFill>
                  <a:schemeClr val="dk1"/>
                </a:solidFill>
                <a:latin typeface="Calibri"/>
                <a:ea typeface="Calibri"/>
                <a:cs typeface="Calibri"/>
                <a:sym typeface="Calibri"/>
              </a:rPr>
              <a:t>y: cantidad de suero en mL al 24 %</a:t>
            </a:r>
            <a:endParaRPr sz="22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t/>
            </a:r>
            <a:endParaRPr sz="2200">
              <a:solidFill>
                <a:schemeClr val="dk1"/>
              </a:solidFill>
              <a:latin typeface="Calibri"/>
              <a:ea typeface="Calibri"/>
              <a:cs typeface="Calibri"/>
              <a:sym typeface="Calibri"/>
            </a:endParaRPr>
          </a:p>
          <a:p>
            <a:pPr indent="0" lvl="0" marL="0" rtl="0" algn="just">
              <a:lnSpc>
                <a:spcPct val="115000"/>
              </a:lnSpc>
              <a:spcBef>
                <a:spcPts val="0"/>
              </a:spcBef>
              <a:spcAft>
                <a:spcPts val="0"/>
              </a:spcAft>
              <a:buClr>
                <a:schemeClr val="dk1"/>
              </a:buClr>
              <a:buSzPts val="1100"/>
              <a:buFont typeface="Arial"/>
              <a:buNone/>
            </a:pPr>
            <a:r>
              <a:rPr lang="es-419" sz="2200">
                <a:solidFill>
                  <a:schemeClr val="dk1"/>
                </a:solidFill>
                <a:latin typeface="Calibri"/>
                <a:ea typeface="Calibri"/>
                <a:cs typeface="Calibri"/>
                <a:sym typeface="Calibri"/>
              </a:rPr>
              <a:t>Luego, planteó la ecuación x + y = 500.</a:t>
            </a:r>
            <a:endParaRPr sz="2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i="1" sz="2000">
              <a:solidFill>
                <a:schemeClr val="dk1"/>
              </a:solidFill>
              <a:latin typeface="Calibri"/>
              <a:ea typeface="Calibri"/>
              <a:cs typeface="Calibri"/>
              <a:sym typeface="Calibri"/>
            </a:endParaRPr>
          </a:p>
        </p:txBody>
      </p:sp>
      <p:sp>
        <p:nvSpPr>
          <p:cNvPr id="209" name="Google Shape;209;g1f9b8d224b3_0_6"/>
          <p:cNvSpPr/>
          <p:nvPr/>
        </p:nvSpPr>
        <p:spPr>
          <a:xfrm>
            <a:off x="7319725" y="2336375"/>
            <a:ext cx="4600500" cy="3059100"/>
          </a:xfrm>
          <a:prstGeom prst="rect">
            <a:avLst/>
          </a:prstGeom>
          <a:solidFill>
            <a:srgbClr val="F3F3F3"/>
          </a:solidFill>
          <a:ln>
            <a:noFill/>
          </a:ln>
        </p:spPr>
        <p:txBody>
          <a:bodyPr anchorCtr="0" anchor="ctr" bIns="68575" lIns="68575" spcFirstLastPara="1" rIns="68575" wrap="square" tIns="68575">
            <a:noAutofit/>
          </a:bodyPr>
          <a:lstStyle/>
          <a:p>
            <a:pPr indent="0" lvl="0" marL="457200" rtl="0" algn="l">
              <a:lnSpc>
                <a:spcPct val="115000"/>
              </a:lnSpc>
              <a:spcBef>
                <a:spcPts val="0"/>
              </a:spcBef>
              <a:spcAft>
                <a:spcPts val="0"/>
              </a:spcAft>
              <a:buNone/>
            </a:pPr>
            <a:r>
              <a:t/>
            </a:r>
            <a:endParaRPr sz="2200">
              <a:solidFill>
                <a:schemeClr val="dk1"/>
              </a:solidFill>
              <a:latin typeface="Calibri"/>
              <a:ea typeface="Calibri"/>
              <a:cs typeface="Calibri"/>
              <a:sym typeface="Calibri"/>
            </a:endParaRPr>
          </a:p>
          <a:p>
            <a:pPr indent="-368300" lvl="0" marL="457200" rtl="0" algn="l">
              <a:lnSpc>
                <a:spcPct val="115000"/>
              </a:lnSpc>
              <a:spcBef>
                <a:spcPts val="0"/>
              </a:spcBef>
              <a:spcAft>
                <a:spcPts val="0"/>
              </a:spcAft>
              <a:buClr>
                <a:schemeClr val="dk1"/>
              </a:buClr>
              <a:buSzPts val="2200"/>
              <a:buFont typeface="Calibri"/>
              <a:buAutoNum type="arabicPeriod"/>
            </a:pPr>
            <a:r>
              <a:rPr i="1" lang="es-419" sz="2200">
                <a:solidFill>
                  <a:schemeClr val="dk1"/>
                </a:solidFill>
                <a:latin typeface="Calibri"/>
                <a:ea typeface="Calibri"/>
                <a:cs typeface="Calibri"/>
                <a:sym typeface="Calibri"/>
              </a:rPr>
              <a:t>¿Cuál es el significado de la ecuación que planteó Antonia?</a:t>
            </a:r>
            <a:endParaRPr i="1" sz="2200">
              <a:solidFill>
                <a:schemeClr val="dk1"/>
              </a:solidFill>
              <a:latin typeface="Calibri"/>
              <a:ea typeface="Calibri"/>
              <a:cs typeface="Calibri"/>
              <a:sym typeface="Calibri"/>
            </a:endParaRPr>
          </a:p>
          <a:p>
            <a:pPr indent="0" lvl="0" marL="457200" rtl="0" algn="l">
              <a:lnSpc>
                <a:spcPct val="115000"/>
              </a:lnSpc>
              <a:spcBef>
                <a:spcPts val="0"/>
              </a:spcBef>
              <a:spcAft>
                <a:spcPts val="0"/>
              </a:spcAft>
              <a:buNone/>
            </a:pPr>
            <a:r>
              <a:t/>
            </a:r>
            <a:endParaRPr i="1" sz="2200">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t/>
            </a:r>
            <a:endParaRPr i="1" sz="2200">
              <a:solidFill>
                <a:schemeClr val="dk1"/>
              </a:solidFill>
              <a:latin typeface="Calibri"/>
              <a:ea typeface="Calibri"/>
              <a:cs typeface="Calibri"/>
              <a:sym typeface="Calibri"/>
            </a:endParaRPr>
          </a:p>
          <a:p>
            <a:pPr indent="-368300" lvl="0" marL="457200" rtl="0" algn="l">
              <a:lnSpc>
                <a:spcPct val="115000"/>
              </a:lnSpc>
              <a:spcBef>
                <a:spcPts val="0"/>
              </a:spcBef>
              <a:spcAft>
                <a:spcPts val="0"/>
              </a:spcAft>
              <a:buClr>
                <a:schemeClr val="dk1"/>
              </a:buClr>
              <a:buSzPts val="2200"/>
              <a:buFont typeface="Calibri"/>
              <a:buAutoNum type="arabicPeriod"/>
            </a:pPr>
            <a:r>
              <a:rPr i="1" lang="es-419" sz="2200">
                <a:solidFill>
                  <a:schemeClr val="dk1"/>
                </a:solidFill>
                <a:latin typeface="Calibri"/>
                <a:ea typeface="Calibri"/>
                <a:cs typeface="Calibri"/>
                <a:sym typeface="Calibri"/>
              </a:rPr>
              <a:t>¿Cuántas incógnitas tiene esta ecuación?</a:t>
            </a:r>
            <a:endParaRPr i="1" sz="2200">
              <a:solidFill>
                <a:schemeClr val="dk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t/>
            </a:r>
            <a:endParaRPr sz="20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1f9b8d224b3_0_16"/>
          <p:cNvSpPr txBox="1"/>
          <p:nvPr/>
        </p:nvSpPr>
        <p:spPr>
          <a:xfrm>
            <a:off x="624750" y="685700"/>
            <a:ext cx="10942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3600"/>
              <a:buFont typeface="Arial"/>
              <a:buNone/>
            </a:pPr>
            <a:r>
              <a:rPr b="1" i="0" lang="es-419" sz="3600" u="none" cap="none" strike="noStrike">
                <a:solidFill>
                  <a:srgbClr val="423B71"/>
                </a:solidFill>
                <a:latin typeface="Calibri"/>
                <a:ea typeface="Calibri"/>
                <a:cs typeface="Calibri"/>
                <a:sym typeface="Calibri"/>
              </a:rPr>
              <a:t>Actividad </a:t>
            </a:r>
            <a:endParaRPr b="1" i="0" sz="3600" u="none" cap="none" strike="noStrike">
              <a:solidFill>
                <a:srgbClr val="423B71"/>
              </a:solidFill>
              <a:latin typeface="Calibri"/>
              <a:ea typeface="Calibri"/>
              <a:cs typeface="Calibri"/>
              <a:sym typeface="Calibri"/>
            </a:endParaRPr>
          </a:p>
        </p:txBody>
      </p:sp>
      <p:sp>
        <p:nvSpPr>
          <p:cNvPr id="216" name="Google Shape;216;g1f9b8d224b3_0_16"/>
          <p:cNvSpPr/>
          <p:nvPr/>
        </p:nvSpPr>
        <p:spPr>
          <a:xfrm>
            <a:off x="893225" y="1798400"/>
            <a:ext cx="9696300" cy="1321500"/>
          </a:xfrm>
          <a:prstGeom prst="rect">
            <a:avLst/>
          </a:prstGeom>
          <a:solidFill>
            <a:srgbClr val="F3F3F3"/>
          </a:solidFill>
          <a:ln>
            <a:noFill/>
          </a:ln>
        </p:spPr>
        <p:txBody>
          <a:bodyPr anchorCtr="0" anchor="ctr" bIns="68575" lIns="68575" spcFirstLastPara="1" rIns="68575" wrap="square" tIns="68575">
            <a:noAutofit/>
          </a:bodyPr>
          <a:lstStyle/>
          <a:p>
            <a:pPr indent="0" lvl="0" marL="0" rtl="0" algn="just">
              <a:lnSpc>
                <a:spcPct val="115000"/>
              </a:lnSpc>
              <a:spcBef>
                <a:spcPts val="0"/>
              </a:spcBef>
              <a:spcAft>
                <a:spcPts val="0"/>
              </a:spcAft>
              <a:buNone/>
            </a:pPr>
            <a:r>
              <a:rPr i="1" lang="es-419" sz="2200">
                <a:solidFill>
                  <a:schemeClr val="dk1"/>
                </a:solidFill>
                <a:latin typeface="Calibri"/>
                <a:ea typeface="Calibri"/>
                <a:cs typeface="Calibri"/>
                <a:sym typeface="Calibri"/>
              </a:rPr>
              <a:t>3.	Hay varias maneras para lograr los 500 mL, completa en la tabla las cantidades con las que obtenemos este volumen. ¿Habrá otras cantidades que cumplan?</a:t>
            </a:r>
            <a:endParaRPr b="0" i="1" sz="2200" u="none" cap="none" strike="noStrike">
              <a:solidFill>
                <a:schemeClr val="dk1"/>
              </a:solidFill>
              <a:latin typeface="Calibri"/>
              <a:ea typeface="Calibri"/>
              <a:cs typeface="Calibri"/>
              <a:sym typeface="Calibri"/>
            </a:endParaRPr>
          </a:p>
        </p:txBody>
      </p:sp>
      <p:pic>
        <p:nvPicPr>
          <p:cNvPr id="217" name="Google Shape;217;g1f9b8d224b3_0_16"/>
          <p:cNvPicPr preferRelativeResize="0"/>
          <p:nvPr/>
        </p:nvPicPr>
        <p:blipFill>
          <a:blip r:embed="rId3">
            <a:alphaModFix/>
          </a:blip>
          <a:stretch>
            <a:fillRect/>
          </a:stretch>
        </p:blipFill>
        <p:spPr>
          <a:xfrm>
            <a:off x="3712850" y="3258375"/>
            <a:ext cx="4673900" cy="3161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1d6b99dacf_0_21"/>
          <p:cNvSpPr txBox="1"/>
          <p:nvPr/>
        </p:nvSpPr>
        <p:spPr>
          <a:xfrm>
            <a:off x="624750" y="685700"/>
            <a:ext cx="109425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3600"/>
              <a:buFont typeface="Arial"/>
              <a:buNone/>
            </a:pPr>
            <a:r>
              <a:rPr b="1" i="0" lang="es-419" sz="3600" u="none" cap="none" strike="noStrike">
                <a:solidFill>
                  <a:srgbClr val="423B71"/>
                </a:solidFill>
                <a:latin typeface="Calibri"/>
                <a:ea typeface="Calibri"/>
                <a:cs typeface="Calibri"/>
                <a:sym typeface="Calibri"/>
              </a:rPr>
              <a:t>Actividad </a:t>
            </a:r>
            <a:endParaRPr b="1" i="0" sz="3600" u="none" cap="none" strike="noStrike">
              <a:solidFill>
                <a:srgbClr val="423B71"/>
              </a:solidFill>
              <a:latin typeface="Calibri"/>
              <a:ea typeface="Calibri"/>
              <a:cs typeface="Calibri"/>
              <a:sym typeface="Calibri"/>
            </a:endParaRPr>
          </a:p>
        </p:txBody>
      </p:sp>
      <p:sp>
        <p:nvSpPr>
          <p:cNvPr id="224" name="Google Shape;224;g21d6b99dacf_0_21"/>
          <p:cNvSpPr/>
          <p:nvPr/>
        </p:nvSpPr>
        <p:spPr>
          <a:xfrm>
            <a:off x="7168375" y="1899250"/>
            <a:ext cx="4807200" cy="3899700"/>
          </a:xfrm>
          <a:prstGeom prst="rect">
            <a:avLst/>
          </a:prstGeom>
          <a:solidFill>
            <a:srgbClr val="F3F3F3"/>
          </a:solidFill>
          <a:ln>
            <a:noFill/>
          </a:ln>
        </p:spPr>
        <p:txBody>
          <a:bodyPr anchorCtr="0" anchor="ctr" bIns="68575" lIns="68575" spcFirstLastPara="1" rIns="68575" wrap="square" tIns="68575">
            <a:noAutofit/>
          </a:bodyPr>
          <a:lstStyle/>
          <a:p>
            <a:pPr indent="0" lvl="0" marL="457200" rtl="0" algn="l">
              <a:spcBef>
                <a:spcPts val="0"/>
              </a:spcBef>
              <a:spcAft>
                <a:spcPts val="0"/>
              </a:spcAft>
              <a:buNone/>
            </a:pPr>
            <a:r>
              <a:rPr i="1" lang="es-419" sz="2200">
                <a:solidFill>
                  <a:schemeClr val="dk1"/>
                </a:solidFill>
                <a:latin typeface="Calibri"/>
                <a:ea typeface="Calibri"/>
                <a:cs typeface="Calibri"/>
                <a:sym typeface="Calibri"/>
              </a:rPr>
              <a:t>¿Cuál es la característica de los puntos de la recta del gráfico? ¿A qué corresponden en nuestro contexto?</a:t>
            </a:r>
            <a:endParaRPr i="1" sz="2200">
              <a:solidFill>
                <a:schemeClr val="dk1"/>
              </a:solidFill>
              <a:latin typeface="Calibri"/>
              <a:ea typeface="Calibri"/>
              <a:cs typeface="Calibri"/>
              <a:sym typeface="Calibri"/>
            </a:endParaRPr>
          </a:p>
          <a:p>
            <a:pPr indent="0" lvl="0" marL="457200" rtl="0" algn="l">
              <a:spcBef>
                <a:spcPts val="0"/>
              </a:spcBef>
              <a:spcAft>
                <a:spcPts val="0"/>
              </a:spcAft>
              <a:buNone/>
            </a:pPr>
            <a:r>
              <a:t/>
            </a:r>
            <a:endParaRPr i="1" sz="2200">
              <a:solidFill>
                <a:schemeClr val="dk1"/>
              </a:solidFill>
              <a:latin typeface="Calibri"/>
              <a:ea typeface="Calibri"/>
              <a:cs typeface="Calibri"/>
              <a:sym typeface="Calibri"/>
            </a:endParaRPr>
          </a:p>
          <a:p>
            <a:pPr indent="0" lvl="0" marL="457200" rtl="0" algn="l">
              <a:spcBef>
                <a:spcPts val="0"/>
              </a:spcBef>
              <a:spcAft>
                <a:spcPts val="0"/>
              </a:spcAft>
              <a:buNone/>
            </a:pPr>
            <a:r>
              <a:rPr i="1" lang="es-419" sz="2200">
                <a:solidFill>
                  <a:schemeClr val="dk1"/>
                </a:solidFill>
                <a:latin typeface="Calibri"/>
                <a:ea typeface="Calibri"/>
                <a:cs typeface="Calibri"/>
                <a:sym typeface="Calibri"/>
              </a:rPr>
              <a:t>¿Cuántos puntos hay sobre la recta? ¿Todos ellos cumplen con la </a:t>
            </a:r>
            <a:endParaRPr i="1" sz="2200">
              <a:solidFill>
                <a:schemeClr val="dk1"/>
              </a:solidFill>
              <a:latin typeface="Calibri"/>
              <a:ea typeface="Calibri"/>
              <a:cs typeface="Calibri"/>
              <a:sym typeface="Calibri"/>
            </a:endParaRPr>
          </a:p>
          <a:p>
            <a:pPr indent="0" lvl="0" marL="457200" rtl="0" algn="l">
              <a:spcBef>
                <a:spcPts val="0"/>
              </a:spcBef>
              <a:spcAft>
                <a:spcPts val="0"/>
              </a:spcAft>
              <a:buNone/>
            </a:pPr>
            <a:r>
              <a:rPr i="1" lang="es-419" sz="2200">
                <a:solidFill>
                  <a:schemeClr val="dk1"/>
                </a:solidFill>
                <a:latin typeface="Calibri"/>
                <a:ea typeface="Calibri"/>
                <a:cs typeface="Calibri"/>
                <a:sym typeface="Calibri"/>
              </a:rPr>
              <a:t>condición planteada por Antonia?</a:t>
            </a:r>
            <a:endParaRPr i="1" sz="2200">
              <a:solidFill>
                <a:schemeClr val="dk1"/>
              </a:solidFill>
              <a:latin typeface="Calibri"/>
              <a:ea typeface="Calibri"/>
              <a:cs typeface="Calibri"/>
              <a:sym typeface="Calibri"/>
            </a:endParaRPr>
          </a:p>
          <a:p>
            <a:pPr indent="0" lvl="0" marL="0" rtl="0" algn="l">
              <a:spcBef>
                <a:spcPts val="0"/>
              </a:spcBef>
              <a:spcAft>
                <a:spcPts val="0"/>
              </a:spcAft>
              <a:buNone/>
            </a:pPr>
            <a:r>
              <a:t/>
            </a:r>
            <a:endParaRPr i="1" sz="2200">
              <a:solidFill>
                <a:schemeClr val="dk1"/>
              </a:solidFill>
              <a:latin typeface="Calibri"/>
              <a:ea typeface="Calibri"/>
              <a:cs typeface="Calibri"/>
              <a:sym typeface="Calibri"/>
            </a:endParaRPr>
          </a:p>
          <a:p>
            <a:pPr indent="0" lvl="0" marL="457200" rtl="0" algn="l">
              <a:spcBef>
                <a:spcPts val="0"/>
              </a:spcBef>
              <a:spcAft>
                <a:spcPts val="0"/>
              </a:spcAft>
              <a:buNone/>
            </a:pPr>
            <a:r>
              <a:rPr i="1" lang="es-419" sz="2200">
                <a:solidFill>
                  <a:schemeClr val="dk1"/>
                </a:solidFill>
                <a:latin typeface="Calibri"/>
                <a:ea typeface="Calibri"/>
                <a:cs typeface="Calibri"/>
                <a:sym typeface="Calibri"/>
              </a:rPr>
              <a:t>¿Hay sumas que deban ser descartadas? Nombra una.</a:t>
            </a:r>
            <a:endParaRPr i="1" sz="2200">
              <a:solidFill>
                <a:schemeClr val="dk1"/>
              </a:solidFill>
              <a:latin typeface="Calibri"/>
              <a:ea typeface="Calibri"/>
              <a:cs typeface="Calibri"/>
              <a:sym typeface="Calibri"/>
            </a:endParaRPr>
          </a:p>
        </p:txBody>
      </p:sp>
      <p:pic>
        <p:nvPicPr>
          <p:cNvPr id="225" name="Google Shape;225;g21d6b99dacf_0_21"/>
          <p:cNvPicPr preferRelativeResize="0"/>
          <p:nvPr/>
        </p:nvPicPr>
        <p:blipFill>
          <a:blip r:embed="rId3">
            <a:alphaModFix/>
          </a:blip>
          <a:stretch>
            <a:fillRect/>
          </a:stretch>
        </p:blipFill>
        <p:spPr>
          <a:xfrm>
            <a:off x="388922" y="1781774"/>
            <a:ext cx="6580301" cy="430867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2022-11-30T14:02:43Z</dcterms:created>
  <dc:creator>Ricardo Felipe Fredes Silva (ricardo.fredes)</dc:creator>
</cp:coreProperties>
</file>