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59" r:id="rId3"/>
    <p:sldId id="260" r:id="rId4"/>
    <p:sldId id="267" r:id="rId5"/>
    <p:sldId id="268" r:id="rId6"/>
    <p:sldId id="282" r:id="rId7"/>
    <p:sldId id="264" r:id="rId8"/>
    <p:sldId id="262" r:id="rId9"/>
    <p:sldId id="270" r:id="rId10"/>
    <p:sldId id="276" r:id="rId11"/>
    <p:sldId id="271" r:id="rId12"/>
    <p:sldId id="266" r:id="rId13"/>
    <p:sldId id="261" r:id="rId14"/>
    <p:sldId id="272" r:id="rId15"/>
    <p:sldId id="277" r:id="rId16"/>
    <p:sldId id="278" r:id="rId17"/>
    <p:sldId id="279" r:id="rId18"/>
    <p:sldId id="269" r:id="rId19"/>
    <p:sldId id="280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del Rosario  Alvarez Piraces" initials="MdRA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333"/>
    <a:srgbClr val="990000"/>
    <a:srgbClr val="FF9900"/>
    <a:srgbClr val="0F097D"/>
    <a:srgbClr val="002DBC"/>
    <a:srgbClr val="0033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2209C-3630-4FD9-964E-228D2403764E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EF08C-A2E0-4854-919D-8B99B12682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18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E9D-953B-4D11-AE46-DD481A5A27FA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E9-0D06-4D9F-9C78-7745899E9A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74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E9D-953B-4D11-AE46-DD481A5A27FA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E9-0D06-4D9F-9C78-7745899E9A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E9D-953B-4D11-AE46-DD481A5A27FA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E9-0D06-4D9F-9C78-7745899E9A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25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E9D-953B-4D11-AE46-DD481A5A27FA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E9-0D06-4D9F-9C78-7745899E9A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57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E9D-953B-4D11-AE46-DD481A5A27FA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E9-0D06-4D9F-9C78-7745899E9A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7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E9D-953B-4D11-AE46-DD481A5A27FA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E9-0D06-4D9F-9C78-7745899E9A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65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E9D-953B-4D11-AE46-DD481A5A27FA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E9-0D06-4D9F-9C78-7745899E9A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49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E9D-953B-4D11-AE46-DD481A5A27FA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E9-0D06-4D9F-9C78-7745899E9A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51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E9D-953B-4D11-AE46-DD481A5A27FA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E9-0D06-4D9F-9C78-7745899E9A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93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E9D-953B-4D11-AE46-DD481A5A27FA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E9-0D06-4D9F-9C78-7745899E9A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57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E9D-953B-4D11-AE46-DD481A5A27FA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E9-0D06-4D9F-9C78-7745899E9A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38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A1E9D-953B-4D11-AE46-DD481A5A27FA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38AE9-0D06-4D9F-9C78-7745899E9A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45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4/Vincent_Willem_van_Gogh_128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5/52/Pierre-Auguste_Renoir_-_Chrysanthemum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//upload.wikimedia.org/wikipedia/commons/7/78/Pierre-Auguste_Renoir_140.jpg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4/4d/Pierre-Auguste_Renoir_-_Oignon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9.jpeg"/><Relationship Id="rId4" Type="http://schemas.openxmlformats.org/officeDocument/2006/relationships/hyperlink" Target="//upload.wikimedia.org/wikipedia/commons/b/b2/Pierre-Auguste_Renoir_14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4/4a/Frans_Snyders_-_The_Fruit_Basket_-_WGA215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hyperlink" Target="//upload.wikimedia.org/wikipedia/commons/e/ef/Jean-Baptiste_Sim%C3%A9on_Chardin_029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4/4d/Edouard_Manet_06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5/57/Lady_with_an_Ermine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//upload.wikimedia.org/wikipedia/commons/c/c9/Degas_-_Zwei_T%C3%A4nzerinnen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d/d7/Maler_der_Grabkammer_der_Nefertari_004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//upload.wikimedia.org/wikipedia/commons/6/6b/Portrait_de_Suzanne_Valadon_par_Henri_de_Toulouse-Lautrec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7/Paul_C%C3%A9zanne_-_Pot_and_Soup_Tureen_-_Google_Art_Project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823CD8-1A37-44FB-BF7E-EA9EA4E75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16" r="-2" b="13682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0A5FA8-0093-460C-AC81-1DA509F54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68" r="1" b="27458"/>
          <a:stretch/>
        </p:blipFill>
        <p:spPr>
          <a:xfrm>
            <a:off x="4572000" y="10"/>
            <a:ext cx="457200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885915" y="2164437"/>
            <a:ext cx="3372170" cy="25291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95490D4-149C-4E75-B831-304856BDD695}"/>
              </a:ext>
            </a:extLst>
          </p:cNvPr>
          <p:cNvSpPr txBox="1">
            <a:spLocks/>
          </p:cNvSpPr>
          <p:nvPr/>
        </p:nvSpPr>
        <p:spPr>
          <a:xfrm>
            <a:off x="3215143" y="2761554"/>
            <a:ext cx="2713713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500" b="1" kern="1200" dirty="0" err="1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8080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Formas</a:t>
            </a:r>
            <a:r>
              <a:rPr lang="en-US" sz="4500" b="1" kern="1200" dirty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8080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US" sz="4500" b="1" kern="1200" dirty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8080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500" b="1" kern="1200" dirty="0" err="1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8080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abiertas</a:t>
            </a:r>
            <a:r>
              <a:rPr lang="en-US" sz="4500" b="1" kern="1200" dirty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8080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y </a:t>
            </a:r>
            <a:r>
              <a:rPr lang="en-US" sz="4500" b="1" kern="1200" dirty="0" err="1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8080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cerradas</a:t>
            </a:r>
            <a:r>
              <a:rPr lang="en-US" sz="4500" b="1" kern="1200" dirty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8080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500" b="1" kern="1200" dirty="0">
              <a:ln w="190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8080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b="1" kern="1200" dirty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8080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5° </a:t>
            </a:r>
            <a:r>
              <a:rPr lang="en-US" sz="5100" b="1" kern="1200" dirty="0" err="1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8080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básico</a:t>
            </a:r>
            <a:endParaRPr lang="en-US" sz="5100" b="1" kern="1200" dirty="0">
              <a:ln w="190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8080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100" b="1" kern="1200" dirty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8080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1100" b="1" kern="1200" dirty="0">
              <a:ln w="190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8080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447277" y="1835459"/>
            <a:ext cx="4249446" cy="3187083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2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0" name="Rectangle 7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http://upload.wikimedia.org/wikipedia/commons/4/4c/%22Granadas%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" r="3" b="3"/>
          <a:stretch/>
        </p:blipFill>
        <p:spPr bwMode="auto">
          <a:xfrm>
            <a:off x="4360545" y="2"/>
            <a:ext cx="4783455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8194" name="Picture 2" descr="File:Vincent Willem van Gogh 128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5" r="-2" b="32489"/>
          <a:stretch/>
        </p:blipFill>
        <p:spPr bwMode="auto">
          <a:xfrm>
            <a:off x="4360545" y="3524252"/>
            <a:ext cx="4783455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pSp>
        <p:nvGrpSpPr>
          <p:cNvPr id="8201" name="Group 76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4268" y="544"/>
            <a:ext cx="656037" cy="6857455"/>
            <a:chOff x="5632358" y="544"/>
            <a:chExt cx="874716" cy="6857455"/>
          </a:xfrm>
        </p:grpSpPr>
        <p:sp>
          <p:nvSpPr>
            <p:cNvPr id="8202" name="Freeform: Shape 77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03" name="Freeform: Shape 78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4427441" y="3030397"/>
            <a:ext cx="4866543" cy="369332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dirty="0">
                <a:solidFill>
                  <a:schemeClr val="tx1"/>
                </a:solidFill>
              </a:rPr>
              <a:t>Granadas, de Juan Francisco González</a:t>
            </a:r>
          </a:p>
        </p:txBody>
      </p:sp>
      <p:sp>
        <p:nvSpPr>
          <p:cNvPr id="8" name="7 Rectángulo"/>
          <p:cNvSpPr/>
          <p:nvPr/>
        </p:nvSpPr>
        <p:spPr>
          <a:xfrm>
            <a:off x="-34379" y="2918252"/>
            <a:ext cx="4586665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s-ES" sz="2400" dirty="0"/>
              <a:t>¿Qué pintor utiliza formas abiertas y cuál, cerradas?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6050" y="6546129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100" dirty="0">
                <a:solidFill>
                  <a:schemeClr val="bg1"/>
                </a:solidFill>
              </a:rPr>
              <a:t>Juan Francisco González y Vincent Van Gogh en wikimediacommons.org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06005" y="6546129"/>
            <a:ext cx="4337995" cy="2454300"/>
          </a:xfr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1800" dirty="0">
                <a:solidFill>
                  <a:schemeClr val="tx1">
                    <a:alpha val="80000"/>
                  </a:schemeClr>
                </a:solidFill>
              </a:rPr>
              <a:t>Girasoles ,de Vincent van Gogh</a:t>
            </a:r>
          </a:p>
        </p:txBody>
      </p:sp>
    </p:spTree>
    <p:extLst>
      <p:ext uri="{BB962C8B-B14F-4D97-AF65-F5344CB8AC3E}">
        <p14:creationId xmlns:p14="http://schemas.microsoft.com/office/powerpoint/2010/main" val="104823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2" name="Picture 16" descr="File:Pierre-Auguste Renoir - Chrysanthemum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6787"/>
          <a:stretch/>
        </p:blipFill>
        <p:spPr bwMode="auto">
          <a:xfrm>
            <a:off x="4360545" y="2"/>
            <a:ext cx="4783455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4268" y="544"/>
            <a:ext cx="656037" cy="6857455"/>
            <a:chOff x="5632358" y="544"/>
            <a:chExt cx="874716" cy="6857455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73030" y="6565792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100" dirty="0">
                <a:solidFill>
                  <a:schemeClr val="bg1"/>
                </a:solidFill>
              </a:rPr>
              <a:t>Auguste Renoir en wikimediacommons.org (</a:t>
            </a:r>
            <a:r>
              <a:rPr lang="es-ES_tradnl" sz="1100" dirty="0" err="1">
                <a:solidFill>
                  <a:schemeClr val="bg1"/>
                </a:solidFill>
              </a:rPr>
              <a:t>the</a:t>
            </a:r>
            <a:r>
              <a:rPr lang="es-ES_tradnl" sz="1100" dirty="0">
                <a:solidFill>
                  <a:schemeClr val="bg1"/>
                </a:solidFill>
              </a:rPr>
              <a:t> </a:t>
            </a:r>
            <a:r>
              <a:rPr lang="es-ES_tradnl" sz="1100" dirty="0" err="1">
                <a:solidFill>
                  <a:schemeClr val="bg1"/>
                </a:solidFill>
              </a:rPr>
              <a:t>Yorck</a:t>
            </a:r>
            <a:r>
              <a:rPr lang="es-ES_tradnl" sz="1100" dirty="0">
                <a:solidFill>
                  <a:schemeClr val="bg1"/>
                </a:solidFill>
              </a:rPr>
              <a:t> </a:t>
            </a:r>
            <a:r>
              <a:rPr lang="es-ES_tradnl" sz="1100" dirty="0" err="1">
                <a:solidFill>
                  <a:schemeClr val="bg1"/>
                </a:solidFill>
              </a:rPr>
              <a:t>project</a:t>
            </a:r>
            <a:r>
              <a:rPr lang="es-ES_tradnl" sz="1100" dirty="0">
                <a:solidFill>
                  <a:schemeClr val="bg1"/>
                </a:solidFill>
              </a:rPr>
              <a:t>)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68806" y="3024373"/>
            <a:ext cx="459213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sz="1400" dirty="0"/>
              <a:t>Crisantemos, de Auguste Renoir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2262598"/>
            <a:ext cx="4557386" cy="178510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2000" dirty="0"/>
              <a:t>¿En cuál de estas obras las formas son más abiertas y en cuál, más cerradas?</a:t>
            </a:r>
          </a:p>
          <a:p>
            <a:pPr>
              <a:spcAft>
                <a:spcPts val="600"/>
              </a:spcAft>
            </a:pPr>
            <a:endParaRPr lang="es-ES_tradnl" sz="2000" dirty="0"/>
          </a:p>
          <a:p>
            <a:pPr>
              <a:spcAft>
                <a:spcPts val="600"/>
              </a:spcAft>
            </a:pPr>
            <a:r>
              <a:rPr lang="es-ES_tradnl" sz="2000" dirty="0"/>
              <a:t>¿Habrá alguna relación con el uso de la pincelada? Explique.</a:t>
            </a:r>
            <a:endParaRPr lang="es-ES" sz="2000" dirty="0"/>
          </a:p>
        </p:txBody>
      </p:sp>
      <p:pic>
        <p:nvPicPr>
          <p:cNvPr id="4126" name="Picture 30" descr="File:Pierre-Auguste Renoir 140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5" b="24882"/>
          <a:stretch/>
        </p:blipFill>
        <p:spPr bwMode="auto">
          <a:xfrm>
            <a:off x="4540043" y="3634885"/>
            <a:ext cx="4603957" cy="3208650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81921" y="6500326"/>
            <a:ext cx="3295650" cy="837409"/>
          </a:xfr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600" dirty="0" err="1">
                <a:solidFill>
                  <a:schemeClr val="bg1">
                    <a:alpha val="80000"/>
                  </a:schemeClr>
                </a:solidFill>
              </a:rPr>
              <a:t>Bouquet</a:t>
            </a:r>
            <a:r>
              <a:rPr lang="es-ES_tradnl" sz="1600" dirty="0">
                <a:solidFill>
                  <a:schemeClr val="bg1">
                    <a:alpha val="80000"/>
                  </a:schemeClr>
                </a:solidFill>
              </a:rPr>
              <a:t>, de Auguste Renoir</a:t>
            </a:r>
          </a:p>
        </p:txBody>
      </p:sp>
    </p:spTree>
    <p:extLst>
      <p:ext uri="{BB962C8B-B14F-4D97-AF65-F5344CB8AC3E}">
        <p14:creationId xmlns:p14="http://schemas.microsoft.com/office/powerpoint/2010/main" val="29309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213" y="575361"/>
            <a:ext cx="428045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1748452"/>
            <a:ext cx="3731078" cy="358778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>
                <a:solidFill>
                  <a:schemeClr val="bg1"/>
                </a:solidFill>
              </a:rPr>
              <a:t>Actividad 2</a:t>
            </a:r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9836" y="1193254"/>
            <a:ext cx="968730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8295" y="421588"/>
            <a:ext cx="968601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8295" y="421588"/>
            <a:ext cx="968601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0689" y="4748271"/>
            <a:ext cx="997902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0689" y="4748271"/>
            <a:ext cx="997902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7952" y="1130846"/>
            <a:ext cx="3731078" cy="43513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s-ES" sz="20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000">
                <a:solidFill>
                  <a:schemeClr val="bg1"/>
                </a:solidFill>
              </a:rPr>
              <a:t>Los estudiantes dibujan y pintan la mitad de un retrato de un compañero con formas cerradas y la otra mitad con formas abiertas.</a:t>
            </a:r>
          </a:p>
          <a:p>
            <a:pPr>
              <a:lnSpc>
                <a:spcPct val="90000"/>
              </a:lnSpc>
            </a:pPr>
            <a:r>
              <a:rPr lang="es-CL" sz="2000">
                <a:solidFill>
                  <a:schemeClr val="bg1"/>
                </a:solidFill>
              </a:rPr>
              <a:t>Presentan sus trabajos al curso y comentan las variaciones de efecto visual que se obtienen al trabajar con formas abiertas o cerradas.</a:t>
            </a:r>
          </a:p>
          <a:p>
            <a:pPr>
              <a:lnSpc>
                <a:spcPct val="90000"/>
              </a:lnSpc>
            </a:pPr>
            <a:endParaRPr lang="es-ES" sz="200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ES" sz="200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endParaRPr lang="es-E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8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213" y="575361"/>
            <a:ext cx="428045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1748452"/>
            <a:ext cx="3731078" cy="358778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>
                <a:solidFill>
                  <a:schemeClr val="bg1"/>
                </a:solidFill>
              </a:rPr>
              <a:t>Actividad 3</a:t>
            </a:r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9836" y="1193254"/>
            <a:ext cx="968730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8295" y="421588"/>
            <a:ext cx="968601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8295" y="421588"/>
            <a:ext cx="968601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0689" y="4748271"/>
            <a:ext cx="997902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0689" y="4748271"/>
            <a:ext cx="997902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7952" y="1130846"/>
            <a:ext cx="3731078" cy="43513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s-ES" sz="1500">
                <a:solidFill>
                  <a:schemeClr val="bg1"/>
                </a:solidFill>
              </a:rPr>
              <a:t>Observan obras impresionistas y postimpresionistas con tema de naturaleza muerta (bodegón) de artistas como Paul Cézanne, Auguste Renoir, Paul Gauguin o Vincent van Gogh. Comentan las diferencias y semejanzas entre los diferentes artistas, respondiendo preguntas como: </a:t>
            </a:r>
          </a:p>
          <a:p>
            <a:pPr lvl="0">
              <a:lnSpc>
                <a:spcPct val="90000"/>
              </a:lnSpc>
            </a:pPr>
            <a:r>
              <a:rPr lang="es-ES" sz="1500">
                <a:solidFill>
                  <a:schemeClr val="bg1"/>
                </a:solidFill>
              </a:rPr>
              <a:t>¿por qué a estas obras se las llama naturaleza muerta?</a:t>
            </a:r>
          </a:p>
          <a:p>
            <a:pPr lvl="0">
              <a:lnSpc>
                <a:spcPct val="90000"/>
              </a:lnSpc>
            </a:pPr>
            <a:r>
              <a:rPr lang="es-ES" sz="1500">
                <a:solidFill>
                  <a:schemeClr val="bg1"/>
                </a:solidFill>
              </a:rPr>
              <a:t>¿cuál pintor utiliza formas abiertas y cuál, formas cerradas?</a:t>
            </a:r>
          </a:p>
          <a:p>
            <a:pPr lvl="0">
              <a:lnSpc>
                <a:spcPct val="90000"/>
              </a:lnSpc>
            </a:pPr>
            <a:r>
              <a:rPr lang="es-ES" sz="1500">
                <a:solidFill>
                  <a:schemeClr val="bg1"/>
                </a:solidFill>
              </a:rPr>
              <a:t>¿qué pintor usa el color como mancha y cuál lo usa más plano?</a:t>
            </a:r>
          </a:p>
          <a:p>
            <a:pPr lvl="0">
              <a:lnSpc>
                <a:spcPct val="90000"/>
              </a:lnSpc>
            </a:pPr>
            <a:r>
              <a:rPr lang="es-ES" sz="1500">
                <a:solidFill>
                  <a:schemeClr val="bg1"/>
                </a:solidFill>
              </a:rPr>
              <a:t>¿en qué obra se pueden observar líneas que limitan a los objetos?</a:t>
            </a:r>
          </a:p>
          <a:p>
            <a:pPr lvl="0">
              <a:lnSpc>
                <a:spcPct val="90000"/>
              </a:lnSpc>
            </a:pPr>
            <a:r>
              <a:rPr lang="es-ES" sz="1500">
                <a:solidFill>
                  <a:schemeClr val="bg1"/>
                </a:solidFill>
              </a:rPr>
              <a:t>¿cuál pinta más parecido a la realidad?</a:t>
            </a:r>
          </a:p>
          <a:p>
            <a:pPr lvl="0">
              <a:lnSpc>
                <a:spcPct val="90000"/>
              </a:lnSpc>
            </a:pPr>
            <a:r>
              <a:rPr lang="es-ES" sz="1500">
                <a:solidFill>
                  <a:schemeClr val="bg1"/>
                </a:solidFill>
              </a:rPr>
              <a:t>¿cuál me atrae más? ¿por qué?</a:t>
            </a:r>
          </a:p>
          <a:p>
            <a:pPr>
              <a:lnSpc>
                <a:spcPct val="90000"/>
              </a:lnSpc>
            </a:pPr>
            <a:endParaRPr lang="es-ES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1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le:Pierre-Auguste Renoir - Oignon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-2" b="-2"/>
          <a:stretch/>
        </p:blipFill>
        <p:spPr bwMode="auto">
          <a:xfrm>
            <a:off x="4360545" y="2"/>
            <a:ext cx="4783455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4" name="Picture 6" descr="File:Pierre-Auguste Renoir 14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" r="3" b="3"/>
          <a:stretch/>
        </p:blipFill>
        <p:spPr bwMode="auto">
          <a:xfrm>
            <a:off x="4360545" y="3524252"/>
            <a:ext cx="4783455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4268" y="544"/>
            <a:ext cx="656037" cy="6857455"/>
            <a:chOff x="5632358" y="544"/>
            <a:chExt cx="874716" cy="685745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6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40751" y="6560836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100" dirty="0">
                <a:solidFill>
                  <a:schemeClr val="bg1"/>
                </a:solidFill>
              </a:rPr>
              <a:t>Auguste Renoir en wikimediacommons.org (</a:t>
            </a:r>
            <a:r>
              <a:rPr lang="es-ES" sz="1100" dirty="0" err="1">
                <a:solidFill>
                  <a:schemeClr val="bg1"/>
                </a:solidFill>
              </a:rPr>
              <a:t>Sterling</a:t>
            </a:r>
            <a:r>
              <a:rPr lang="es-ES" sz="1100" dirty="0">
                <a:solidFill>
                  <a:schemeClr val="bg1"/>
                </a:solidFill>
              </a:rPr>
              <a:t> and </a:t>
            </a:r>
            <a:r>
              <a:rPr lang="es-ES" sz="1100" dirty="0" err="1">
                <a:solidFill>
                  <a:schemeClr val="bg1"/>
                </a:solidFill>
              </a:rPr>
              <a:t>Francine</a:t>
            </a:r>
            <a:r>
              <a:rPr lang="es-ES" sz="1100" dirty="0">
                <a:solidFill>
                  <a:schemeClr val="bg1"/>
                </a:solidFill>
              </a:rPr>
              <a:t> Clark)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99779" y="2064172"/>
            <a:ext cx="4260765" cy="2539157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s-ES_tradnl" sz="2000" dirty="0"/>
          </a:p>
          <a:p>
            <a:pPr>
              <a:spcAft>
                <a:spcPts val="600"/>
              </a:spcAft>
            </a:pPr>
            <a:endParaRPr lang="es-ES_tradnl" sz="2000" dirty="0"/>
          </a:p>
          <a:p>
            <a:pPr>
              <a:spcAft>
                <a:spcPts val="600"/>
              </a:spcAft>
            </a:pPr>
            <a:r>
              <a:rPr lang="es-ES_tradnl" sz="2000" dirty="0"/>
              <a:t>¿Por qué este tipo de pinturas se llamarán naturalezas muertas</a:t>
            </a:r>
            <a:r>
              <a:rPr lang="es-ES_tradnl" dirty="0"/>
              <a:t>?</a:t>
            </a:r>
          </a:p>
          <a:p>
            <a:pPr>
              <a:spcAft>
                <a:spcPts val="600"/>
              </a:spcAft>
            </a:pPr>
            <a:endParaRPr lang="es-ES_tradnl" dirty="0"/>
          </a:p>
          <a:p>
            <a:pPr>
              <a:spcAft>
                <a:spcPts val="600"/>
              </a:spcAft>
            </a:pPr>
            <a:endParaRPr lang="es-ES_tradnl" dirty="0"/>
          </a:p>
          <a:p>
            <a:pPr>
              <a:spcAft>
                <a:spcPts val="600"/>
              </a:spcAft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227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File:Frans Snyders - The Fruit Basket - WGA2151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95"/>
          <a:stretch/>
        </p:blipFill>
        <p:spPr bwMode="auto">
          <a:xfrm>
            <a:off x="4360545" y="2"/>
            <a:ext cx="4783455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9222" name="Picture 6" descr="File:Jean-Baptiste Siméon Chardin 029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78" r="-3" b="-3"/>
          <a:stretch/>
        </p:blipFill>
        <p:spPr bwMode="auto">
          <a:xfrm>
            <a:off x="4334721" y="3522106"/>
            <a:ext cx="4783455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4268" y="544"/>
            <a:ext cx="656037" cy="6857455"/>
            <a:chOff x="5632358" y="544"/>
            <a:chExt cx="874716" cy="6857455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6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29592" y="2844225"/>
            <a:ext cx="418236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dirty="0">
                <a:solidFill>
                  <a:schemeClr val="tx1"/>
                </a:solidFill>
              </a:rPr>
              <a:t>Naturaleza muerta con botella de vidrio y frutas, de Jean Chardin</a:t>
            </a:r>
            <a:endParaRPr lang="es-ES" sz="160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9184" y="3136612"/>
            <a:ext cx="4182368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sz="2000" dirty="0"/>
              <a:t>Una naturaleza muerta puede ser simple o compleja.</a:t>
            </a:r>
            <a:endParaRPr lang="es-ES" sz="2000"/>
          </a:p>
        </p:txBody>
      </p:sp>
      <p:sp>
        <p:nvSpPr>
          <p:cNvPr id="10" name="9 CuadroTexto"/>
          <p:cNvSpPr txBox="1"/>
          <p:nvPr/>
        </p:nvSpPr>
        <p:spPr>
          <a:xfrm>
            <a:off x="-39427" y="6583353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100" dirty="0" err="1">
                <a:solidFill>
                  <a:schemeClr val="bg1"/>
                </a:solidFill>
              </a:rPr>
              <a:t>Frans</a:t>
            </a:r>
            <a:r>
              <a:rPr lang="es-ES_tradnl" sz="1100" dirty="0">
                <a:solidFill>
                  <a:schemeClr val="bg1"/>
                </a:solidFill>
              </a:rPr>
              <a:t> </a:t>
            </a:r>
            <a:r>
              <a:rPr lang="es-ES_tradnl" sz="1100" dirty="0" err="1">
                <a:solidFill>
                  <a:schemeClr val="bg1"/>
                </a:solidFill>
              </a:rPr>
              <a:t>Snyders</a:t>
            </a:r>
            <a:r>
              <a:rPr lang="es-ES_tradnl" sz="1100" dirty="0">
                <a:solidFill>
                  <a:schemeClr val="bg1"/>
                </a:solidFill>
              </a:rPr>
              <a:t> y Jean </a:t>
            </a:r>
            <a:r>
              <a:rPr lang="es-ES_tradnl" sz="1100" dirty="0" err="1">
                <a:solidFill>
                  <a:schemeClr val="bg1"/>
                </a:solidFill>
              </a:rPr>
              <a:t>Chardin</a:t>
            </a:r>
            <a:r>
              <a:rPr lang="es-ES_tradnl" sz="1100" dirty="0">
                <a:solidFill>
                  <a:schemeClr val="bg1"/>
                </a:solidFill>
              </a:rPr>
              <a:t> en wikimediacommons.org (</a:t>
            </a:r>
            <a:r>
              <a:rPr lang="es-ES_tradnl" sz="1100" dirty="0" err="1">
                <a:solidFill>
                  <a:schemeClr val="bg1"/>
                </a:solidFill>
              </a:rPr>
              <a:t>The</a:t>
            </a:r>
            <a:r>
              <a:rPr lang="es-ES_tradnl" sz="1100" dirty="0">
                <a:solidFill>
                  <a:schemeClr val="bg1"/>
                </a:solidFill>
              </a:rPr>
              <a:t> </a:t>
            </a:r>
            <a:r>
              <a:rPr lang="es-ES_tradnl" sz="1100" dirty="0" err="1">
                <a:solidFill>
                  <a:schemeClr val="bg1"/>
                </a:solidFill>
              </a:rPr>
              <a:t>Yorck</a:t>
            </a:r>
            <a:r>
              <a:rPr lang="es-ES_tradnl" sz="1100" dirty="0">
                <a:solidFill>
                  <a:schemeClr val="bg1"/>
                </a:solidFill>
              </a:rPr>
              <a:t> Project) 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2B5C33-66A8-4CDD-952E-35806D29AC3C}"/>
              </a:ext>
            </a:extLst>
          </p:cNvPr>
          <p:cNvSpPr txBox="1"/>
          <p:nvPr/>
        </p:nvSpPr>
        <p:spPr>
          <a:xfrm>
            <a:off x="5071487" y="318131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La bandeja de frutas de Franz </a:t>
            </a:r>
            <a:r>
              <a:rPr lang="es-CL" dirty="0" err="1">
                <a:solidFill>
                  <a:schemeClr val="bg1"/>
                </a:solidFill>
              </a:rPr>
              <a:t>Snyder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C467149-6CE7-4DD5-909F-6FBA89FFC3DB}"/>
              </a:ext>
            </a:extLst>
          </p:cNvPr>
          <p:cNvSpPr txBox="1"/>
          <p:nvPr/>
        </p:nvSpPr>
        <p:spPr>
          <a:xfrm>
            <a:off x="5186542" y="647563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Naturaleza muerta de Jean Chardin</a:t>
            </a:r>
          </a:p>
        </p:txBody>
      </p:sp>
    </p:spTree>
    <p:extLst>
      <p:ext uri="{BB962C8B-B14F-4D97-AF65-F5344CB8AC3E}">
        <p14:creationId xmlns:p14="http://schemas.microsoft.com/office/powerpoint/2010/main" val="926338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File:Edouard Manet 06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r="21439"/>
          <a:stretch/>
        </p:blipFill>
        <p:spPr bwMode="auto">
          <a:xfrm>
            <a:off x="5523058" y="-18"/>
            <a:ext cx="362094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242" name="Picture 2" descr="http://upload.wikimedia.org/wikipedia/commons/7/77/Juan_Gris_-_Still_Life_with_Fruit_Dish_and_Mandoli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 r="7752"/>
          <a:stretch/>
        </p:blipFill>
        <p:spPr bwMode="auto">
          <a:xfrm>
            <a:off x="2339520" y="18"/>
            <a:ext cx="3724717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9361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2502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089941"/>
            <a:ext cx="21259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90890" y="6525723"/>
            <a:ext cx="4073347" cy="391879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 err="1">
                <a:solidFill>
                  <a:srgbClr val="C00000"/>
                </a:solidFill>
              </a:rPr>
              <a:t>Naturaleza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  <a:r>
              <a:rPr lang="en-US" sz="1200" dirty="0" err="1">
                <a:solidFill>
                  <a:srgbClr val="C00000"/>
                </a:solidFill>
              </a:rPr>
              <a:t>muerta</a:t>
            </a:r>
            <a:r>
              <a:rPr lang="en-US" sz="1200" dirty="0">
                <a:solidFill>
                  <a:srgbClr val="C00000"/>
                </a:solidFill>
              </a:rPr>
              <a:t> con </a:t>
            </a:r>
            <a:r>
              <a:rPr lang="en-US" sz="1200" dirty="0" err="1">
                <a:solidFill>
                  <a:srgbClr val="C00000"/>
                </a:solidFill>
              </a:rPr>
              <a:t>frutero</a:t>
            </a:r>
            <a:r>
              <a:rPr lang="en-US" sz="1200" dirty="0">
                <a:solidFill>
                  <a:srgbClr val="C00000"/>
                </a:solidFill>
              </a:rPr>
              <a:t> y </a:t>
            </a:r>
            <a:r>
              <a:rPr lang="en-US" sz="1200" dirty="0" err="1">
                <a:solidFill>
                  <a:srgbClr val="C00000"/>
                </a:solidFill>
              </a:rPr>
              <a:t>mandolina</a:t>
            </a:r>
            <a:r>
              <a:rPr lang="en-US" sz="1200" dirty="0">
                <a:solidFill>
                  <a:srgbClr val="C00000"/>
                </a:solidFill>
              </a:rPr>
              <a:t>, de Juan Gris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652120" y="6525723"/>
            <a:ext cx="3491880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dirty="0">
                <a:solidFill>
                  <a:schemeClr val="tx1"/>
                </a:solidFill>
              </a:rPr>
              <a:t>Naturaleza muerta, lilas y rosas, de </a:t>
            </a:r>
            <a:r>
              <a:rPr lang="es-ES" sz="1200" dirty="0" err="1">
                <a:solidFill>
                  <a:schemeClr val="tx1"/>
                </a:solidFill>
              </a:rPr>
              <a:t>Edouard</a:t>
            </a:r>
            <a:r>
              <a:rPr lang="es-ES" sz="1200" dirty="0">
                <a:solidFill>
                  <a:schemeClr val="tx1"/>
                </a:solidFill>
              </a:rPr>
              <a:t> Manet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-46551" y="2599105"/>
            <a:ext cx="2808080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s-ES" sz="2200" dirty="0">
                <a:solidFill>
                  <a:schemeClr val="tx1"/>
                </a:solidFill>
              </a:rPr>
              <a:t>Puede estar  pintada con manchas y pinceladas sueltas o el color puede ser plano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-99875" y="0"/>
            <a:ext cx="4501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100" dirty="0"/>
              <a:t>Juan Gris y Edouard Manet en wikimediacommons.org (</a:t>
            </a:r>
            <a:r>
              <a:rPr lang="es-ES_tradnl" sz="1100" dirty="0" err="1"/>
              <a:t>the</a:t>
            </a:r>
            <a:r>
              <a:rPr lang="es-ES_tradnl" sz="1100" dirty="0"/>
              <a:t> </a:t>
            </a:r>
            <a:r>
              <a:rPr lang="es-ES_tradnl" sz="1100" dirty="0" err="1"/>
              <a:t>Yorck</a:t>
            </a:r>
            <a:r>
              <a:rPr lang="es-ES_tradnl" sz="1100" dirty="0"/>
              <a:t> </a:t>
            </a:r>
            <a:r>
              <a:rPr lang="es-ES_tradnl" sz="1100" dirty="0" err="1"/>
              <a:t>project</a:t>
            </a:r>
            <a:r>
              <a:rPr lang="es-ES_tradnl" sz="1100" dirty="0"/>
              <a:t>)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33685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0316" y="1641752"/>
            <a:ext cx="1991915" cy="321327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2200"/>
              <a:t>Después de observar las obras, comentemos…</a:t>
            </a:r>
            <a:endParaRPr lang="es-ES" sz="22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4300" y="1721579"/>
            <a:ext cx="4605337" cy="39526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s-ES" sz="2100" dirty="0">
                <a:solidFill>
                  <a:schemeClr val="tx1">
                    <a:alpha val="80000"/>
                  </a:schemeClr>
                </a:solidFill>
              </a:rPr>
              <a:t>¿Cuál de los pintores observados pinta más parecido a la realidad?</a:t>
            </a:r>
          </a:p>
          <a:p>
            <a:pPr lvl="0"/>
            <a:r>
              <a:rPr lang="es-ES_tradnl" sz="2100" dirty="0">
                <a:solidFill>
                  <a:schemeClr val="tx1">
                    <a:alpha val="80000"/>
                  </a:schemeClr>
                </a:solidFill>
              </a:rPr>
              <a:t>¿Las pinturas tienen que parecerse a la realidad?</a:t>
            </a:r>
          </a:p>
          <a:p>
            <a:pPr lvl="0"/>
            <a:r>
              <a:rPr lang="es-ES_tradnl" sz="2100" dirty="0">
                <a:solidFill>
                  <a:schemeClr val="tx1">
                    <a:alpha val="80000"/>
                  </a:schemeClr>
                </a:solidFill>
              </a:rPr>
              <a:t>¿Transforman los pintores la realidad?</a:t>
            </a:r>
            <a:endParaRPr lang="es-ES" sz="2100" dirty="0">
              <a:solidFill>
                <a:schemeClr val="tx1">
                  <a:alpha val="80000"/>
                </a:schemeClr>
              </a:solidFill>
            </a:endParaRPr>
          </a:p>
          <a:p>
            <a:pPr lvl="0"/>
            <a:r>
              <a:rPr lang="es-ES" sz="2100" dirty="0">
                <a:solidFill>
                  <a:schemeClr val="tx1">
                    <a:alpha val="80000"/>
                  </a:schemeClr>
                </a:solidFill>
              </a:rPr>
              <a:t>¿Cuál de las obras observadas te atrae más?</a:t>
            </a:r>
          </a:p>
          <a:p>
            <a:pPr lvl="0"/>
            <a:r>
              <a:rPr lang="es-ES" sz="2100" dirty="0">
                <a:solidFill>
                  <a:schemeClr val="tx1">
                    <a:alpha val="80000"/>
                  </a:schemeClr>
                </a:solidFill>
              </a:rPr>
              <a:t>¿Por qué?</a:t>
            </a:r>
          </a:p>
          <a:p>
            <a:endParaRPr lang="es-ES" sz="21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86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0316" y="1641752"/>
            <a:ext cx="1991915" cy="321327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s-ES_tradnl" sz="3500"/>
              <a:t>Actividad 4</a:t>
            </a:r>
            <a:endParaRPr lang="es-ES" sz="35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4300" y="1721579"/>
            <a:ext cx="4605337" cy="39526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100">
                <a:solidFill>
                  <a:schemeClr val="tx1">
                    <a:alpha val="80000"/>
                  </a:schemeClr>
                </a:solidFill>
              </a:rPr>
              <a:t>Utilizando impresiones o fotocopias en blanco y negro de algunas de las obras, recortan los elementos, arman su propio bodegón y lo pintan, usando diferentes materiales (papeles, pasteles grasos, acrílico, tintas, témpera, otros). </a:t>
            </a:r>
          </a:p>
          <a:p>
            <a:r>
              <a:rPr lang="es-ES" sz="2100">
                <a:solidFill>
                  <a:schemeClr val="tx1">
                    <a:alpha val="80000"/>
                  </a:schemeClr>
                </a:solidFill>
              </a:rPr>
              <a:t>Exponen sus trabajos y explican al curso los cambios realizados en la organización y el uso de los colores y las formas.</a:t>
            </a:r>
          </a:p>
          <a:p>
            <a:endParaRPr lang="es-ES" sz="21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04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620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81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Rectangle 36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6776" y="694268"/>
            <a:ext cx="2665132" cy="54779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>
                <a:solidFill>
                  <a:schemeClr val="bg1"/>
                </a:solidFill>
              </a:rPr>
              <a:t>Objetivo</a:t>
            </a:r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367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68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1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53033" y="2203010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72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73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74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75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86" name="Oval 385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626" y="4752208"/>
            <a:ext cx="273766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626" y="4752208"/>
            <a:ext cx="273766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6151" y="1130846"/>
            <a:ext cx="3912879" cy="43513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s-E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ES" sz="2000" b="1" dirty="0">
                <a:solidFill>
                  <a:schemeClr val="bg1"/>
                </a:solidFill>
              </a:rPr>
              <a:t>Objetivo de Aprendizaje: </a:t>
            </a:r>
            <a:endParaRPr lang="es-E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000" dirty="0">
                <a:solidFill>
                  <a:schemeClr val="bg1"/>
                </a:solidFill>
              </a:rPr>
              <a:t>Aplicar y combinar elementos del lenguaje visual (incluidos los de niveles anteriores) en trabajos de arte y diseño con diferentes propósitos expresivos y creativos:</a:t>
            </a:r>
          </a:p>
          <a:p>
            <a:pPr lvl="1">
              <a:lnSpc>
                <a:spcPct val="90000"/>
              </a:lnSpc>
            </a:pPr>
            <a:r>
              <a:rPr lang="es-ES" sz="2000" b="1" dirty="0">
                <a:solidFill>
                  <a:schemeClr val="bg1"/>
                </a:solidFill>
              </a:rPr>
              <a:t>color (complementario)</a:t>
            </a:r>
            <a:endParaRPr lang="es-ES" sz="20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s-ES" sz="2000" b="1" dirty="0">
                <a:solidFill>
                  <a:schemeClr val="bg1"/>
                </a:solidFill>
              </a:rPr>
              <a:t>formas (abiertas y cerradas)</a:t>
            </a:r>
            <a:endParaRPr lang="es-ES" sz="20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s-ES" sz="2000" dirty="0">
                <a:solidFill>
                  <a:schemeClr val="bg1"/>
                </a:solidFill>
              </a:rPr>
              <a:t>luz y sombra </a:t>
            </a:r>
            <a:r>
              <a:rPr lang="es-ES" sz="2000" b="1" dirty="0">
                <a:solidFill>
                  <a:schemeClr val="bg1"/>
                </a:solidFill>
              </a:rPr>
              <a:t>(OA 2)</a:t>
            </a:r>
            <a:endParaRPr lang="es-E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s-E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7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6776" y="694268"/>
            <a:ext cx="2665132" cy="54779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>
                <a:solidFill>
                  <a:schemeClr val="bg1"/>
                </a:solidFill>
              </a:rPr>
              <a:t>Actividad 1</a:t>
            </a:r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53033" y="2203010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626" y="4752208"/>
            <a:ext cx="273766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626" y="4752208"/>
            <a:ext cx="273766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6151" y="1130846"/>
            <a:ext cx="3912879" cy="43513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s-ES" sz="2000">
                <a:solidFill>
                  <a:schemeClr val="bg1"/>
                </a:solidFill>
              </a:rPr>
              <a:t>Observan y comparan retratos de diferentes estilos (impresionista con renacentista, postimpresionista con pintura egipcia, u otros). El docente anima una conversación entre los alumnos con preguntas como: </a:t>
            </a:r>
          </a:p>
          <a:p>
            <a:pPr lvl="0">
              <a:lnSpc>
                <a:spcPct val="90000"/>
              </a:lnSpc>
            </a:pPr>
            <a:r>
              <a:rPr lang="es-ES" sz="2000">
                <a:solidFill>
                  <a:schemeClr val="bg1"/>
                </a:solidFill>
              </a:rPr>
              <a:t>¿qué diferencias ven en las pinturas?</a:t>
            </a:r>
          </a:p>
          <a:p>
            <a:pPr lvl="0">
              <a:lnSpc>
                <a:spcPct val="90000"/>
              </a:lnSpc>
            </a:pPr>
            <a:r>
              <a:rPr lang="es-ES" sz="2000">
                <a:solidFill>
                  <a:schemeClr val="bg1"/>
                </a:solidFill>
              </a:rPr>
              <a:t>¿cómo podemos identificar las figuras en las pinturas?</a:t>
            </a:r>
          </a:p>
          <a:p>
            <a:pPr lvl="0">
              <a:lnSpc>
                <a:spcPct val="90000"/>
              </a:lnSpc>
            </a:pPr>
            <a:r>
              <a:rPr lang="es-ES" sz="2000">
                <a:solidFill>
                  <a:schemeClr val="bg1"/>
                </a:solidFill>
              </a:rPr>
              <a:t>¿pueden identificar formas abiertas y cerradas?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200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endParaRPr lang="es-E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8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750" y="4985230"/>
            <a:ext cx="9036499" cy="1173700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2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2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sucede</a:t>
            </a:r>
            <a:r>
              <a:rPr lang="en-US" sz="2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cuando</a:t>
            </a:r>
            <a:r>
              <a:rPr lang="en-US" sz="2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llevamos</a:t>
            </a:r>
            <a:r>
              <a:rPr lang="en-US" sz="2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blanco</a:t>
            </a:r>
            <a:r>
              <a:rPr lang="en-US" sz="2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y negro </a:t>
            </a:r>
            <a:r>
              <a:rPr lang="en-US" sz="2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estas</a:t>
            </a:r>
            <a:r>
              <a:rPr lang="en-US" sz="2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imágenes</a:t>
            </a:r>
            <a:r>
              <a:rPr lang="en-US" sz="2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8" name="Picture 4" descr="File:Georges de La Tour 0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" r="-3" b="16565"/>
          <a:stretch/>
        </p:blipFill>
        <p:spPr bwMode="auto">
          <a:xfrm>
            <a:off x="-3" y="10"/>
            <a:ext cx="2214562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ile:Georges de La Tour 022.jpg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" b="16271"/>
          <a:stretch/>
        </p:blipFill>
        <p:spPr bwMode="auto">
          <a:xfrm>
            <a:off x="2357439" y="10"/>
            <a:ext cx="2143125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le:StaMaria Aneu MNAC-015874 0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7" r="-3" b="21862"/>
          <a:stretch/>
        </p:blipFill>
        <p:spPr bwMode="auto">
          <a:xfrm>
            <a:off x="4643438" y="10"/>
            <a:ext cx="2143124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le:StaMaria Aneu MNAC-015874 0006.jpg"/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" r="-2" b="22828"/>
          <a:stretch/>
        </p:blipFill>
        <p:spPr bwMode="auto">
          <a:xfrm>
            <a:off x="6929436" y="10"/>
            <a:ext cx="2214564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4067944" y="6540071"/>
            <a:ext cx="6429821" cy="1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alpha val="80000"/>
                  </a:schemeClr>
                </a:solidFill>
              </a:rPr>
              <a:t>Georges de la Tour y Pintura </a:t>
            </a:r>
            <a:r>
              <a:rPr lang="en-US" sz="1200" dirty="0" err="1">
                <a:solidFill>
                  <a:schemeClr val="bg1">
                    <a:alpha val="80000"/>
                  </a:schemeClr>
                </a:solidFill>
              </a:rPr>
              <a:t>Románica</a:t>
            </a:r>
            <a:r>
              <a:rPr lang="en-US" sz="1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alpha val="80000"/>
                  </a:schemeClr>
                </a:solidFill>
              </a:rPr>
              <a:t>Catalana</a:t>
            </a:r>
            <a:r>
              <a:rPr lang="en-US" sz="1200" dirty="0">
                <a:solidFill>
                  <a:schemeClr val="bg1">
                    <a:alpha val="80000"/>
                  </a:schemeClr>
                </a:solidFill>
              </a:rPr>
              <a:t> en wikimediacommons.org </a:t>
            </a:r>
          </a:p>
        </p:txBody>
      </p:sp>
    </p:spTree>
    <p:extLst>
      <p:ext uri="{BB962C8B-B14F-4D97-AF65-F5344CB8AC3E}">
        <p14:creationId xmlns:p14="http://schemas.microsoft.com/office/powerpoint/2010/main" val="286232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:Georges de La Tour 0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260648"/>
            <a:ext cx="1765822" cy="396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ile:Georges de La Tour 022.jpg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260648"/>
            <a:ext cx="1765822" cy="396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1520" y="4365104"/>
            <a:ext cx="3710037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_tradnl" sz="2400" dirty="0"/>
          </a:p>
          <a:p>
            <a:r>
              <a:rPr lang="es-ES_tradnl" sz="2400" dirty="0">
                <a:solidFill>
                  <a:srgbClr val="C00000"/>
                </a:solidFill>
              </a:rPr>
              <a:t>Observa como la figura se junta con el fondo: es una pintura con forma abierta.</a:t>
            </a:r>
          </a:p>
          <a:p>
            <a:endParaRPr lang="es-ES" sz="2400" dirty="0"/>
          </a:p>
        </p:txBody>
      </p:sp>
      <p:pic>
        <p:nvPicPr>
          <p:cNvPr id="8" name="Picture 2" descr="File:StaMaria Aneu MNAC-015874 0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2717291"/>
            <a:ext cx="1522908" cy="396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le:StaMaria Aneu MNAC-015874 0006.jpg"/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2703790"/>
            <a:ext cx="1522908" cy="396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724128" y="260648"/>
            <a:ext cx="3251100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C00000"/>
                </a:solidFill>
              </a:rPr>
              <a:t>Observa como aún se nota claramente la figura y esta se separa del fondo: es una pintura con formas cerradas.</a:t>
            </a:r>
            <a:endParaRPr lang="es-E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0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700CD00-DF3E-4660-A6EC-A18C3B7F9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E520025-5420-4BE9-B9AE-87C2D841B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82" r="-3" b="35027"/>
          <a:stretch/>
        </p:blipFill>
        <p:spPr>
          <a:xfrm>
            <a:off x="4" y="2"/>
            <a:ext cx="4500562" cy="3342653"/>
          </a:xfrm>
          <a:custGeom>
            <a:avLst/>
            <a:gdLst/>
            <a:ahLst/>
            <a:cxnLst/>
            <a:rect l="l" t="t" r="r" b="b"/>
            <a:pathLst>
              <a:path w="6000749" h="3342653">
                <a:moveTo>
                  <a:pt x="0" y="0"/>
                </a:moveTo>
                <a:lnTo>
                  <a:pt x="6000749" y="0"/>
                </a:lnTo>
                <a:lnTo>
                  <a:pt x="6000749" y="3198652"/>
                </a:lnTo>
                <a:lnTo>
                  <a:pt x="5572124" y="3171203"/>
                </a:lnTo>
                <a:lnTo>
                  <a:pt x="0" y="3342653"/>
                </a:ln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12B33DD-66FA-4345-AD7E-A3F0ABE7C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78" r="3" b="12243"/>
          <a:stretch/>
        </p:blipFill>
        <p:spPr>
          <a:xfrm>
            <a:off x="4412698" y="-7103"/>
            <a:ext cx="4500563" cy="3418853"/>
          </a:xfrm>
          <a:custGeom>
            <a:avLst/>
            <a:gdLst/>
            <a:ahLst/>
            <a:cxnLst/>
            <a:rect l="l" t="t" r="r" b="b"/>
            <a:pathLst>
              <a:path w="6000750" h="3418853">
                <a:moveTo>
                  <a:pt x="0" y="0"/>
                </a:moveTo>
                <a:lnTo>
                  <a:pt x="6000750" y="0"/>
                </a:lnTo>
                <a:lnTo>
                  <a:pt x="6000750" y="227978"/>
                </a:lnTo>
                <a:lnTo>
                  <a:pt x="6000750" y="2065168"/>
                </a:lnTo>
                <a:lnTo>
                  <a:pt x="6000750" y="3342653"/>
                </a:lnTo>
                <a:lnTo>
                  <a:pt x="3248025" y="3418853"/>
                </a:lnTo>
                <a:lnTo>
                  <a:pt x="0" y="3210852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9AB5DBD-0A57-4DBC-B49F-205E268F1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144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DE7FF6-DA62-40A9-8F5D-F82D3020F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38D133-BB29-4B7D-AFB2-7D132F45A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92C2E2A3-9C8F-4720-9910-3F5F642A400B}"/>
              </a:ext>
            </a:extLst>
          </p:cNvPr>
          <p:cNvSpPr txBox="1"/>
          <p:nvPr/>
        </p:nvSpPr>
        <p:spPr>
          <a:xfrm>
            <a:off x="4643680" y="4164937"/>
            <a:ext cx="4269581" cy="16488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" marR="0"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</a:rPr>
              <a:t>Formas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</a:rPr>
              <a:t>abiertas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</a:rPr>
              <a:t>: 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</a:rPr>
              <a:t>son las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</a:rPr>
              <a:t>formas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</a:rPr>
              <a:t>cuyos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</a:rPr>
              <a:t> contornos son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</a:rPr>
              <a:t>indefinidos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</a:rPr>
              <a:t> y se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</a:rPr>
              <a:t>tienden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</a:rPr>
              <a:t> a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</a:rPr>
              <a:t>integrar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</a:rPr>
              <a:t> al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</a:rPr>
              <a:t>fondo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chemeClr val="bg1">
                    <a:alpha val="80000"/>
                  </a:schemeClr>
                </a:solidFill>
                <a:effectLst/>
                <a:uLnTx/>
                <a:uFillTx/>
              </a:rPr>
              <a:t> en las pinturas.</a:t>
            </a:r>
          </a:p>
          <a:p>
            <a:pPr marL="0" marR="0" lvl="0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0" i="0" u="none" strike="noStrike" cap="none" spc="0" normalizeH="0" baseline="0" noProof="0" dirty="0">
              <a:ln>
                <a:noFill/>
              </a:ln>
              <a:solidFill>
                <a:schemeClr val="bg1">
                  <a:alpha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D714BD8-27D8-47DC-8A96-5CE882C3ABF2}"/>
              </a:ext>
            </a:extLst>
          </p:cNvPr>
          <p:cNvSpPr txBox="1"/>
          <p:nvPr/>
        </p:nvSpPr>
        <p:spPr>
          <a:xfrm>
            <a:off x="-1916" y="4071432"/>
            <a:ext cx="4414614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Formas cerradas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las formas cuyos contornos están claramente definidos y delimitados en las pinturas.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FEA9AF9-02AD-417D-9B11-36DFCA71057D}"/>
              </a:ext>
            </a:extLst>
          </p:cNvPr>
          <p:cNvSpPr txBox="1"/>
          <p:nvPr/>
        </p:nvSpPr>
        <p:spPr>
          <a:xfrm>
            <a:off x="4788024" y="3099328"/>
            <a:ext cx="49658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 err="1">
                <a:solidFill>
                  <a:srgbClr val="C00000"/>
                </a:solidFill>
              </a:rPr>
              <a:t>Retrato</a:t>
            </a:r>
            <a:r>
              <a:rPr lang="fr-FR" sz="1600" dirty="0">
                <a:solidFill>
                  <a:srgbClr val="C00000"/>
                </a:solidFill>
              </a:rPr>
              <a:t> de Claude Monet, de Auguste Renoir</a:t>
            </a:r>
          </a:p>
        </p:txBody>
      </p:sp>
      <p:sp>
        <p:nvSpPr>
          <p:cNvPr id="18" name="9 CuadroTexto">
            <a:extLst>
              <a:ext uri="{FF2B5EF4-FFF2-40B4-BE49-F238E27FC236}">
                <a16:creationId xmlns:a16="http://schemas.microsoft.com/office/drawing/2014/main" id="{24B31737-B4E3-4C90-8C5A-829E0073A758}"/>
              </a:ext>
            </a:extLst>
          </p:cNvPr>
          <p:cNvSpPr txBox="1"/>
          <p:nvPr/>
        </p:nvSpPr>
        <p:spPr>
          <a:xfrm>
            <a:off x="-1917" y="3088584"/>
            <a:ext cx="4500561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C00000"/>
                </a:solidFill>
              </a:rPr>
              <a:t>Federico de </a:t>
            </a:r>
            <a:r>
              <a:rPr lang="es-ES_tradnl" sz="1600" dirty="0" err="1">
                <a:solidFill>
                  <a:srgbClr val="C00000"/>
                </a:solidFill>
              </a:rPr>
              <a:t>Montefeltro</a:t>
            </a:r>
            <a:r>
              <a:rPr lang="es-ES_tradnl" sz="1600" dirty="0">
                <a:solidFill>
                  <a:srgbClr val="C00000"/>
                </a:solidFill>
              </a:rPr>
              <a:t>, de Piero </a:t>
            </a:r>
            <a:r>
              <a:rPr lang="es-ES_tradnl" sz="1600" dirty="0" err="1">
                <a:solidFill>
                  <a:srgbClr val="C00000"/>
                </a:solidFill>
              </a:rPr>
              <a:t>della</a:t>
            </a:r>
            <a:r>
              <a:rPr lang="es-ES_tradnl" sz="1600" dirty="0">
                <a:solidFill>
                  <a:srgbClr val="C00000"/>
                </a:solidFill>
              </a:rPr>
              <a:t> Francesca</a:t>
            </a:r>
            <a:endParaRPr lang="es-E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4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97C305C-0E98-44D5-A930-21F23CC52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4638503"/>
            <a:ext cx="6288577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2" y="5628237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14982" y="315770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100" dirty="0"/>
              <a:t>Edgar Degas y Leonardo da Vinci en wikimediacommons.org</a:t>
            </a:r>
            <a:endParaRPr lang="es-ES" sz="1100" dirty="0"/>
          </a:p>
        </p:txBody>
      </p:sp>
      <p:pic>
        <p:nvPicPr>
          <p:cNvPr id="2052" name="Picture 4" descr="File:Lady with an Ermine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/>
          <a:stretch/>
        </p:blipFill>
        <p:spPr bwMode="auto">
          <a:xfrm>
            <a:off x="-3263" y="0"/>
            <a:ext cx="4572001" cy="685802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0" name="9 CuadroTexto"/>
          <p:cNvSpPr txBox="1"/>
          <p:nvPr/>
        </p:nvSpPr>
        <p:spPr>
          <a:xfrm>
            <a:off x="-16050" y="6544608"/>
            <a:ext cx="458805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dirty="0"/>
              <a:t>La dama del armiño, de Leonardo da Vinci</a:t>
            </a:r>
            <a:endParaRPr lang="es-ES" dirty="0"/>
          </a:p>
        </p:txBody>
      </p:sp>
      <p:pic>
        <p:nvPicPr>
          <p:cNvPr id="2050" name="Picture 2" descr="File:Degas - Zwei Tänzerinnen2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0"/>
          <a:stretch/>
        </p:blipFill>
        <p:spPr bwMode="auto">
          <a:xfrm>
            <a:off x="4572000" y="1"/>
            <a:ext cx="4572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229656" y="-235475"/>
            <a:ext cx="9412566" cy="868823"/>
          </a:xfr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Explica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cuál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estas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pinturas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predomina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la forma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abierta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en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cuál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cerrada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y por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00115" y="6542676"/>
            <a:ext cx="458805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dirty="0"/>
              <a:t>Dos bailarinas, de Edgar Degas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888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_tradnl" sz="2000" dirty="0">
                <a:solidFill>
                  <a:srgbClr val="0A0333"/>
                </a:solidFill>
              </a:rPr>
              <a:t>¿En qué se diferencian las formas en estas pinturas?</a:t>
            </a:r>
            <a:endParaRPr lang="es-ES" sz="2000" dirty="0">
              <a:solidFill>
                <a:srgbClr val="0A0333"/>
              </a:solidFill>
            </a:endParaRPr>
          </a:p>
        </p:txBody>
      </p:sp>
      <p:pic>
        <p:nvPicPr>
          <p:cNvPr id="5122" name="Picture 2" descr="File:Maler der Grabkammer der Nefertari 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106" y="1417638"/>
            <a:ext cx="3499958" cy="51510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" name="1 CuadroTexto"/>
          <p:cNvSpPr txBox="1"/>
          <p:nvPr/>
        </p:nvSpPr>
        <p:spPr>
          <a:xfrm>
            <a:off x="5651982" y="6502005"/>
            <a:ext cx="3024336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0A0333"/>
                </a:solidFill>
              </a:rPr>
              <a:t>Pintura egipcia: </a:t>
            </a:r>
            <a:r>
              <a:rPr lang="es-ES_tradnl" dirty="0" err="1">
                <a:solidFill>
                  <a:srgbClr val="0A0333"/>
                </a:solidFill>
              </a:rPr>
              <a:t>Neferetari</a:t>
            </a:r>
            <a:endParaRPr lang="es-ES_tradnl" dirty="0">
              <a:solidFill>
                <a:srgbClr val="0A0333"/>
              </a:solidFill>
            </a:endParaRPr>
          </a:p>
        </p:txBody>
      </p:sp>
      <p:pic>
        <p:nvPicPr>
          <p:cNvPr id="5124" name="Picture 4" descr="File:Portrait de Suzanne Valadon par Henri de Toulouse-Lautrec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012" y="1417638"/>
            <a:ext cx="4350668" cy="51657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8" name="7 CuadroTexto"/>
          <p:cNvSpPr txBox="1"/>
          <p:nvPr/>
        </p:nvSpPr>
        <p:spPr>
          <a:xfrm rot="5400000">
            <a:off x="-1438483" y="4535272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/>
              <a:t>Toulouse Lautrec y Pintura egipcia en wikimediacommons.org </a:t>
            </a:r>
            <a:endParaRPr lang="es-ES" sz="1100" dirty="0"/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D2D2A61F-DEDE-4A8B-9643-26C2933DDF77}"/>
              </a:ext>
            </a:extLst>
          </p:cNvPr>
          <p:cNvSpPr txBox="1"/>
          <p:nvPr/>
        </p:nvSpPr>
        <p:spPr>
          <a:xfrm>
            <a:off x="660596" y="6497635"/>
            <a:ext cx="435066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rgbClr val="0A0333"/>
                </a:solidFill>
              </a:rPr>
              <a:t>Suzanne Valadon de </a:t>
            </a:r>
            <a:r>
              <a:rPr lang="es-ES_tradnl" dirty="0" err="1">
                <a:solidFill>
                  <a:srgbClr val="0A0333"/>
                </a:solidFill>
              </a:rPr>
              <a:t>Tolouse</a:t>
            </a:r>
            <a:r>
              <a:rPr lang="es-ES_tradnl" dirty="0">
                <a:solidFill>
                  <a:srgbClr val="0A0333"/>
                </a:solidFill>
              </a:rPr>
              <a:t> Lautrec</a:t>
            </a:r>
          </a:p>
        </p:txBody>
      </p:sp>
    </p:spTree>
    <p:extLst>
      <p:ext uri="{BB962C8B-B14F-4D97-AF65-F5344CB8AC3E}">
        <p14:creationId xmlns:p14="http://schemas.microsoft.com/office/powerpoint/2010/main" val="10675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628650" y="4669978"/>
            <a:ext cx="7759774" cy="117370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Cuál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las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obras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tiene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formas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abiertas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cuál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cerradas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Explique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upload.wikimedia.org/wikipedia/commons/1/13/Paul_C%C3%A9zanne_-_Ginger_Pot_with_Pomegranate_and_Pears_-_Google_Art_Projec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3" b="-1"/>
          <a:stretch/>
        </p:blipFill>
        <p:spPr bwMode="auto">
          <a:xfrm>
            <a:off x="4" y="-1"/>
            <a:ext cx="4500562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2" name="Picture 4" descr="File:Paul Cézanne - Pot and Soup Tureen - Google Art Project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r="23639" b="-1"/>
          <a:stretch/>
        </p:blipFill>
        <p:spPr bwMode="auto">
          <a:xfrm>
            <a:off x="4643437" y="0"/>
            <a:ext cx="4500563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494" y="3757374"/>
            <a:ext cx="4269581" cy="1077411"/>
          </a:xfr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 err="1">
                <a:solidFill>
                  <a:srgbClr val="0A0333">
                    <a:alpha val="80000"/>
                  </a:srgbClr>
                </a:solidFill>
              </a:rPr>
              <a:t>Frasco</a:t>
            </a:r>
            <a:r>
              <a:rPr lang="en-US" sz="1200" dirty="0">
                <a:solidFill>
                  <a:srgbClr val="0A0333">
                    <a:alpha val="80000"/>
                  </a:srgbClr>
                </a:solidFill>
              </a:rPr>
              <a:t> con </a:t>
            </a:r>
            <a:r>
              <a:rPr lang="en-US" sz="1200" dirty="0" err="1">
                <a:solidFill>
                  <a:srgbClr val="0A0333">
                    <a:alpha val="80000"/>
                  </a:srgbClr>
                </a:solidFill>
              </a:rPr>
              <a:t>peras</a:t>
            </a:r>
            <a:r>
              <a:rPr lang="en-US" sz="1200" dirty="0">
                <a:solidFill>
                  <a:srgbClr val="0A0333">
                    <a:alpha val="80000"/>
                  </a:srgbClr>
                </a:solidFill>
              </a:rPr>
              <a:t> y </a:t>
            </a:r>
            <a:r>
              <a:rPr lang="en-US" sz="1200" dirty="0" err="1">
                <a:solidFill>
                  <a:srgbClr val="0A0333">
                    <a:alpha val="80000"/>
                  </a:srgbClr>
                </a:solidFill>
              </a:rPr>
              <a:t>granadas</a:t>
            </a:r>
            <a:r>
              <a:rPr lang="en-US" sz="1200" dirty="0">
                <a:solidFill>
                  <a:srgbClr val="0A0333">
                    <a:alpha val="80000"/>
                  </a:srgbClr>
                </a:solidFill>
              </a:rPr>
              <a:t>, de Paul Cézanne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932040" y="6597352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100" dirty="0"/>
              <a:t>Paul Cézanne en wikimediacommons.org (Google arte Project)</a:t>
            </a:r>
            <a:endParaRPr lang="es-ES" sz="11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500565" y="3819168"/>
            <a:ext cx="4402756" cy="75449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sz="1200" dirty="0">
                <a:solidFill>
                  <a:srgbClr val="0A0333"/>
                </a:solidFill>
              </a:rPr>
              <a:t>Olla y sopera, de Paul Cézanne</a:t>
            </a:r>
          </a:p>
        </p:txBody>
      </p:sp>
    </p:spTree>
    <p:extLst>
      <p:ext uri="{BB962C8B-B14F-4D97-AF65-F5344CB8AC3E}">
        <p14:creationId xmlns:p14="http://schemas.microsoft.com/office/powerpoint/2010/main" val="3792113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842</Words>
  <Application>Microsoft Office PowerPoint</Application>
  <PresentationFormat>Presentación en pantalla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Avenir Next LT Pro</vt:lpstr>
      <vt:lpstr>Calibri</vt:lpstr>
      <vt:lpstr>Tema de Office</vt:lpstr>
      <vt:lpstr>Presentación de PowerPoint</vt:lpstr>
      <vt:lpstr>Objetivo</vt:lpstr>
      <vt:lpstr>Actividad 1</vt:lpstr>
      <vt:lpstr>¿Qué sucede cuando llevamos a blanco y negro estas imágenes?</vt:lpstr>
      <vt:lpstr>Presentación de PowerPoint</vt:lpstr>
      <vt:lpstr>Presentación de PowerPoint</vt:lpstr>
      <vt:lpstr>Explica en cuál de estas pinturas predomina la forma abierta, en cuál la cerrada y por qué.</vt:lpstr>
      <vt:lpstr>¿En qué se diferencian las formas en estas pinturas?</vt:lpstr>
      <vt:lpstr>Presentación de PowerPoint</vt:lpstr>
      <vt:lpstr>Presentación de PowerPoint</vt:lpstr>
      <vt:lpstr>Presentación de PowerPoint</vt:lpstr>
      <vt:lpstr>Actividad 2</vt:lpstr>
      <vt:lpstr>Actividad 3</vt:lpstr>
      <vt:lpstr>Presentación de PowerPoint</vt:lpstr>
      <vt:lpstr>Presentación de PowerPoint</vt:lpstr>
      <vt:lpstr>Presentación de PowerPoint</vt:lpstr>
      <vt:lpstr>Después de observar las obras, comentemos…</vt:lpstr>
      <vt:lpstr>Actividad 4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Formas  Abiertas y Cerradas</dc:title>
  <dc:creator>Maria del Rosario  Alvarez Piraces</dc:creator>
  <cp:lastModifiedBy>Carmen Julia Undurraga Ossa</cp:lastModifiedBy>
  <cp:revision>10</cp:revision>
  <dcterms:created xsi:type="dcterms:W3CDTF">2013-03-25T20:05:21Z</dcterms:created>
  <dcterms:modified xsi:type="dcterms:W3CDTF">2021-06-07T21:47:04Z</dcterms:modified>
</cp:coreProperties>
</file>