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7556500" cx="97155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2" roundtripDataSignature="AMtx7mjIkL/UNnliARJ/Rl7jVJK/U0IF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24F676-6993-4086-A1C2-305F7928D694}">
  <a:tblStyle styleId="{C324F676-6993-4086-A1C2-305F7928D694}" styleName="Table_0">
    <a:wholeTb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wholeTbl>
    <a:band1H>
      <a:tcTxStyle/>
    </a:band1H>
    <a:band2H>
      <a:tcTxStyle b="off" i="off"/>
      <a:tcStyle>
        <a:fill>
          <a:solidFill>
            <a:srgbClr val="FFFFFF"/>
          </a:solidFill>
        </a:fill>
      </a:tcStyle>
    </a:band2H>
    <a:band1V>
      <a:tcTxStyle/>
    </a:band1V>
    <a:band2V>
      <a:tcTxStyle/>
    </a:band2V>
    <a:lastCol>
      <a:tcTxStyle/>
    </a:lastCol>
    <a:firstCol>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firstCol>
    <a:lastRow>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ff" i="off">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400" u="none" cap="none" strike="noStrike">
                <a:latin typeface="Arial"/>
                <a:ea typeface="Arial"/>
                <a:cs typeface="Arial"/>
                <a:sym typeface="Arial"/>
              </a:defRPr>
            </a:lvl1pPr>
            <a:lvl2pPr indent="-228600" lvl="1" marL="914400" marR="0" rtl="0" algn="l">
              <a:spcBef>
                <a:spcPts val="0"/>
              </a:spcBef>
              <a:spcAft>
                <a:spcPts val="0"/>
              </a:spcAft>
              <a:buSzPts val="1400"/>
              <a:buNone/>
              <a:defRPr b="0" i="0" sz="1400" u="none" cap="none" strike="noStrike">
                <a:latin typeface="Arial"/>
                <a:ea typeface="Arial"/>
                <a:cs typeface="Arial"/>
                <a:sym typeface="Arial"/>
              </a:defRPr>
            </a:lvl2pPr>
            <a:lvl3pPr indent="-228600" lvl="2" marL="1371600" marR="0" rtl="0" algn="l">
              <a:spcBef>
                <a:spcPts val="0"/>
              </a:spcBef>
              <a:spcAft>
                <a:spcPts val="0"/>
              </a:spcAft>
              <a:buSzPts val="1400"/>
              <a:buNone/>
              <a:defRPr b="0" i="0" sz="1400" u="none" cap="none" strike="noStrike">
                <a:latin typeface="Arial"/>
                <a:ea typeface="Arial"/>
                <a:cs typeface="Arial"/>
                <a:sym typeface="Arial"/>
              </a:defRPr>
            </a:lvl3pPr>
            <a:lvl4pPr indent="-228600" lvl="3" marL="1828800" marR="0" rtl="0" algn="l">
              <a:spcBef>
                <a:spcPts val="0"/>
              </a:spcBef>
              <a:spcAft>
                <a:spcPts val="0"/>
              </a:spcAft>
              <a:buSzPts val="1400"/>
              <a:buNone/>
              <a:defRPr b="0" i="0" sz="1400" u="none" cap="none" strike="noStrike">
                <a:latin typeface="Arial"/>
                <a:ea typeface="Arial"/>
                <a:cs typeface="Arial"/>
                <a:sym typeface="Arial"/>
              </a:defRPr>
            </a:lvl4pPr>
            <a:lvl5pPr indent="-228600" lvl="4" marL="2286000" marR="0" rtl="0" algn="l">
              <a:spcBef>
                <a:spcPts val="0"/>
              </a:spcBef>
              <a:spcAft>
                <a:spcPts val="0"/>
              </a:spcAft>
              <a:buSzPts val="1400"/>
              <a:buNone/>
              <a:defRPr b="0" i="0" sz="1400" u="none" cap="none" strike="noStrike">
                <a:latin typeface="Arial"/>
                <a:ea typeface="Arial"/>
                <a:cs typeface="Arial"/>
                <a:sym typeface="Arial"/>
              </a:defRPr>
            </a:lvl5pPr>
            <a:lvl6pPr indent="-228600" lvl="5" marL="2743200" marR="0" rtl="0" algn="l">
              <a:spcBef>
                <a:spcPts val="0"/>
              </a:spcBef>
              <a:spcAft>
                <a:spcPts val="0"/>
              </a:spcAft>
              <a:buSzPts val="1400"/>
              <a:buNone/>
              <a:defRPr b="0" i="0" sz="1400" u="none" cap="none" strike="noStrike">
                <a:latin typeface="Arial"/>
                <a:ea typeface="Arial"/>
                <a:cs typeface="Arial"/>
                <a:sym typeface="Arial"/>
              </a:defRPr>
            </a:lvl6pPr>
            <a:lvl7pPr indent="-228600" lvl="6" marL="3200400" marR="0" rtl="0" algn="l">
              <a:spcBef>
                <a:spcPts val="0"/>
              </a:spcBef>
              <a:spcAft>
                <a:spcPts val="0"/>
              </a:spcAft>
              <a:buSzPts val="1400"/>
              <a:buNone/>
              <a:defRPr b="0" i="0" sz="1400" u="none" cap="none" strike="noStrike">
                <a:latin typeface="Arial"/>
                <a:ea typeface="Arial"/>
                <a:cs typeface="Arial"/>
                <a:sym typeface="Arial"/>
              </a:defRPr>
            </a:lvl7pPr>
            <a:lvl8pPr indent="-228600" lvl="7" marL="3657600" marR="0" rtl="0" algn="l">
              <a:spcBef>
                <a:spcPts val="0"/>
              </a:spcBef>
              <a:spcAft>
                <a:spcPts val="0"/>
              </a:spcAft>
              <a:buSzPts val="1400"/>
              <a:buNone/>
              <a:defRPr b="0" i="0" sz="1400" u="none" cap="none" strike="noStrike">
                <a:latin typeface="Arial"/>
                <a:ea typeface="Arial"/>
                <a:cs typeface="Arial"/>
                <a:sym typeface="Arial"/>
              </a:defRPr>
            </a:lvl8pPr>
            <a:lvl9pPr indent="-228600" lvl="8" marL="4114800" marR="0" rtl="0" algn="l">
              <a:spcBef>
                <a:spcPts val="0"/>
              </a:spcBef>
              <a:spcAft>
                <a:spcPts val="0"/>
              </a:spcAft>
              <a:buSzPts val="1400"/>
              <a:buNone/>
              <a:defRPr b="0" i="0" sz="1400" u="none" cap="none" strike="noStrike">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8" name="Google Shape;508;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6" name="Google Shape;55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9" name="Google Shape;58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5" name="Google Shape;605;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4.png"/><Relationship Id="rId4" Type="http://schemas.openxmlformats.org/officeDocument/2006/relationships/image" Target="../media/image35.png"/><Relationship Id="rId5" Type="http://schemas.openxmlformats.org/officeDocument/2006/relationships/image" Target="../media/image2.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wMasterSp="0" type="title">
  <p:cSld name="TITLE">
    <p:spTree>
      <p:nvGrpSpPr>
        <p:cNvPr id="20" name="Shape 20"/>
        <p:cNvGrpSpPr/>
        <p:nvPr/>
      </p:nvGrpSpPr>
      <p:grpSpPr>
        <a:xfrm>
          <a:off x="0" y="0"/>
          <a:ext cx="0" cy="0"/>
          <a:chOff x="0" y="0"/>
          <a:chExt cx="0" cy="0"/>
        </a:xfrm>
      </p:grpSpPr>
      <p:pic>
        <p:nvPicPr>
          <p:cNvPr descr="Google Shape;6;p1" id="21" name="Google Shape;21;p28"/>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grpSp>
        <p:nvGrpSpPr>
          <p:cNvPr id="22" name="Google Shape;22;p28"/>
          <p:cNvGrpSpPr/>
          <p:nvPr/>
        </p:nvGrpSpPr>
        <p:grpSpPr>
          <a:xfrm>
            <a:off x="242853" y="1756548"/>
            <a:ext cx="9346505" cy="5675928"/>
            <a:chOff x="-1" y="0"/>
            <a:chExt cx="9346504" cy="5675926"/>
          </a:xfrm>
        </p:grpSpPr>
        <p:sp>
          <p:nvSpPr>
            <p:cNvPr id="23" name="Google Shape;23;p28"/>
            <p:cNvSpPr/>
            <p:nvPr/>
          </p:nvSpPr>
          <p:spPr>
            <a:xfrm>
              <a:off x="-1" y="0"/>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8"/>
            <p:cNvSpPr txBox="1"/>
            <p:nvPr/>
          </p:nvSpPr>
          <p:spPr>
            <a:xfrm>
              <a:off x="0" y="2647845"/>
              <a:ext cx="9091321"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10;p1" id="25" name="Google Shape;25;p28"/>
          <p:cNvPicPr preferRelativeResize="0"/>
          <p:nvPr/>
        </p:nvPicPr>
        <p:blipFill rotWithShape="1">
          <a:blip r:embed="rId3">
            <a:alphaModFix/>
          </a:blip>
          <a:srcRect b="0" l="0" r="0" t="0"/>
          <a:stretch/>
        </p:blipFill>
        <p:spPr>
          <a:xfrm>
            <a:off x="8521706" y="6387272"/>
            <a:ext cx="830661" cy="756002"/>
          </a:xfrm>
          <a:prstGeom prst="rect">
            <a:avLst/>
          </a:prstGeom>
          <a:noFill/>
          <a:ln>
            <a:noFill/>
          </a:ln>
        </p:spPr>
      </p:pic>
      <p:sp>
        <p:nvSpPr>
          <p:cNvPr id="26" name="Google Shape;26;p28"/>
          <p:cNvSpPr/>
          <p:nvPr/>
        </p:nvSpPr>
        <p:spPr>
          <a:xfrm>
            <a:off x="436350" y="6464001"/>
            <a:ext cx="7891862" cy="680476"/>
          </a:xfrm>
          <a:prstGeom prst="roundRect">
            <a:avLst>
              <a:gd fmla="val 19335" name="adj"/>
            </a:avLst>
          </a:prstGeom>
          <a:solidFill>
            <a:srgbClr val="FFB375"/>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12;p1" id="27" name="Google Shape;27;p28"/>
          <p:cNvPicPr preferRelativeResize="0"/>
          <p:nvPr/>
        </p:nvPicPr>
        <p:blipFill rotWithShape="1">
          <a:blip r:embed="rId4">
            <a:alphaModFix/>
          </a:blip>
          <a:srcRect b="0" l="0" r="0" t="0"/>
          <a:stretch/>
        </p:blipFill>
        <p:spPr>
          <a:xfrm>
            <a:off x="433440" y="6462795"/>
            <a:ext cx="690484" cy="680477"/>
          </a:xfrm>
          <a:prstGeom prst="rect">
            <a:avLst/>
          </a:prstGeom>
          <a:noFill/>
          <a:ln>
            <a:noFill/>
          </a:ln>
        </p:spPr>
      </p:pic>
      <p:pic>
        <p:nvPicPr>
          <p:cNvPr descr="Google Shape;13;p1" id="28" name="Google Shape;28;p28"/>
          <p:cNvPicPr preferRelativeResize="0"/>
          <p:nvPr/>
        </p:nvPicPr>
        <p:blipFill rotWithShape="1">
          <a:blip r:embed="rId5">
            <a:alphaModFix/>
          </a:blip>
          <a:srcRect b="0" l="0" r="0" t="0"/>
          <a:stretch/>
        </p:blipFill>
        <p:spPr>
          <a:xfrm>
            <a:off x="8272364" y="1222172"/>
            <a:ext cx="1080002" cy="241875"/>
          </a:xfrm>
          <a:prstGeom prst="rect">
            <a:avLst/>
          </a:prstGeom>
          <a:noFill/>
          <a:ln>
            <a:noFill/>
          </a:ln>
        </p:spPr>
      </p:pic>
      <p:pic>
        <p:nvPicPr>
          <p:cNvPr descr="Google Shape;14;p1" id="29" name="Google Shape;29;p28"/>
          <p:cNvPicPr preferRelativeResize="0"/>
          <p:nvPr/>
        </p:nvPicPr>
        <p:blipFill rotWithShape="1">
          <a:blip r:embed="rId6">
            <a:alphaModFix/>
          </a:blip>
          <a:srcRect b="0" l="0" r="0" t="0"/>
          <a:stretch/>
        </p:blipFill>
        <p:spPr>
          <a:xfrm>
            <a:off x="8272364" y="418596"/>
            <a:ext cx="1080002" cy="664778"/>
          </a:xfrm>
          <a:prstGeom prst="rect">
            <a:avLst/>
          </a:prstGeom>
          <a:noFill/>
          <a:ln>
            <a:noFill/>
          </a:ln>
        </p:spPr>
      </p:pic>
      <p:sp>
        <p:nvSpPr>
          <p:cNvPr id="30" name="Google Shape;30;p28"/>
          <p:cNvSpPr txBox="1"/>
          <p:nvPr>
            <p:ph idx="12" type="sldNum"/>
          </p:nvPr>
        </p:nvSpPr>
        <p:spPr>
          <a:xfrm>
            <a:off x="4695825" y="6800556"/>
            <a:ext cx="2266950" cy="406401"/>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indent="0" lvl="1"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indent="0" lvl="2"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indent="0" lvl="3"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indent="0" lvl="4"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indent="0" lvl="5"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indent="0" lvl="6"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indent="0" lvl="7"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indent="0" lvl="8"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i="0" u="none" cap="none" strike="noStrike">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31" name="Shape 31"/>
        <p:cNvGrpSpPr/>
        <p:nvPr/>
      </p:nvGrpSpPr>
      <p:grpSpPr>
        <a:xfrm>
          <a:off x="0" y="0"/>
          <a:ext cx="0" cy="0"/>
          <a:chOff x="0" y="0"/>
          <a:chExt cx="0" cy="0"/>
        </a:xfrm>
      </p:grpSpPr>
      <p:grpSp>
        <p:nvGrpSpPr>
          <p:cNvPr id="32" name="Google Shape;32;p29"/>
          <p:cNvGrpSpPr/>
          <p:nvPr/>
        </p:nvGrpSpPr>
        <p:grpSpPr>
          <a:xfrm>
            <a:off x="242853" y="1756548"/>
            <a:ext cx="9346505" cy="5675928"/>
            <a:chOff x="-1" y="0"/>
            <a:chExt cx="9346504" cy="5675926"/>
          </a:xfrm>
        </p:grpSpPr>
        <p:sp>
          <p:nvSpPr>
            <p:cNvPr id="33" name="Google Shape;33;p29"/>
            <p:cNvSpPr/>
            <p:nvPr/>
          </p:nvSpPr>
          <p:spPr>
            <a:xfrm>
              <a:off x="-1" y="0"/>
              <a:ext cx="9346504" cy="5675926"/>
            </a:xfrm>
            <a:custGeom>
              <a:rect b="b" l="l" r="r" t="t"/>
              <a:pathLst>
                <a:path extrusionOk="0" h="21600" w="21600">
                  <a:moveTo>
                    <a:pt x="0" y="0"/>
                  </a:moveTo>
                  <a:lnTo>
                    <a:pt x="19587" y="0"/>
                  </a:lnTo>
                  <a:cubicBezTo>
                    <a:pt x="20699" y="0"/>
                    <a:pt x="21600" y="1484"/>
                    <a:pt x="21600" y="3316"/>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9"/>
            <p:cNvSpPr txBox="1"/>
            <p:nvPr/>
          </p:nvSpPr>
          <p:spPr>
            <a:xfrm>
              <a:off x="0" y="2647845"/>
              <a:ext cx="9091321"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24;p3" id="35" name="Google Shape;35;p29"/>
          <p:cNvPicPr preferRelativeResize="0"/>
          <p:nvPr/>
        </p:nvPicPr>
        <p:blipFill rotWithShape="1">
          <a:blip r:embed="rId2">
            <a:alphaModFix/>
          </a:blip>
          <a:srcRect b="0" l="0" r="0" t="0"/>
          <a:stretch/>
        </p:blipFill>
        <p:spPr>
          <a:xfrm>
            <a:off x="433440" y="418596"/>
            <a:ext cx="2897435" cy="680400"/>
          </a:xfrm>
          <a:prstGeom prst="rect">
            <a:avLst/>
          </a:prstGeom>
          <a:noFill/>
          <a:ln>
            <a:noFill/>
          </a:ln>
        </p:spPr>
      </p:pic>
      <p:pic>
        <p:nvPicPr>
          <p:cNvPr descr="Google Shape;25;p3" id="36" name="Google Shape;36;p29"/>
          <p:cNvPicPr preferRelativeResize="0"/>
          <p:nvPr/>
        </p:nvPicPr>
        <p:blipFill rotWithShape="1">
          <a:blip r:embed="rId3">
            <a:alphaModFix/>
          </a:blip>
          <a:srcRect b="0" l="0" r="0" t="0"/>
          <a:stretch/>
        </p:blipFill>
        <p:spPr>
          <a:xfrm>
            <a:off x="8272364" y="1222172"/>
            <a:ext cx="1080002" cy="241875"/>
          </a:xfrm>
          <a:prstGeom prst="rect">
            <a:avLst/>
          </a:prstGeom>
          <a:noFill/>
          <a:ln>
            <a:noFill/>
          </a:ln>
        </p:spPr>
      </p:pic>
      <p:pic>
        <p:nvPicPr>
          <p:cNvPr descr="Google Shape;26;p3" id="37" name="Google Shape;37;p29"/>
          <p:cNvPicPr preferRelativeResize="0"/>
          <p:nvPr/>
        </p:nvPicPr>
        <p:blipFill rotWithShape="1">
          <a:blip r:embed="rId4">
            <a:alphaModFix/>
          </a:blip>
          <a:srcRect b="0" l="0" r="0" t="0"/>
          <a:stretch/>
        </p:blipFill>
        <p:spPr>
          <a:xfrm>
            <a:off x="8272364" y="418596"/>
            <a:ext cx="1080002" cy="664778"/>
          </a:xfrm>
          <a:prstGeom prst="rect">
            <a:avLst/>
          </a:prstGeom>
          <a:noFill/>
          <a:ln>
            <a:noFill/>
          </a:ln>
        </p:spPr>
      </p:pic>
      <p:sp>
        <p:nvSpPr>
          <p:cNvPr id="38" name="Google Shape;38;p29"/>
          <p:cNvSpPr txBox="1"/>
          <p:nvPr>
            <p:ph idx="12" type="sldNum"/>
          </p:nvPr>
        </p:nvSpPr>
        <p:spPr>
          <a:xfrm>
            <a:off x="4695825" y="6800556"/>
            <a:ext cx="2266950" cy="406401"/>
          </a:xfrm>
          <a:prstGeom prst="rect">
            <a:avLst/>
          </a:prstGeom>
          <a:noFill/>
          <a:ln>
            <a:noFill/>
          </a:ln>
        </p:spPr>
        <p:txBody>
          <a:bodyPr anchorCtr="0" anchor="ctr" bIns="45675" lIns="45675" spcFirstLastPara="1" rIns="45675" wrap="square" tIns="45675">
            <a:spAutoFit/>
          </a:bodyPr>
          <a:lstStyle>
            <a:lvl1pPr indent="0" lvl="0"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1pPr>
            <a:lvl2pPr indent="0" lvl="1"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2pPr>
            <a:lvl3pPr indent="0" lvl="2"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3pPr>
            <a:lvl4pPr indent="0" lvl="3"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4pPr>
            <a:lvl5pPr indent="0" lvl="4"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5pPr>
            <a:lvl6pPr indent="0" lvl="5"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6pPr>
            <a:lvl7pPr indent="0" lvl="6"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7pPr>
            <a:lvl8pPr indent="0" lvl="7"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8pPr>
            <a:lvl9pPr indent="0" lvl="8" marL="0" algn="r">
              <a:lnSpc>
                <a:spcPct val="100000"/>
              </a:lnSpc>
              <a:spcBef>
                <a:spcPts val="0"/>
              </a:spcBef>
              <a:spcAft>
                <a:spcPts val="0"/>
              </a:spcAft>
              <a:buClr>
                <a:srgbClr val="000000"/>
              </a:buClr>
              <a:buSzPts val="1200"/>
              <a:buFont typeface="Arial"/>
              <a:buNone/>
              <a:defRPr sz="1200">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b="0" i="0" u="none" cap="none" strike="noStrike">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showMasterSp="0" type="secHead">
  <p:cSld name="SECTION_HEADER">
    <p:spTree>
      <p:nvGrpSpPr>
        <p:cNvPr id="39" name="Shape 39"/>
        <p:cNvGrpSpPr/>
        <p:nvPr/>
      </p:nvGrpSpPr>
      <p:grpSpPr>
        <a:xfrm>
          <a:off x="0" y="0"/>
          <a:ext cx="0" cy="0"/>
          <a:chOff x="0" y="0"/>
          <a:chExt cx="0" cy="0"/>
        </a:xfrm>
      </p:grpSpPr>
      <p:sp>
        <p:nvSpPr>
          <p:cNvPr id="40" name="Google Shape;40;p30"/>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 name="Google Shape;41;p30"/>
          <p:cNvGrpSpPr/>
          <p:nvPr/>
        </p:nvGrpSpPr>
        <p:grpSpPr>
          <a:xfrm>
            <a:off x="8091898" y="451666"/>
            <a:ext cx="662105" cy="380237"/>
            <a:chOff x="-1" y="0"/>
            <a:chExt cx="662104" cy="380236"/>
          </a:xfrm>
        </p:grpSpPr>
        <p:sp>
          <p:nvSpPr>
            <p:cNvPr id="42" name="Google Shape;42;p30"/>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0"/>
            <p:cNvSpPr txBox="1"/>
            <p:nvPr/>
          </p:nvSpPr>
          <p:spPr>
            <a:xfrm>
              <a:off x="-1" y="0"/>
              <a:ext cx="662104" cy="380184"/>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4" name="Google Shape;44;p30"/>
          <p:cNvGrpSpPr/>
          <p:nvPr/>
        </p:nvGrpSpPr>
        <p:grpSpPr>
          <a:xfrm>
            <a:off x="8753997" y="451666"/>
            <a:ext cx="785406" cy="380237"/>
            <a:chOff x="-1" y="0"/>
            <a:chExt cx="785404" cy="380236"/>
          </a:xfrm>
        </p:grpSpPr>
        <p:sp>
          <p:nvSpPr>
            <p:cNvPr id="45" name="Google Shape;45;p30"/>
            <p:cNvSpPr/>
            <p:nvPr/>
          </p:nvSpPr>
          <p:spPr>
            <a:xfrm>
              <a:off x="-1" y="327734"/>
              <a:ext cx="785404"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0"/>
            <p:cNvSpPr txBox="1"/>
            <p:nvPr/>
          </p:nvSpPr>
          <p:spPr>
            <a:xfrm>
              <a:off x="-1" y="0"/>
              <a:ext cx="785404" cy="380184"/>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7" name="Google Shape;47;p30"/>
          <p:cNvSpPr txBox="1"/>
          <p:nvPr/>
        </p:nvSpPr>
        <p:spPr>
          <a:xfrm>
            <a:off x="442650" y="350324"/>
            <a:ext cx="7441801" cy="372160"/>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Aplicaciones Informáticas para la Gestión Administrativa</a:t>
            </a:r>
            <a:endParaRPr/>
          </a:p>
        </p:txBody>
      </p:sp>
      <p:sp>
        <p:nvSpPr>
          <p:cNvPr id="48" name="Google Shape;48;p30"/>
          <p:cNvSpPr txBox="1"/>
          <p:nvPr/>
        </p:nvSpPr>
        <p:spPr>
          <a:xfrm>
            <a:off x="8443617" y="271142"/>
            <a:ext cx="1166702" cy="391954"/>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ED6B00"/>
                </a:solidFill>
                <a:latin typeface="Calibri"/>
                <a:ea typeface="Calibri"/>
                <a:cs typeface="Calibri"/>
                <a:sym typeface="Calibri"/>
              </a:rPr>
              <a:t>3</a:t>
            </a:r>
            <a:endParaRPr/>
          </a:p>
        </p:txBody>
      </p:sp>
      <p:sp>
        <p:nvSpPr>
          <p:cNvPr id="49" name="Google Shape;49;p30"/>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50" name="Google Shape;50;p3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2">
  <p:cSld name="TITLE_AND_BODY 2">
    <p:spTree>
      <p:nvGrpSpPr>
        <p:cNvPr id="51" name="Shape 51"/>
        <p:cNvGrpSpPr/>
        <p:nvPr/>
      </p:nvGrpSpPr>
      <p:grpSpPr>
        <a:xfrm>
          <a:off x="0" y="0"/>
          <a:ext cx="0" cy="0"/>
          <a:chOff x="0" y="0"/>
          <a:chExt cx="0" cy="0"/>
        </a:xfrm>
      </p:grpSpPr>
      <p:sp>
        <p:nvSpPr>
          <p:cNvPr id="52" name="Google Shape;52;p3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showMasterSp="0" type="titleOnly">
  <p:cSld name="TITLE_ONLY">
    <p:spTree>
      <p:nvGrpSpPr>
        <p:cNvPr id="53" name="Shape 53"/>
        <p:cNvGrpSpPr/>
        <p:nvPr/>
      </p:nvGrpSpPr>
      <p:grpSpPr>
        <a:xfrm>
          <a:off x="0" y="0"/>
          <a:ext cx="0" cy="0"/>
          <a:chOff x="0" y="0"/>
          <a:chExt cx="0" cy="0"/>
        </a:xfrm>
      </p:grpSpPr>
      <p:sp>
        <p:nvSpPr>
          <p:cNvPr id="54" name="Google Shape;54;p32"/>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2"/>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 name="Google Shape;56;p32"/>
          <p:cNvGrpSpPr/>
          <p:nvPr/>
        </p:nvGrpSpPr>
        <p:grpSpPr>
          <a:xfrm>
            <a:off x="8091898" y="451666"/>
            <a:ext cx="662105" cy="380237"/>
            <a:chOff x="-1" y="0"/>
            <a:chExt cx="662104" cy="380236"/>
          </a:xfrm>
        </p:grpSpPr>
        <p:sp>
          <p:nvSpPr>
            <p:cNvPr id="57" name="Google Shape;57;p32"/>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2"/>
            <p:cNvSpPr txBox="1"/>
            <p:nvPr/>
          </p:nvSpPr>
          <p:spPr>
            <a:xfrm>
              <a:off x="-1" y="0"/>
              <a:ext cx="662104" cy="380184"/>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59" name="Google Shape;59;p32"/>
          <p:cNvGrpSpPr/>
          <p:nvPr/>
        </p:nvGrpSpPr>
        <p:grpSpPr>
          <a:xfrm>
            <a:off x="8753997" y="451666"/>
            <a:ext cx="785406" cy="380237"/>
            <a:chOff x="-1" y="0"/>
            <a:chExt cx="785404" cy="380236"/>
          </a:xfrm>
        </p:grpSpPr>
        <p:sp>
          <p:nvSpPr>
            <p:cNvPr id="60" name="Google Shape;60;p32"/>
            <p:cNvSpPr/>
            <p:nvPr/>
          </p:nvSpPr>
          <p:spPr>
            <a:xfrm>
              <a:off x="-1" y="327734"/>
              <a:ext cx="785404"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2"/>
            <p:cNvSpPr txBox="1"/>
            <p:nvPr/>
          </p:nvSpPr>
          <p:spPr>
            <a:xfrm>
              <a:off x="-1" y="0"/>
              <a:ext cx="785404" cy="380184"/>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2" name="Google Shape;62;p32"/>
          <p:cNvSpPr txBox="1"/>
          <p:nvPr/>
        </p:nvSpPr>
        <p:spPr>
          <a:xfrm>
            <a:off x="8443617" y="271142"/>
            <a:ext cx="1166702" cy="391954"/>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ED6B00"/>
                </a:solidFill>
                <a:latin typeface="Calibri"/>
                <a:ea typeface="Calibri"/>
                <a:cs typeface="Calibri"/>
                <a:sym typeface="Calibri"/>
              </a:rPr>
              <a:t>3</a:t>
            </a:r>
            <a:endParaRPr/>
          </a:p>
        </p:txBody>
      </p:sp>
      <p:sp>
        <p:nvSpPr>
          <p:cNvPr id="63" name="Google Shape;63;p32"/>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64" name="Google Shape;64;p3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65" name="Google Shape;65;p32"/>
          <p:cNvSpPr txBox="1"/>
          <p:nvPr/>
        </p:nvSpPr>
        <p:spPr>
          <a:xfrm>
            <a:off x="442650" y="350325"/>
            <a:ext cx="7441801" cy="372159"/>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Aplicaciones Informáticas para la Gestión Administrativa</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showMasterSp="0" type="twoColTx">
  <p:cSld name="TITLE_AND_TWO_COLUMNS">
    <p:spTree>
      <p:nvGrpSpPr>
        <p:cNvPr id="66" name="Shape 66"/>
        <p:cNvGrpSpPr/>
        <p:nvPr/>
      </p:nvGrpSpPr>
      <p:grpSpPr>
        <a:xfrm>
          <a:off x="0" y="0"/>
          <a:ext cx="0" cy="0"/>
          <a:chOff x="0" y="0"/>
          <a:chExt cx="0" cy="0"/>
        </a:xfrm>
      </p:grpSpPr>
      <p:sp>
        <p:nvSpPr>
          <p:cNvPr id="67" name="Google Shape;67;p33"/>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3"/>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9" name="Google Shape;69;p33"/>
          <p:cNvGrpSpPr/>
          <p:nvPr/>
        </p:nvGrpSpPr>
        <p:grpSpPr>
          <a:xfrm>
            <a:off x="8091898" y="451666"/>
            <a:ext cx="662105" cy="380237"/>
            <a:chOff x="-1" y="0"/>
            <a:chExt cx="662104" cy="380236"/>
          </a:xfrm>
        </p:grpSpPr>
        <p:sp>
          <p:nvSpPr>
            <p:cNvPr id="70" name="Google Shape;70;p33"/>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txBox="1"/>
            <p:nvPr/>
          </p:nvSpPr>
          <p:spPr>
            <a:xfrm>
              <a:off x="-1" y="0"/>
              <a:ext cx="662104" cy="380184"/>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72" name="Google Shape;72;p33"/>
          <p:cNvGrpSpPr/>
          <p:nvPr/>
        </p:nvGrpSpPr>
        <p:grpSpPr>
          <a:xfrm>
            <a:off x="8753997" y="451666"/>
            <a:ext cx="785406" cy="380237"/>
            <a:chOff x="-1" y="0"/>
            <a:chExt cx="785404" cy="380236"/>
          </a:xfrm>
        </p:grpSpPr>
        <p:sp>
          <p:nvSpPr>
            <p:cNvPr id="73" name="Google Shape;73;p33"/>
            <p:cNvSpPr/>
            <p:nvPr/>
          </p:nvSpPr>
          <p:spPr>
            <a:xfrm>
              <a:off x="-1" y="327734"/>
              <a:ext cx="785404"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3"/>
            <p:cNvSpPr txBox="1"/>
            <p:nvPr/>
          </p:nvSpPr>
          <p:spPr>
            <a:xfrm>
              <a:off x="-1" y="0"/>
              <a:ext cx="785404" cy="380184"/>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75" name="Google Shape;75;p33"/>
          <p:cNvSpPr txBox="1"/>
          <p:nvPr/>
        </p:nvSpPr>
        <p:spPr>
          <a:xfrm>
            <a:off x="8443617" y="271142"/>
            <a:ext cx="1166702" cy="391954"/>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ED6B00"/>
                </a:solidFill>
                <a:latin typeface="Calibri"/>
                <a:ea typeface="Calibri"/>
                <a:cs typeface="Calibri"/>
                <a:sym typeface="Calibri"/>
              </a:rPr>
              <a:t>3</a:t>
            </a:r>
            <a:endParaRPr/>
          </a:p>
        </p:txBody>
      </p:sp>
      <p:sp>
        <p:nvSpPr>
          <p:cNvPr id="76" name="Google Shape;76;p33"/>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77" name="Google Shape;77;p3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1pPr>
            <a:lvl2pPr indent="0" lvl="1"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2pPr>
            <a:lvl3pPr indent="0" lvl="2"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3pPr>
            <a:lvl4pPr indent="0" lvl="3"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4pPr>
            <a:lvl5pPr indent="0" lvl="4"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5pPr>
            <a:lvl6pPr indent="0" lvl="5"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6pPr>
            <a:lvl7pPr indent="0" lvl="6"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7pPr>
            <a:lvl8pPr indent="0" lvl="7"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8pPr>
            <a:lvl9pPr indent="0" lvl="8" marL="0" algn="r">
              <a:lnSpc>
                <a:spcPct val="100000"/>
              </a:lnSpc>
              <a:spcBef>
                <a:spcPts val="0"/>
              </a:spcBef>
              <a:spcAft>
                <a:spcPts val="0"/>
              </a:spcAft>
              <a:buClr>
                <a:srgbClr val="000000"/>
              </a:buClr>
              <a:buSzPts val="1100"/>
              <a:buFont typeface="Calibri"/>
              <a:buNone/>
              <a:defRPr sz="1100">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78" name="Google Shape;78;p33"/>
          <p:cNvSpPr txBox="1"/>
          <p:nvPr/>
        </p:nvSpPr>
        <p:spPr>
          <a:xfrm>
            <a:off x="442650" y="350325"/>
            <a:ext cx="7441801" cy="372159"/>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Aplicaciones Informáticas para la Gestión Administrativa</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ne column text 2" showMasterSp="0">
  <p:cSld name="1_One column text 2">
    <p:spTree>
      <p:nvGrpSpPr>
        <p:cNvPr id="79" name="Shape 79"/>
        <p:cNvGrpSpPr/>
        <p:nvPr/>
      </p:nvGrpSpPr>
      <p:grpSpPr>
        <a:xfrm>
          <a:off x="0" y="0"/>
          <a:ext cx="0" cy="0"/>
          <a:chOff x="0" y="0"/>
          <a:chExt cx="0" cy="0"/>
        </a:xfrm>
      </p:grpSpPr>
      <p:sp>
        <p:nvSpPr>
          <p:cNvPr id="80" name="Google Shape;80;p34"/>
          <p:cNvSpPr/>
          <p:nvPr/>
        </p:nvSpPr>
        <p:spPr>
          <a:xfrm flipH="1" rot="10800000">
            <a:off x="181648" y="822025"/>
            <a:ext cx="9356703" cy="6531300"/>
          </a:xfrm>
          <a:custGeom>
            <a:rect b="b" l="l" r="r" t="t"/>
            <a:pathLst>
              <a:path extrusionOk="0" h="21600" w="21600">
                <a:moveTo>
                  <a:pt x="0" y="0"/>
                </a:moveTo>
                <a:lnTo>
                  <a:pt x="19286" y="0"/>
                </a:lnTo>
                <a:cubicBezTo>
                  <a:pt x="20564" y="0"/>
                  <a:pt x="21600" y="1484"/>
                  <a:pt x="21600" y="3316"/>
                </a:cubicBezTo>
                <a:lnTo>
                  <a:pt x="21600" y="21600"/>
                </a:lnTo>
                <a:lnTo>
                  <a:pt x="0" y="21600"/>
                </a:lnTo>
                <a:close/>
              </a:path>
            </a:pathLst>
          </a:custGeom>
          <a:solidFill>
            <a:srgbClr val="EFEFE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 name="Google Shape;81;p34"/>
          <p:cNvGrpSpPr/>
          <p:nvPr/>
        </p:nvGrpSpPr>
        <p:grpSpPr>
          <a:xfrm>
            <a:off x="8080880" y="451666"/>
            <a:ext cx="662105" cy="380237"/>
            <a:chOff x="-1" y="0"/>
            <a:chExt cx="662104" cy="380236"/>
          </a:xfrm>
        </p:grpSpPr>
        <p:sp>
          <p:nvSpPr>
            <p:cNvPr id="82" name="Google Shape;82;p34"/>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4"/>
            <p:cNvSpPr txBox="1"/>
            <p:nvPr/>
          </p:nvSpPr>
          <p:spPr>
            <a:xfrm>
              <a:off x="-1" y="0"/>
              <a:ext cx="662104" cy="380184"/>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84" name="Google Shape;84;p34"/>
          <p:cNvGrpSpPr/>
          <p:nvPr/>
        </p:nvGrpSpPr>
        <p:grpSpPr>
          <a:xfrm>
            <a:off x="8742980" y="451666"/>
            <a:ext cx="785405" cy="380237"/>
            <a:chOff x="-1" y="0"/>
            <a:chExt cx="785404" cy="380236"/>
          </a:xfrm>
        </p:grpSpPr>
        <p:sp>
          <p:nvSpPr>
            <p:cNvPr id="85" name="Google Shape;85;p34"/>
            <p:cNvSpPr/>
            <p:nvPr/>
          </p:nvSpPr>
          <p:spPr>
            <a:xfrm>
              <a:off x="-1" y="327734"/>
              <a:ext cx="785404"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4"/>
            <p:cNvSpPr txBox="1"/>
            <p:nvPr/>
          </p:nvSpPr>
          <p:spPr>
            <a:xfrm>
              <a:off x="-1" y="0"/>
              <a:ext cx="785404" cy="380184"/>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87" name="Google Shape;87;p34"/>
          <p:cNvSpPr txBox="1"/>
          <p:nvPr/>
        </p:nvSpPr>
        <p:spPr>
          <a:xfrm>
            <a:off x="8170650" y="288449"/>
            <a:ext cx="1166702" cy="372159"/>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¡Atención!</a:t>
            </a:r>
            <a:endParaRPr/>
          </a:p>
        </p:txBody>
      </p:sp>
      <p:sp>
        <p:nvSpPr>
          <p:cNvPr id="88" name="Google Shape;88;p34"/>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7"/>
          <p:cNvSpPr/>
          <p:nvPr/>
        </p:nvSpPr>
        <p:spPr>
          <a:xfrm flipH="1" rot="10800000">
            <a:off x="180974" y="832249"/>
            <a:ext cx="9358202" cy="1236901"/>
          </a:xfrm>
          <a:custGeom>
            <a:rect b="b" l="l" r="r" t="t"/>
            <a:pathLst>
              <a:path extrusionOk="0" h="21600" w="21600">
                <a:moveTo>
                  <a:pt x="0" y="0"/>
                </a:moveTo>
                <a:lnTo>
                  <a:pt x="20173" y="0"/>
                </a:lnTo>
                <a:cubicBezTo>
                  <a:pt x="20961" y="0"/>
                  <a:pt x="21600" y="4835"/>
                  <a:pt x="21600" y="10800"/>
                </a:cubicBezTo>
                <a:lnTo>
                  <a:pt x="21600" y="21600"/>
                </a:lnTo>
                <a:lnTo>
                  <a:pt x="0" y="21600"/>
                </a:lnTo>
                <a:close/>
              </a:path>
            </a:pathLst>
          </a:cu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 name="Google Shape;7;p27"/>
          <p:cNvSpPr/>
          <p:nvPr/>
        </p:nvSpPr>
        <p:spPr>
          <a:xfrm>
            <a:off x="180898" y="180899"/>
            <a:ext cx="7911003" cy="651003"/>
          </a:xfrm>
          <a:custGeom>
            <a:rect b="b" l="l" r="r" t="t"/>
            <a:pathLst>
              <a:path extrusionOk="0" h="21600" w="2160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 name="Google Shape;8;p27"/>
          <p:cNvGrpSpPr/>
          <p:nvPr/>
        </p:nvGrpSpPr>
        <p:grpSpPr>
          <a:xfrm>
            <a:off x="8091898" y="451666"/>
            <a:ext cx="662105" cy="380237"/>
            <a:chOff x="-1" y="0"/>
            <a:chExt cx="662104" cy="380236"/>
          </a:xfrm>
        </p:grpSpPr>
        <p:sp>
          <p:nvSpPr>
            <p:cNvPr id="9" name="Google Shape;9;p27"/>
            <p:cNvSpPr/>
            <p:nvPr/>
          </p:nvSpPr>
          <p:spPr>
            <a:xfrm>
              <a:off x="-1" y="327734"/>
              <a:ext cx="662104" cy="52502"/>
            </a:xfrm>
            <a:prstGeom prst="rect">
              <a:avLst/>
            </a:prstGeom>
            <a:solidFill>
              <a:srgbClr val="0F69B4"/>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27"/>
            <p:cNvSpPr txBox="1"/>
            <p:nvPr/>
          </p:nvSpPr>
          <p:spPr>
            <a:xfrm>
              <a:off x="-1" y="0"/>
              <a:ext cx="662104" cy="380184"/>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1" name="Google Shape;11;p27"/>
          <p:cNvGrpSpPr/>
          <p:nvPr/>
        </p:nvGrpSpPr>
        <p:grpSpPr>
          <a:xfrm>
            <a:off x="8753997" y="451666"/>
            <a:ext cx="785406" cy="380237"/>
            <a:chOff x="-1" y="0"/>
            <a:chExt cx="785404" cy="380236"/>
          </a:xfrm>
        </p:grpSpPr>
        <p:sp>
          <p:nvSpPr>
            <p:cNvPr id="12" name="Google Shape;12;p27"/>
            <p:cNvSpPr/>
            <p:nvPr/>
          </p:nvSpPr>
          <p:spPr>
            <a:xfrm>
              <a:off x="-1" y="327734"/>
              <a:ext cx="785404" cy="52502"/>
            </a:xfrm>
            <a:prstGeom prst="rect">
              <a:avLst/>
            </a:prstGeom>
            <a:solidFill>
              <a:srgbClr val="EB3C46"/>
            </a:solidFill>
            <a:ln>
              <a:noFill/>
            </a:ln>
          </p:spPr>
          <p:txBody>
            <a:bodyPr anchorCtr="0" anchor="b"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7"/>
            <p:cNvSpPr txBox="1"/>
            <p:nvPr/>
          </p:nvSpPr>
          <p:spPr>
            <a:xfrm>
              <a:off x="-1" y="0"/>
              <a:ext cx="785404" cy="380184"/>
            </a:xfrm>
            <a:prstGeom prst="rect">
              <a:avLst/>
            </a:prstGeom>
            <a:noFill/>
            <a:ln>
              <a:noFill/>
            </a:ln>
          </p:spPr>
          <p:txBody>
            <a:bodyPr anchorCtr="0" anchor="b"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4" name="Google Shape;14;p27"/>
          <p:cNvSpPr txBox="1"/>
          <p:nvPr/>
        </p:nvSpPr>
        <p:spPr>
          <a:xfrm>
            <a:off x="8443617" y="271142"/>
            <a:ext cx="1166702" cy="391954"/>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200"/>
              <a:buFont typeface="Calibri"/>
              <a:buNone/>
            </a:pPr>
            <a:r>
              <a:rPr b="0" i="0" lang="en-US" sz="1200" u="none" cap="none" strike="noStrike">
                <a:solidFill>
                  <a:srgbClr val="000000"/>
                </a:solidFill>
                <a:latin typeface="Calibri"/>
                <a:ea typeface="Calibri"/>
                <a:cs typeface="Calibri"/>
                <a:sym typeface="Calibri"/>
              </a:rPr>
              <a:t>Actividad 8|</a:t>
            </a:r>
            <a:r>
              <a:rPr b="0" i="0" lang="en-US" sz="1600" u="none" cap="none" strike="noStrike">
                <a:solidFill>
                  <a:srgbClr val="ED6B00"/>
                </a:solidFill>
                <a:latin typeface="Calibri"/>
                <a:ea typeface="Calibri"/>
                <a:cs typeface="Calibri"/>
                <a:sym typeface="Calibri"/>
              </a:rPr>
              <a:t>3</a:t>
            </a:r>
            <a:endParaRPr/>
          </a:p>
        </p:txBody>
      </p:sp>
      <p:sp>
        <p:nvSpPr>
          <p:cNvPr id="15" name="Google Shape;15;p27"/>
          <p:cNvSpPr txBox="1"/>
          <p:nvPr/>
        </p:nvSpPr>
        <p:spPr>
          <a:xfrm>
            <a:off x="375975" y="6881800"/>
            <a:ext cx="6786599" cy="317118"/>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741B47"/>
              </a:buClr>
              <a:buSzPts val="1100"/>
              <a:buFont typeface="Calibri"/>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ED6B00"/>
                </a:solidFill>
                <a:latin typeface="Calibri"/>
                <a:ea typeface="Calibri"/>
                <a:cs typeface="Calibri"/>
                <a:sym typeface="Calibri"/>
              </a:rPr>
              <a:t>PLAN COMÚN </a:t>
            </a:r>
            <a:r>
              <a:rPr b="0" i="0" lang="en-US" sz="1100" u="none" cap="none" strike="noStrike">
                <a:solidFill>
                  <a:srgbClr val="000000"/>
                </a:solidFill>
                <a:latin typeface="Calibri"/>
                <a:ea typeface="Calibri"/>
                <a:cs typeface="Calibri"/>
                <a:sym typeface="Calibri"/>
              </a:rPr>
              <a:t>| 3° Medio | Presentación</a:t>
            </a:r>
            <a:endParaRPr/>
          </a:p>
        </p:txBody>
      </p:sp>
      <p:sp>
        <p:nvSpPr>
          <p:cNvPr id="16" name="Google Shape;16;p2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lvl1pPr indent="0" lvl="0"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100"/>
              <a:buFont typeface="Calibri"/>
              <a:buNone/>
              <a:defRPr b="0" i="0" sz="11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27"/>
          <p:cNvSpPr txBox="1"/>
          <p:nvPr/>
        </p:nvSpPr>
        <p:spPr>
          <a:xfrm>
            <a:off x="442650" y="350325"/>
            <a:ext cx="7441801" cy="372159"/>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FFFFFF"/>
              </a:buClr>
              <a:buSzPts val="1400"/>
              <a:buFont typeface="Calibri"/>
              <a:buNone/>
            </a:pPr>
            <a:r>
              <a:rPr b="1" i="0" lang="en-US" sz="1400" u="none" cap="none" strike="noStrike">
                <a:solidFill>
                  <a:srgbClr val="FFFFFF"/>
                </a:solidFill>
                <a:latin typeface="Calibri"/>
                <a:ea typeface="Calibri"/>
                <a:cs typeface="Calibri"/>
                <a:sym typeface="Calibri"/>
              </a:rPr>
              <a:t>MÓDULO</a:t>
            </a:r>
            <a:r>
              <a:rPr b="0" i="0" lang="en-US" sz="1400" u="none" cap="none" strike="noStrike">
                <a:solidFill>
                  <a:srgbClr val="FFFFFF"/>
                </a:solidFill>
                <a:latin typeface="Calibri"/>
                <a:ea typeface="Calibri"/>
                <a:cs typeface="Calibri"/>
                <a:sym typeface="Calibri"/>
              </a:rPr>
              <a:t> Aplicaciones Informáticas para la Gestión Administrativa</a:t>
            </a:r>
            <a:endParaRPr/>
          </a:p>
        </p:txBody>
      </p:sp>
      <p:sp>
        <p:nvSpPr>
          <p:cNvPr id="18" name="Google Shape;18;p27"/>
          <p:cNvSpPr txBox="1"/>
          <p:nvPr>
            <p:ph type="title"/>
          </p:nvPr>
        </p:nvSpPr>
        <p:spPr>
          <a:xfrm>
            <a:off x="485775" y="101453"/>
            <a:ext cx="8743950" cy="1661731"/>
          </a:xfrm>
          <a:prstGeom prst="rect">
            <a:avLst/>
          </a:prstGeom>
          <a:noFill/>
          <a:ln>
            <a:noFill/>
          </a:ln>
        </p:spPr>
        <p:txBody>
          <a:bodyPr anchorCtr="0" anchor="ctr" bIns="45675" lIns="45675" spcFirstLastPara="1" rIns="45675" wrap="square" tIns="456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9" name="Google Shape;19;p27"/>
          <p:cNvSpPr txBox="1"/>
          <p:nvPr>
            <p:ph idx="1" type="body"/>
          </p:nvPr>
        </p:nvSpPr>
        <p:spPr>
          <a:xfrm>
            <a:off x="485775" y="1763183"/>
            <a:ext cx="8743950" cy="5793317"/>
          </a:xfrm>
          <a:prstGeom prst="rect">
            <a:avLst/>
          </a:prstGeom>
          <a:noFill/>
          <a:ln>
            <a:noFill/>
          </a:ln>
        </p:spPr>
        <p:txBody>
          <a:bodyPr anchorCtr="0" anchor="t" bIns="45675" lIns="45675" spcFirstLastPara="1" rIns="45675" wrap="square" tIns="45675">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28.png"/><Relationship Id="rId5" Type="http://schemas.openxmlformats.org/officeDocument/2006/relationships/image" Target="../media/image47.png"/><Relationship Id="rId6"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0.png"/><Relationship Id="rId4" Type="http://schemas.openxmlformats.org/officeDocument/2006/relationships/image" Target="../media/image29.png"/><Relationship Id="rId5"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4.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8.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41.png"/><Relationship Id="rId5" Type="http://schemas.openxmlformats.org/officeDocument/2006/relationships/image" Target="../media/image4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31.png"/><Relationship Id="rId4" Type="http://schemas.openxmlformats.org/officeDocument/2006/relationships/image" Target="../media/image36.png"/><Relationship Id="rId5"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40.png"/><Relationship Id="rId4" Type="http://schemas.openxmlformats.org/officeDocument/2006/relationships/image" Target="../media/image37.png"/><Relationship Id="rId5" Type="http://schemas.openxmlformats.org/officeDocument/2006/relationships/image" Target="../media/image45.png"/><Relationship Id="rId6" Type="http://schemas.openxmlformats.org/officeDocument/2006/relationships/image" Target="../media/image43.png"/><Relationship Id="rId7" Type="http://schemas.openxmlformats.org/officeDocument/2006/relationships/image" Target="../media/image50.png"/><Relationship Id="rId8" Type="http://schemas.openxmlformats.org/officeDocument/2006/relationships/image" Target="../media/image4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4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42.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8.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15.png"/><Relationship Id="rId7"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3.png"/><Relationship Id="rId4" Type="http://schemas.openxmlformats.org/officeDocument/2006/relationships/image" Target="../media/image9.png"/><Relationship Id="rId5"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nvSpPr>
        <p:spPr>
          <a:xfrm>
            <a:off x="1176618" y="6563127"/>
            <a:ext cx="7012135" cy="482169"/>
          </a:xfrm>
          <a:prstGeom prst="rect">
            <a:avLst/>
          </a:prstGeom>
          <a:noFill/>
          <a:ln>
            <a:noFill/>
          </a:ln>
        </p:spPr>
        <p:txBody>
          <a:bodyPr anchorCtr="0" anchor="ctr" bIns="91375" lIns="91375" spcFirstLastPara="1" rIns="91375" wrap="square" tIns="91375">
            <a:spAutoFit/>
          </a:bodyPr>
          <a:lstStyle/>
          <a:p>
            <a:pPr indent="0" lvl="1" marL="0" marR="0" rtl="0" algn="just">
              <a:lnSpc>
                <a:spcPct val="100000"/>
              </a:lnSpc>
              <a:spcBef>
                <a:spcPts val="0"/>
              </a:spcBef>
              <a:spcAft>
                <a:spcPts val="0"/>
              </a:spcAft>
              <a:buClr>
                <a:srgbClr val="FFFFFF"/>
              </a:buClr>
              <a:buSzPts val="1100"/>
              <a:buFont typeface="Calibri"/>
              <a:buNone/>
            </a:pPr>
            <a:r>
              <a:rPr b="0" i="0" lang="en-US" sz="1100" u="none" cap="none" strike="noStrike">
                <a:solidFill>
                  <a:srgbClr val="FFFFFF"/>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a:p>
        </p:txBody>
      </p:sp>
      <p:sp>
        <p:nvSpPr>
          <p:cNvPr id="94" name="Google Shape;94;p1"/>
          <p:cNvSpPr txBox="1"/>
          <p:nvPr/>
        </p:nvSpPr>
        <p:spPr>
          <a:xfrm>
            <a:off x="374948" y="2049161"/>
            <a:ext cx="1444329" cy="369357"/>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MÓDULO 6</a:t>
            </a:r>
            <a:endParaRPr/>
          </a:p>
        </p:txBody>
      </p:sp>
      <p:sp>
        <p:nvSpPr>
          <p:cNvPr id="95" name="Google Shape;95;p1"/>
          <p:cNvSpPr txBox="1"/>
          <p:nvPr/>
        </p:nvSpPr>
        <p:spPr>
          <a:xfrm>
            <a:off x="1139098" y="834800"/>
            <a:ext cx="4156804" cy="339665"/>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PLAN COMÚN </a:t>
            </a:r>
            <a:r>
              <a:rPr b="0" i="0" lang="en-US" sz="1200" u="none" cap="none" strike="noStrike">
                <a:solidFill>
                  <a:srgbClr val="ED6B00"/>
                </a:solidFill>
                <a:latin typeface="Calibri"/>
                <a:ea typeface="Calibri"/>
                <a:cs typeface="Calibri"/>
                <a:sym typeface="Calibri"/>
              </a:rPr>
              <a:t>| NIVEL 3° MEDIO</a:t>
            </a:r>
            <a:endParaRPr/>
          </a:p>
        </p:txBody>
      </p:sp>
      <p:sp>
        <p:nvSpPr>
          <p:cNvPr id="96" name="Google Shape;96;p1"/>
          <p:cNvSpPr txBox="1"/>
          <p:nvPr/>
        </p:nvSpPr>
        <p:spPr>
          <a:xfrm>
            <a:off x="343093" y="2348982"/>
            <a:ext cx="3962220" cy="2179727"/>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APLICACIONES</a:t>
            </a:r>
            <a:endParaRPr/>
          </a:p>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INFORMÁTICAS </a:t>
            </a:r>
            <a:endParaRPr/>
          </a:p>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PARA LA GESTIÓN </a:t>
            </a:r>
            <a:endParaRPr/>
          </a:p>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ADMINISTRATIVA </a:t>
            </a:r>
            <a:endParaRPr/>
          </a:p>
        </p:txBody>
      </p:sp>
      <p:pic>
        <p:nvPicPr>
          <p:cNvPr descr="Google Shape;99;p9" id="97" name="Google Shape;97;p1"/>
          <p:cNvPicPr preferRelativeResize="0"/>
          <p:nvPr/>
        </p:nvPicPr>
        <p:blipFill rotWithShape="1">
          <a:blip r:embed="rId3">
            <a:alphaModFix/>
          </a:blip>
          <a:srcRect b="0" l="0" r="0" t="0"/>
          <a:stretch/>
        </p:blipFill>
        <p:spPr>
          <a:xfrm>
            <a:off x="3694271" y="1979146"/>
            <a:ext cx="5191179" cy="47457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57" name="Google Shape;257;p10"/>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10</a:t>
            </a:r>
            <a:endParaRPr/>
          </a:p>
        </p:txBody>
      </p:sp>
      <p:sp>
        <p:nvSpPr>
          <p:cNvPr id="258" name="Google Shape;258;p10"/>
          <p:cNvSpPr txBox="1"/>
          <p:nvPr/>
        </p:nvSpPr>
        <p:spPr>
          <a:xfrm>
            <a:off x="452173" y="1269910"/>
            <a:ext cx="8950504"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PARTES PRINCIPALES </a:t>
            </a:r>
            <a:r>
              <a:rPr b="0" i="0" lang="en-US" sz="2800" u="none" cap="none" strike="noStrike">
                <a:solidFill>
                  <a:srgbClr val="A93501"/>
                </a:solidFill>
                <a:latin typeface="Calibri"/>
                <a:ea typeface="Calibri"/>
                <a:cs typeface="Calibri"/>
                <a:sym typeface="Calibri"/>
              </a:rPr>
              <a:t>DEL EXCEL</a:t>
            </a:r>
            <a:endParaRPr/>
          </a:p>
        </p:txBody>
      </p:sp>
      <p:pic>
        <p:nvPicPr>
          <p:cNvPr descr="Google Shape;250;p18" id="259" name="Google Shape;259;p10"/>
          <p:cNvPicPr preferRelativeResize="0"/>
          <p:nvPr/>
        </p:nvPicPr>
        <p:blipFill rotWithShape="1">
          <a:blip r:embed="rId3">
            <a:alphaModFix/>
          </a:blip>
          <a:srcRect b="0" l="0" r="0" t="0"/>
          <a:stretch/>
        </p:blipFill>
        <p:spPr>
          <a:xfrm>
            <a:off x="701417" y="2269813"/>
            <a:ext cx="6915523" cy="4064517"/>
          </a:xfrm>
          <a:prstGeom prst="rect">
            <a:avLst/>
          </a:prstGeom>
          <a:noFill/>
          <a:ln>
            <a:noFill/>
          </a:ln>
        </p:spPr>
      </p:pic>
      <p:grpSp>
        <p:nvGrpSpPr>
          <p:cNvPr id="260" name="Google Shape;260;p10"/>
          <p:cNvGrpSpPr/>
          <p:nvPr/>
        </p:nvGrpSpPr>
        <p:grpSpPr>
          <a:xfrm>
            <a:off x="545955" y="2133005"/>
            <a:ext cx="7202999" cy="4373304"/>
            <a:chOff x="-1" y="-1"/>
            <a:chExt cx="7202997" cy="4373303"/>
          </a:xfrm>
        </p:grpSpPr>
        <p:sp>
          <p:nvSpPr>
            <p:cNvPr id="261" name="Google Shape;261;p10"/>
            <p:cNvSpPr/>
            <p:nvPr/>
          </p:nvSpPr>
          <p:spPr>
            <a:xfrm rot="5400000">
              <a:off x="1414846" y="-1414848"/>
              <a:ext cx="4373303" cy="7202997"/>
            </a:xfrm>
            <a:prstGeom prst="roundRect">
              <a:avLst>
                <a:gd fmla="val 3692" name="adj"/>
              </a:avLst>
            </a:prstGeom>
            <a:noFill/>
            <a:ln cap="flat" cmpd="sng" w="5715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0"/>
            <p:cNvSpPr txBox="1"/>
            <p:nvPr/>
          </p:nvSpPr>
          <p:spPr>
            <a:xfrm rot="5400000">
              <a:off x="1490738" y="1996558"/>
              <a:ext cx="4221571"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1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68" name="Google Shape;268;p11"/>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11</a:t>
            </a:r>
            <a:endParaRPr/>
          </a:p>
        </p:txBody>
      </p:sp>
      <p:grpSp>
        <p:nvGrpSpPr>
          <p:cNvPr id="269" name="Google Shape;269;p11"/>
          <p:cNvGrpSpPr/>
          <p:nvPr/>
        </p:nvGrpSpPr>
        <p:grpSpPr>
          <a:xfrm>
            <a:off x="466023" y="3778506"/>
            <a:ext cx="8600724" cy="2727805"/>
            <a:chOff x="0" y="0"/>
            <a:chExt cx="8600723" cy="2727804"/>
          </a:xfrm>
        </p:grpSpPr>
        <p:sp>
          <p:nvSpPr>
            <p:cNvPr id="270" name="Google Shape;270;p11"/>
            <p:cNvSpPr/>
            <p:nvPr/>
          </p:nvSpPr>
          <p:spPr>
            <a:xfrm>
              <a:off x="0" y="0"/>
              <a:ext cx="8600723" cy="2727804"/>
            </a:xfrm>
            <a:prstGeom prst="roundRect">
              <a:avLst>
                <a:gd fmla="val 7934"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1"/>
            <p:cNvSpPr txBox="1"/>
            <p:nvPr/>
          </p:nvSpPr>
          <p:spPr>
            <a:xfrm>
              <a:off x="63387" y="1173783"/>
              <a:ext cx="8473949"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72" name="Google Shape;272;p11"/>
          <p:cNvSpPr txBox="1"/>
          <p:nvPr/>
        </p:nvSpPr>
        <p:spPr>
          <a:xfrm>
            <a:off x="648741" y="4100388"/>
            <a:ext cx="8141297" cy="2347682"/>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10000"/>
              </a:lnSpc>
              <a:spcBef>
                <a:spcPts val="0"/>
              </a:spcBef>
              <a:spcAft>
                <a:spcPts val="0"/>
              </a:spcAft>
              <a:buClr>
                <a:srgbClr val="000000"/>
              </a:buClr>
              <a:buSzPts val="1500"/>
              <a:buFont typeface="Arial"/>
              <a:buChar char="•"/>
            </a:pPr>
            <a:r>
              <a:rPr b="1" i="0" lang="en-US" sz="1500" u="none" cap="none" strike="noStrike">
                <a:solidFill>
                  <a:srgbClr val="000000"/>
                </a:solidFill>
                <a:latin typeface="Calibri"/>
                <a:ea typeface="Calibri"/>
                <a:cs typeface="Calibri"/>
                <a:sym typeface="Calibri"/>
              </a:rPr>
              <a:t>La barra de Título </a:t>
            </a:r>
            <a:r>
              <a:rPr b="0" i="0" lang="en-US" sz="1500" u="none" cap="none" strike="noStrike">
                <a:solidFill>
                  <a:srgbClr val="000000"/>
                </a:solidFill>
                <a:latin typeface="Calibri"/>
                <a:ea typeface="Calibri"/>
                <a:cs typeface="Calibri"/>
                <a:sym typeface="Calibri"/>
              </a:rPr>
              <a:t>es la primera que se muestra en la aplicación, en ella se ve un Menú Rápido (opciones comunes), el Nombre del archivo el cual estoy trabajando, opción de Buscar, el nombre de la aplicación (Microsoft Excel), nombre de usuario y botones de minimizar, restaurar y cerrar.</a:t>
            </a:r>
            <a:endParaRPr/>
          </a:p>
          <a:p>
            <a:pPr indent="0" lvl="0" marL="95250" marR="0" rtl="0" algn="l">
              <a:lnSpc>
                <a:spcPct val="11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285750" lvl="0" marL="285750" marR="0" rtl="0" algn="l">
              <a:lnSpc>
                <a:spcPct val="110000"/>
              </a:lnSpc>
              <a:spcBef>
                <a:spcPts val="0"/>
              </a:spcBef>
              <a:spcAft>
                <a:spcPts val="0"/>
              </a:spcAft>
              <a:buClr>
                <a:srgbClr val="000000"/>
              </a:buClr>
              <a:buSzPts val="1500"/>
              <a:buFont typeface="Arial"/>
              <a:buChar char="•"/>
            </a:pPr>
            <a:r>
              <a:rPr b="1" i="0" lang="en-US" sz="1500" u="none" cap="none" strike="noStrike">
                <a:solidFill>
                  <a:srgbClr val="000000"/>
                </a:solidFill>
                <a:latin typeface="Calibri"/>
                <a:ea typeface="Calibri"/>
                <a:cs typeface="Calibri"/>
                <a:sym typeface="Calibri"/>
              </a:rPr>
              <a:t>La barra de Menú </a:t>
            </a:r>
            <a:r>
              <a:rPr b="0" i="0" lang="en-US" sz="1500" u="none" cap="none" strike="noStrike">
                <a:solidFill>
                  <a:srgbClr val="000000"/>
                </a:solidFill>
                <a:latin typeface="Calibri"/>
                <a:ea typeface="Calibri"/>
                <a:cs typeface="Calibri"/>
                <a:sym typeface="Calibri"/>
              </a:rPr>
              <a:t>recibe varios nombres, entre ellos Menú, Menú gráfico, barra de herramientas, menú principal, barra de pestañas, etc. Lo principal es observar que la mayoría de las utilidades de Excel se encuentran relacionadas a una imagen y a lo que se quiere lograr. Por ejemplo, si quiero insertar una imagen, lo más lógico es que las imágenes para insertar estén en ´la pestaña “Insertar”, si quiero trabajar con Datos, en la pestaña “Datos”.</a:t>
            </a:r>
            <a:endParaRPr/>
          </a:p>
        </p:txBody>
      </p:sp>
      <p:sp>
        <p:nvSpPr>
          <p:cNvPr id="273" name="Google Shape;273;p11"/>
          <p:cNvSpPr txBox="1"/>
          <p:nvPr/>
        </p:nvSpPr>
        <p:spPr>
          <a:xfrm>
            <a:off x="452173" y="1269910"/>
            <a:ext cx="8950504"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BARRA </a:t>
            </a:r>
            <a:r>
              <a:rPr b="0" i="0" lang="en-US" sz="2800" u="none" cap="none" strike="noStrike">
                <a:solidFill>
                  <a:srgbClr val="A93501"/>
                </a:solidFill>
                <a:latin typeface="Calibri"/>
                <a:ea typeface="Calibri"/>
                <a:cs typeface="Calibri"/>
                <a:sym typeface="Calibri"/>
              </a:rPr>
              <a:t>PRINCIPAL</a:t>
            </a:r>
            <a:endParaRPr/>
          </a:p>
        </p:txBody>
      </p:sp>
      <p:pic>
        <p:nvPicPr>
          <p:cNvPr descr="Google Shape;264;p19" id="274" name="Google Shape;274;p11"/>
          <p:cNvPicPr preferRelativeResize="0"/>
          <p:nvPr/>
        </p:nvPicPr>
        <p:blipFill rotWithShape="1">
          <a:blip r:embed="rId3">
            <a:alphaModFix/>
          </a:blip>
          <a:srcRect b="0" l="0" r="0" t="0"/>
          <a:stretch/>
        </p:blipFill>
        <p:spPr>
          <a:xfrm>
            <a:off x="1382075" y="2009905"/>
            <a:ext cx="7714165" cy="1123828"/>
          </a:xfrm>
          <a:prstGeom prst="rect">
            <a:avLst/>
          </a:prstGeom>
          <a:noFill/>
          <a:ln>
            <a:noFill/>
          </a:ln>
        </p:spPr>
      </p:pic>
      <p:sp>
        <p:nvSpPr>
          <p:cNvPr id="275" name="Google Shape;275;p11"/>
          <p:cNvSpPr/>
          <p:nvPr/>
        </p:nvSpPr>
        <p:spPr>
          <a:xfrm rot="5400000">
            <a:off x="696783" y="2478052"/>
            <a:ext cx="952201" cy="359402"/>
          </a:xfrm>
          <a:custGeom>
            <a:rect b="b" l="l" r="r" t="t"/>
            <a:pathLst>
              <a:path extrusionOk="0" h="21600" w="21600">
                <a:moveTo>
                  <a:pt x="0" y="0"/>
                </a:moveTo>
                <a:lnTo>
                  <a:pt x="10799" y="0"/>
                </a:lnTo>
                <a:lnTo>
                  <a:pt x="10799" y="21600"/>
                </a:lnTo>
                <a:lnTo>
                  <a:pt x="21600" y="21600"/>
                </a:lnTo>
              </a:path>
            </a:pathLst>
          </a:custGeom>
          <a:noFill/>
          <a:ln cap="flat" cmpd="sng" w="9525">
            <a:solidFill>
              <a:srgbClr val="FDA739"/>
            </a:solidFill>
            <a:prstDash val="solid"/>
            <a:round/>
            <a:headEnd len="sm" w="sm" type="none"/>
            <a:tailEnd len="med" w="med" type="triangl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6" name="Google Shape;276;p11"/>
          <p:cNvGrpSpPr/>
          <p:nvPr/>
        </p:nvGrpSpPr>
        <p:grpSpPr>
          <a:xfrm>
            <a:off x="3208664" y="3239527"/>
            <a:ext cx="1510729" cy="436024"/>
            <a:chOff x="0" y="0"/>
            <a:chExt cx="1510727" cy="436022"/>
          </a:xfrm>
        </p:grpSpPr>
        <p:sp>
          <p:nvSpPr>
            <p:cNvPr id="277" name="Google Shape;277;p11"/>
            <p:cNvSpPr/>
            <p:nvPr/>
          </p:nvSpPr>
          <p:spPr>
            <a:xfrm>
              <a:off x="0" y="0"/>
              <a:ext cx="1510727" cy="436022"/>
            </a:xfrm>
            <a:prstGeom prst="roundRect">
              <a:avLst>
                <a:gd fmla="val 29025"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1"/>
            <p:cNvSpPr txBox="1"/>
            <p:nvPr/>
          </p:nvSpPr>
          <p:spPr>
            <a:xfrm>
              <a:off x="37066" y="27893"/>
              <a:ext cx="1436594"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79" name="Google Shape;279;p11"/>
          <p:cNvSpPr txBox="1"/>
          <p:nvPr/>
        </p:nvSpPr>
        <p:spPr>
          <a:xfrm>
            <a:off x="3383324" y="3303649"/>
            <a:ext cx="1192109" cy="28071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Barra de Menú</a:t>
            </a:r>
            <a:endParaRPr/>
          </a:p>
        </p:txBody>
      </p:sp>
      <p:sp>
        <p:nvSpPr>
          <p:cNvPr id="280" name="Google Shape;280;p11"/>
          <p:cNvSpPr/>
          <p:nvPr/>
        </p:nvSpPr>
        <p:spPr>
          <a:xfrm flipH="1">
            <a:off x="4818886" y="3123262"/>
            <a:ext cx="458402" cy="318002"/>
          </a:xfrm>
          <a:custGeom>
            <a:rect b="b" l="l" r="r" t="t"/>
            <a:pathLst>
              <a:path extrusionOk="0" h="21600" w="21600">
                <a:moveTo>
                  <a:pt x="0" y="0"/>
                </a:moveTo>
                <a:lnTo>
                  <a:pt x="10801" y="0"/>
                </a:lnTo>
                <a:lnTo>
                  <a:pt x="10801" y="21600"/>
                </a:lnTo>
                <a:lnTo>
                  <a:pt x="21600" y="21600"/>
                </a:lnTo>
              </a:path>
            </a:pathLst>
          </a:custGeom>
          <a:noFill/>
          <a:ln cap="flat" cmpd="sng" w="9525">
            <a:solidFill>
              <a:srgbClr val="FDA739"/>
            </a:solidFill>
            <a:prstDash val="solid"/>
            <a:round/>
            <a:headEnd len="sm" w="sm" type="none"/>
            <a:tailEnd len="med" w="med" type="triangl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1" name="Google Shape;281;p11"/>
          <p:cNvGrpSpPr/>
          <p:nvPr/>
        </p:nvGrpSpPr>
        <p:grpSpPr>
          <a:xfrm>
            <a:off x="705522" y="3244650"/>
            <a:ext cx="1510727" cy="436023"/>
            <a:chOff x="0" y="0"/>
            <a:chExt cx="1510726" cy="436022"/>
          </a:xfrm>
        </p:grpSpPr>
        <p:sp>
          <p:nvSpPr>
            <p:cNvPr id="282" name="Google Shape;282;p11"/>
            <p:cNvSpPr/>
            <p:nvPr/>
          </p:nvSpPr>
          <p:spPr>
            <a:xfrm>
              <a:off x="0" y="0"/>
              <a:ext cx="1510726" cy="436022"/>
            </a:xfrm>
            <a:prstGeom prst="roundRect">
              <a:avLst>
                <a:gd fmla="val 29025"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1"/>
            <p:cNvSpPr txBox="1"/>
            <p:nvPr/>
          </p:nvSpPr>
          <p:spPr>
            <a:xfrm>
              <a:off x="37066" y="27893"/>
              <a:ext cx="1436593"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84" name="Google Shape;284;p11"/>
          <p:cNvSpPr txBox="1"/>
          <p:nvPr/>
        </p:nvSpPr>
        <p:spPr>
          <a:xfrm>
            <a:off x="880091" y="3316892"/>
            <a:ext cx="1192109" cy="28071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Barra de Título</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90" name="Google Shape;290;p12"/>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12</a:t>
            </a:r>
            <a:endParaRPr/>
          </a:p>
        </p:txBody>
      </p:sp>
      <p:sp>
        <p:nvSpPr>
          <p:cNvPr id="291" name="Google Shape;291;p12"/>
          <p:cNvSpPr txBox="1"/>
          <p:nvPr/>
        </p:nvSpPr>
        <p:spPr>
          <a:xfrm>
            <a:off x="452175" y="1269910"/>
            <a:ext cx="2989117"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INGRESAR </a:t>
            </a:r>
            <a:r>
              <a:rPr b="0" i="0" lang="en-US" sz="2800" u="none" cap="none" strike="noStrike">
                <a:solidFill>
                  <a:srgbClr val="A93501"/>
                </a:solidFill>
                <a:latin typeface="Calibri"/>
                <a:ea typeface="Calibri"/>
                <a:cs typeface="Calibri"/>
                <a:sym typeface="Calibri"/>
              </a:rPr>
              <a:t>DATOS</a:t>
            </a:r>
            <a:endParaRPr/>
          </a:p>
        </p:txBody>
      </p:sp>
      <p:grpSp>
        <p:nvGrpSpPr>
          <p:cNvPr id="292" name="Google Shape;292;p12"/>
          <p:cNvGrpSpPr/>
          <p:nvPr/>
        </p:nvGrpSpPr>
        <p:grpSpPr>
          <a:xfrm>
            <a:off x="7948321" y="2388267"/>
            <a:ext cx="1179875" cy="767001"/>
            <a:chOff x="0" y="0"/>
            <a:chExt cx="1179874" cy="767000"/>
          </a:xfrm>
        </p:grpSpPr>
        <p:sp>
          <p:nvSpPr>
            <p:cNvPr id="293" name="Google Shape;293;p12"/>
            <p:cNvSpPr/>
            <p:nvPr/>
          </p:nvSpPr>
          <p:spPr>
            <a:xfrm>
              <a:off x="0" y="0"/>
              <a:ext cx="1179874" cy="767000"/>
            </a:xfrm>
            <a:prstGeom prst="roundRect">
              <a:avLst>
                <a:gd fmla="val 17488"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2"/>
            <p:cNvSpPr txBox="1"/>
            <p:nvPr/>
          </p:nvSpPr>
          <p:spPr>
            <a:xfrm>
              <a:off x="39285" y="193382"/>
              <a:ext cx="1101302"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95" name="Google Shape;295;p12"/>
          <p:cNvSpPr txBox="1"/>
          <p:nvPr/>
        </p:nvSpPr>
        <p:spPr>
          <a:xfrm>
            <a:off x="8026897" y="2513150"/>
            <a:ext cx="1055572" cy="50931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Barra de </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Fórmulas</a:t>
            </a:r>
            <a:endParaRPr/>
          </a:p>
        </p:txBody>
      </p:sp>
      <p:grpSp>
        <p:nvGrpSpPr>
          <p:cNvPr id="296" name="Google Shape;296;p12"/>
          <p:cNvGrpSpPr/>
          <p:nvPr/>
        </p:nvGrpSpPr>
        <p:grpSpPr>
          <a:xfrm>
            <a:off x="4989297" y="1421105"/>
            <a:ext cx="1510727" cy="436024"/>
            <a:chOff x="0" y="0"/>
            <a:chExt cx="1510726" cy="436022"/>
          </a:xfrm>
        </p:grpSpPr>
        <p:sp>
          <p:nvSpPr>
            <p:cNvPr id="297" name="Google Shape;297;p12"/>
            <p:cNvSpPr/>
            <p:nvPr/>
          </p:nvSpPr>
          <p:spPr>
            <a:xfrm>
              <a:off x="0" y="0"/>
              <a:ext cx="1510726" cy="436022"/>
            </a:xfrm>
            <a:prstGeom prst="roundRect">
              <a:avLst>
                <a:gd fmla="val 29025"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2"/>
            <p:cNvSpPr txBox="1"/>
            <p:nvPr/>
          </p:nvSpPr>
          <p:spPr>
            <a:xfrm>
              <a:off x="37066" y="27893"/>
              <a:ext cx="1436593"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99" name="Google Shape;299;p12"/>
          <p:cNvSpPr txBox="1"/>
          <p:nvPr/>
        </p:nvSpPr>
        <p:spPr>
          <a:xfrm>
            <a:off x="5035022" y="1481624"/>
            <a:ext cx="1419276" cy="280709"/>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Insertar Función</a:t>
            </a:r>
            <a:endParaRPr/>
          </a:p>
        </p:txBody>
      </p:sp>
      <p:pic>
        <p:nvPicPr>
          <p:cNvPr descr="Google Shape;289;p20" id="300" name="Google Shape;300;p12"/>
          <p:cNvPicPr preferRelativeResize="0"/>
          <p:nvPr/>
        </p:nvPicPr>
        <p:blipFill rotWithShape="1">
          <a:blip r:embed="rId3">
            <a:alphaModFix/>
          </a:blip>
          <a:srcRect b="50901" l="0" r="59836" t="21967"/>
          <a:stretch/>
        </p:blipFill>
        <p:spPr>
          <a:xfrm>
            <a:off x="2542038" y="2245802"/>
            <a:ext cx="4612741" cy="1832917"/>
          </a:xfrm>
          <a:prstGeom prst="rect">
            <a:avLst/>
          </a:prstGeom>
          <a:noFill/>
          <a:ln>
            <a:noFill/>
          </a:ln>
        </p:spPr>
      </p:pic>
      <p:grpSp>
        <p:nvGrpSpPr>
          <p:cNvPr id="301" name="Google Shape;301;p12"/>
          <p:cNvGrpSpPr/>
          <p:nvPr/>
        </p:nvGrpSpPr>
        <p:grpSpPr>
          <a:xfrm>
            <a:off x="2514435" y="2245803"/>
            <a:ext cx="4689526" cy="1832920"/>
            <a:chOff x="0" y="-1"/>
            <a:chExt cx="4689525" cy="1832919"/>
          </a:xfrm>
        </p:grpSpPr>
        <p:sp>
          <p:nvSpPr>
            <p:cNvPr id="302" name="Google Shape;302;p12"/>
            <p:cNvSpPr/>
            <p:nvPr/>
          </p:nvSpPr>
          <p:spPr>
            <a:xfrm rot="5400000">
              <a:off x="1428303" y="-1428304"/>
              <a:ext cx="1832919" cy="4689525"/>
            </a:xfrm>
            <a:prstGeom prst="roundRect">
              <a:avLst>
                <a:gd fmla="val 8000" name="adj"/>
              </a:avLst>
            </a:prstGeom>
            <a:noFill/>
            <a:ln cap="flat" cmpd="sng" w="5715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2"/>
            <p:cNvSpPr txBox="1"/>
            <p:nvPr/>
          </p:nvSpPr>
          <p:spPr>
            <a:xfrm rot="5400000">
              <a:off x="1499850" y="726365"/>
              <a:ext cx="1689874"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293;p20" id="304" name="Google Shape;304;p12"/>
          <p:cNvPicPr preferRelativeResize="0"/>
          <p:nvPr/>
        </p:nvPicPr>
        <p:blipFill rotWithShape="1">
          <a:blip r:embed="rId3">
            <a:alphaModFix/>
          </a:blip>
          <a:srcRect b="0" l="0" r="67358" t="83279"/>
          <a:stretch/>
        </p:blipFill>
        <p:spPr>
          <a:xfrm>
            <a:off x="4533298" y="5146252"/>
            <a:ext cx="3580187" cy="1078815"/>
          </a:xfrm>
          <a:prstGeom prst="rect">
            <a:avLst/>
          </a:prstGeom>
          <a:noFill/>
          <a:ln>
            <a:noFill/>
          </a:ln>
        </p:spPr>
      </p:pic>
      <p:grpSp>
        <p:nvGrpSpPr>
          <p:cNvPr id="305" name="Google Shape;305;p12"/>
          <p:cNvGrpSpPr/>
          <p:nvPr/>
        </p:nvGrpSpPr>
        <p:grpSpPr>
          <a:xfrm>
            <a:off x="4533294" y="5136419"/>
            <a:ext cx="3580189" cy="1098482"/>
            <a:chOff x="0" y="-1"/>
            <a:chExt cx="3580187" cy="1098481"/>
          </a:xfrm>
        </p:grpSpPr>
        <p:sp>
          <p:nvSpPr>
            <p:cNvPr id="306" name="Google Shape;306;p12"/>
            <p:cNvSpPr/>
            <p:nvPr/>
          </p:nvSpPr>
          <p:spPr>
            <a:xfrm rot="5400000">
              <a:off x="1240853" y="-1240854"/>
              <a:ext cx="1098481" cy="3580187"/>
            </a:xfrm>
            <a:prstGeom prst="roundRect">
              <a:avLst>
                <a:gd fmla="val 8000" name="adj"/>
              </a:avLst>
            </a:prstGeom>
            <a:noFill/>
            <a:ln cap="flat" cmpd="sng" w="57150">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2"/>
            <p:cNvSpPr txBox="1"/>
            <p:nvPr/>
          </p:nvSpPr>
          <p:spPr>
            <a:xfrm rot="5400000">
              <a:off x="1295194" y="359147"/>
              <a:ext cx="989852"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08" name="Google Shape;308;p12"/>
          <p:cNvSpPr/>
          <p:nvPr/>
        </p:nvSpPr>
        <p:spPr>
          <a:xfrm flipH="1">
            <a:off x="1786418" y="2466924"/>
            <a:ext cx="831002" cy="289502"/>
          </a:xfrm>
          <a:custGeom>
            <a:rect b="b" l="l" r="r" t="t"/>
            <a:pathLst>
              <a:path extrusionOk="0" h="21600" w="21600">
                <a:moveTo>
                  <a:pt x="0" y="0"/>
                </a:moveTo>
                <a:lnTo>
                  <a:pt x="10800" y="0"/>
                </a:lnTo>
                <a:lnTo>
                  <a:pt x="10800" y="21600"/>
                </a:lnTo>
                <a:lnTo>
                  <a:pt x="21600" y="21600"/>
                </a:lnTo>
              </a:path>
            </a:pathLst>
          </a:custGeom>
          <a:noFill/>
          <a:ln cap="flat" cmpd="sng" w="9525">
            <a:solidFill>
              <a:srgbClr val="C64033"/>
            </a:solidFill>
            <a:prstDash val="solid"/>
            <a:round/>
            <a:headEnd len="sm" w="sm" type="none"/>
            <a:tailEnd len="med" w="med" type="triangl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2"/>
          <p:cNvSpPr/>
          <p:nvPr/>
        </p:nvSpPr>
        <p:spPr>
          <a:xfrm rot="-5400000">
            <a:off x="4338363" y="1868339"/>
            <a:ext cx="726602" cy="356402"/>
          </a:xfrm>
          <a:custGeom>
            <a:rect b="b" l="l" r="r" t="t"/>
            <a:pathLst>
              <a:path extrusionOk="0" h="21600" w="21600">
                <a:moveTo>
                  <a:pt x="0" y="0"/>
                </a:moveTo>
                <a:lnTo>
                  <a:pt x="10798" y="0"/>
                </a:lnTo>
                <a:lnTo>
                  <a:pt x="10798" y="21600"/>
                </a:lnTo>
                <a:lnTo>
                  <a:pt x="21600" y="21600"/>
                </a:lnTo>
              </a:path>
            </a:pathLst>
          </a:custGeom>
          <a:noFill/>
          <a:ln cap="flat" cmpd="sng" w="9525">
            <a:solidFill>
              <a:srgbClr val="C64033"/>
            </a:solidFill>
            <a:prstDash val="solid"/>
            <a:round/>
            <a:headEnd len="sm" w="sm" type="none"/>
            <a:tailEnd len="med" w="med" type="triangl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2"/>
          <p:cNvSpPr/>
          <p:nvPr/>
        </p:nvSpPr>
        <p:spPr>
          <a:xfrm>
            <a:off x="6705599" y="2464005"/>
            <a:ext cx="1179903" cy="307802"/>
          </a:xfrm>
          <a:custGeom>
            <a:rect b="b" l="l" r="r" t="t"/>
            <a:pathLst>
              <a:path extrusionOk="0" h="21600" w="21600">
                <a:moveTo>
                  <a:pt x="0" y="0"/>
                </a:moveTo>
                <a:lnTo>
                  <a:pt x="10800" y="0"/>
                </a:lnTo>
                <a:lnTo>
                  <a:pt x="10800" y="21600"/>
                </a:lnTo>
                <a:lnTo>
                  <a:pt x="21600" y="21600"/>
                </a:lnTo>
              </a:path>
            </a:pathLst>
          </a:custGeom>
          <a:noFill/>
          <a:ln cap="flat" cmpd="sng" w="9525">
            <a:solidFill>
              <a:srgbClr val="C64033"/>
            </a:solidFill>
            <a:prstDash val="solid"/>
            <a:round/>
            <a:headEnd len="sm" w="sm" type="none"/>
            <a:tailEnd len="med" w="med" type="triangl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1" name="Google Shape;311;p12"/>
          <p:cNvGrpSpPr/>
          <p:nvPr/>
        </p:nvGrpSpPr>
        <p:grpSpPr>
          <a:xfrm>
            <a:off x="491501" y="2358769"/>
            <a:ext cx="1179876" cy="767001"/>
            <a:chOff x="0" y="0"/>
            <a:chExt cx="1179874" cy="767000"/>
          </a:xfrm>
        </p:grpSpPr>
        <p:sp>
          <p:nvSpPr>
            <p:cNvPr id="312" name="Google Shape;312;p12"/>
            <p:cNvSpPr/>
            <p:nvPr/>
          </p:nvSpPr>
          <p:spPr>
            <a:xfrm>
              <a:off x="0" y="0"/>
              <a:ext cx="1179874" cy="767000"/>
            </a:xfrm>
            <a:prstGeom prst="roundRect">
              <a:avLst>
                <a:gd fmla="val 17488"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2"/>
            <p:cNvSpPr txBox="1"/>
            <p:nvPr/>
          </p:nvSpPr>
          <p:spPr>
            <a:xfrm>
              <a:off x="39285" y="193382"/>
              <a:ext cx="1101302"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14" name="Google Shape;314;p12"/>
          <p:cNvSpPr txBox="1"/>
          <p:nvPr/>
        </p:nvSpPr>
        <p:spPr>
          <a:xfrm>
            <a:off x="537226" y="2483652"/>
            <a:ext cx="1088424" cy="50931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Cuadro de</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Nombres</a:t>
            </a:r>
            <a:endParaRPr/>
          </a:p>
        </p:txBody>
      </p:sp>
      <p:cxnSp>
        <p:nvCxnSpPr>
          <p:cNvPr id="315" name="Google Shape;315;p12"/>
          <p:cNvCxnSpPr/>
          <p:nvPr/>
        </p:nvCxnSpPr>
        <p:spPr>
          <a:xfrm>
            <a:off x="4879797" y="2746636"/>
            <a:ext cx="2" cy="1668050"/>
          </a:xfrm>
          <a:prstGeom prst="straightConnector1">
            <a:avLst/>
          </a:prstGeom>
          <a:noFill/>
          <a:ln cap="flat" cmpd="sng" w="9525">
            <a:solidFill>
              <a:srgbClr val="C64033"/>
            </a:solidFill>
            <a:prstDash val="solid"/>
            <a:round/>
            <a:headEnd len="sm" w="sm" type="none"/>
            <a:tailEnd len="med" w="med" type="triangle"/>
          </a:ln>
        </p:spPr>
      </p:cxnSp>
      <p:grpSp>
        <p:nvGrpSpPr>
          <p:cNvPr id="316" name="Google Shape;316;p12"/>
          <p:cNvGrpSpPr/>
          <p:nvPr/>
        </p:nvGrpSpPr>
        <p:grpSpPr>
          <a:xfrm>
            <a:off x="4283095" y="4501408"/>
            <a:ext cx="1193475" cy="436024"/>
            <a:chOff x="0" y="0"/>
            <a:chExt cx="1193473" cy="436022"/>
          </a:xfrm>
        </p:grpSpPr>
        <p:sp>
          <p:nvSpPr>
            <p:cNvPr id="317" name="Google Shape;317;p12"/>
            <p:cNvSpPr/>
            <p:nvPr/>
          </p:nvSpPr>
          <p:spPr>
            <a:xfrm>
              <a:off x="0" y="0"/>
              <a:ext cx="1193473" cy="436022"/>
            </a:xfrm>
            <a:prstGeom prst="roundRect">
              <a:avLst>
                <a:gd fmla="val 29025"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2"/>
            <p:cNvSpPr txBox="1"/>
            <p:nvPr/>
          </p:nvSpPr>
          <p:spPr>
            <a:xfrm>
              <a:off x="37066" y="27893"/>
              <a:ext cx="111934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19" name="Google Shape;319;p12"/>
          <p:cNvSpPr txBox="1"/>
          <p:nvPr/>
        </p:nvSpPr>
        <p:spPr>
          <a:xfrm>
            <a:off x="4328819" y="4561928"/>
            <a:ext cx="1102024" cy="28071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Columnas</a:t>
            </a:r>
            <a:endParaRPr/>
          </a:p>
        </p:txBody>
      </p:sp>
      <p:cxnSp>
        <p:nvCxnSpPr>
          <p:cNvPr id="320" name="Google Shape;320;p12"/>
          <p:cNvCxnSpPr/>
          <p:nvPr/>
        </p:nvCxnSpPr>
        <p:spPr>
          <a:xfrm>
            <a:off x="6231733" y="3046202"/>
            <a:ext cx="2" cy="1289826"/>
          </a:xfrm>
          <a:prstGeom prst="straightConnector1">
            <a:avLst/>
          </a:prstGeom>
          <a:noFill/>
          <a:ln cap="flat" cmpd="sng" w="9525">
            <a:solidFill>
              <a:srgbClr val="C64033"/>
            </a:solidFill>
            <a:prstDash val="solid"/>
            <a:round/>
            <a:headEnd len="sm" w="sm" type="none"/>
            <a:tailEnd len="med" w="med" type="triangle"/>
          </a:ln>
        </p:spPr>
      </p:cxnSp>
      <p:grpSp>
        <p:nvGrpSpPr>
          <p:cNvPr id="321" name="Google Shape;321;p12"/>
          <p:cNvGrpSpPr/>
          <p:nvPr/>
        </p:nvGrpSpPr>
        <p:grpSpPr>
          <a:xfrm>
            <a:off x="5762814" y="4407630"/>
            <a:ext cx="962452" cy="436024"/>
            <a:chOff x="0" y="0"/>
            <a:chExt cx="962450" cy="436022"/>
          </a:xfrm>
        </p:grpSpPr>
        <p:sp>
          <p:nvSpPr>
            <p:cNvPr id="322" name="Google Shape;322;p12"/>
            <p:cNvSpPr/>
            <p:nvPr/>
          </p:nvSpPr>
          <p:spPr>
            <a:xfrm>
              <a:off x="0" y="0"/>
              <a:ext cx="962450" cy="436022"/>
            </a:xfrm>
            <a:prstGeom prst="roundRect">
              <a:avLst>
                <a:gd fmla="val 29025"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2"/>
            <p:cNvSpPr txBox="1"/>
            <p:nvPr/>
          </p:nvSpPr>
          <p:spPr>
            <a:xfrm>
              <a:off x="37067" y="27893"/>
              <a:ext cx="888315"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24" name="Google Shape;324;p12"/>
          <p:cNvSpPr txBox="1"/>
          <p:nvPr/>
        </p:nvSpPr>
        <p:spPr>
          <a:xfrm>
            <a:off x="5818370" y="4479873"/>
            <a:ext cx="870999" cy="28071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Celdas</a:t>
            </a:r>
            <a:endParaRPr/>
          </a:p>
        </p:txBody>
      </p:sp>
      <p:sp>
        <p:nvSpPr>
          <p:cNvPr id="325" name="Google Shape;325;p12"/>
          <p:cNvSpPr/>
          <p:nvPr/>
        </p:nvSpPr>
        <p:spPr>
          <a:xfrm flipH="1">
            <a:off x="1790878" y="3725902"/>
            <a:ext cx="831002" cy="289502"/>
          </a:xfrm>
          <a:custGeom>
            <a:rect b="b" l="l" r="r" t="t"/>
            <a:pathLst>
              <a:path extrusionOk="0" h="21600" w="21600">
                <a:moveTo>
                  <a:pt x="0" y="0"/>
                </a:moveTo>
                <a:lnTo>
                  <a:pt x="10800" y="0"/>
                </a:lnTo>
                <a:lnTo>
                  <a:pt x="10800" y="21600"/>
                </a:lnTo>
                <a:lnTo>
                  <a:pt x="21600" y="21600"/>
                </a:lnTo>
              </a:path>
            </a:pathLst>
          </a:custGeom>
          <a:noFill/>
          <a:ln cap="flat" cmpd="sng" w="9525">
            <a:solidFill>
              <a:srgbClr val="C64033"/>
            </a:solidFill>
            <a:prstDash val="solid"/>
            <a:round/>
            <a:headEnd len="sm" w="sm" type="none"/>
            <a:tailEnd len="med" w="med" type="triangl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6" name="Google Shape;326;p12"/>
          <p:cNvGrpSpPr/>
          <p:nvPr/>
        </p:nvGrpSpPr>
        <p:grpSpPr>
          <a:xfrm>
            <a:off x="491500" y="3779837"/>
            <a:ext cx="1193477" cy="436024"/>
            <a:chOff x="-1" y="0"/>
            <a:chExt cx="1193476" cy="436022"/>
          </a:xfrm>
        </p:grpSpPr>
        <p:sp>
          <p:nvSpPr>
            <p:cNvPr id="327" name="Google Shape;327;p12"/>
            <p:cNvSpPr/>
            <p:nvPr/>
          </p:nvSpPr>
          <p:spPr>
            <a:xfrm>
              <a:off x="-1" y="0"/>
              <a:ext cx="1193476" cy="436022"/>
            </a:xfrm>
            <a:prstGeom prst="roundRect">
              <a:avLst>
                <a:gd fmla="val 29025"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2"/>
            <p:cNvSpPr txBox="1"/>
            <p:nvPr/>
          </p:nvSpPr>
          <p:spPr>
            <a:xfrm>
              <a:off x="37066" y="27893"/>
              <a:ext cx="1119341"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29" name="Google Shape;329;p12"/>
          <p:cNvSpPr txBox="1"/>
          <p:nvPr/>
        </p:nvSpPr>
        <p:spPr>
          <a:xfrm>
            <a:off x="537227" y="3852078"/>
            <a:ext cx="1076073" cy="28071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Filas</a:t>
            </a:r>
            <a:endParaRPr/>
          </a:p>
        </p:txBody>
      </p:sp>
      <p:sp>
        <p:nvSpPr>
          <p:cNvPr id="330" name="Google Shape;330;p12"/>
          <p:cNvSpPr/>
          <p:nvPr/>
        </p:nvSpPr>
        <p:spPr>
          <a:xfrm flipH="1">
            <a:off x="3362705" y="5886150"/>
            <a:ext cx="2021103" cy="319202"/>
          </a:xfrm>
          <a:custGeom>
            <a:rect b="b" l="l" r="r" t="t"/>
            <a:pathLst>
              <a:path extrusionOk="0" h="21600" w="21600">
                <a:moveTo>
                  <a:pt x="0" y="0"/>
                </a:moveTo>
                <a:lnTo>
                  <a:pt x="10800" y="0"/>
                </a:lnTo>
                <a:lnTo>
                  <a:pt x="10800" y="21600"/>
                </a:lnTo>
                <a:lnTo>
                  <a:pt x="21600" y="21600"/>
                </a:lnTo>
              </a:path>
            </a:pathLst>
          </a:custGeom>
          <a:noFill/>
          <a:ln cap="flat" cmpd="sng" w="9525">
            <a:solidFill>
              <a:srgbClr val="C64033"/>
            </a:solidFill>
            <a:prstDash val="solid"/>
            <a:round/>
            <a:headEnd len="sm" w="sm" type="none"/>
            <a:tailEnd len="med" w="med" type="triangl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1" name="Google Shape;331;p12"/>
          <p:cNvGrpSpPr/>
          <p:nvPr/>
        </p:nvGrpSpPr>
        <p:grpSpPr>
          <a:xfrm>
            <a:off x="2271252" y="5979271"/>
            <a:ext cx="942904" cy="436024"/>
            <a:chOff x="0" y="0"/>
            <a:chExt cx="942903" cy="436022"/>
          </a:xfrm>
        </p:grpSpPr>
        <p:sp>
          <p:nvSpPr>
            <p:cNvPr id="332" name="Google Shape;332;p12"/>
            <p:cNvSpPr/>
            <p:nvPr/>
          </p:nvSpPr>
          <p:spPr>
            <a:xfrm>
              <a:off x="0" y="0"/>
              <a:ext cx="942903" cy="436022"/>
            </a:xfrm>
            <a:prstGeom prst="roundRect">
              <a:avLst>
                <a:gd fmla="val 29025"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2"/>
            <p:cNvSpPr txBox="1"/>
            <p:nvPr/>
          </p:nvSpPr>
          <p:spPr>
            <a:xfrm>
              <a:off x="37066" y="27893"/>
              <a:ext cx="868769"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34" name="Google Shape;334;p12"/>
          <p:cNvSpPr txBox="1"/>
          <p:nvPr/>
        </p:nvSpPr>
        <p:spPr>
          <a:xfrm>
            <a:off x="2316976" y="6051513"/>
            <a:ext cx="851453" cy="28071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Hoja</a:t>
            </a:r>
            <a:endParaRPr/>
          </a:p>
        </p:txBody>
      </p:sp>
      <p:cxnSp>
        <p:nvCxnSpPr>
          <p:cNvPr id="335" name="Google Shape;335;p12"/>
          <p:cNvCxnSpPr/>
          <p:nvPr/>
        </p:nvCxnSpPr>
        <p:spPr>
          <a:xfrm flipH="1">
            <a:off x="6554471" y="5974067"/>
            <a:ext cx="612031" cy="609604"/>
          </a:xfrm>
          <a:prstGeom prst="straightConnector1">
            <a:avLst/>
          </a:prstGeom>
          <a:noFill/>
          <a:ln cap="flat" cmpd="sng" w="9525">
            <a:solidFill>
              <a:srgbClr val="C64033"/>
            </a:solidFill>
            <a:prstDash val="solid"/>
            <a:round/>
            <a:headEnd len="sm" w="sm" type="none"/>
            <a:tailEnd len="med" w="med" type="triangle"/>
          </a:ln>
        </p:spPr>
      </p:cxnSp>
      <p:grpSp>
        <p:nvGrpSpPr>
          <p:cNvPr id="336" name="Google Shape;336;p12"/>
          <p:cNvGrpSpPr/>
          <p:nvPr/>
        </p:nvGrpSpPr>
        <p:grpSpPr>
          <a:xfrm>
            <a:off x="5233672" y="6369122"/>
            <a:ext cx="1266352" cy="436024"/>
            <a:chOff x="0" y="0"/>
            <a:chExt cx="1266351" cy="436022"/>
          </a:xfrm>
        </p:grpSpPr>
        <p:sp>
          <p:nvSpPr>
            <p:cNvPr id="337" name="Google Shape;337;p12"/>
            <p:cNvSpPr/>
            <p:nvPr/>
          </p:nvSpPr>
          <p:spPr>
            <a:xfrm>
              <a:off x="0" y="0"/>
              <a:ext cx="1266351" cy="436022"/>
            </a:xfrm>
            <a:prstGeom prst="roundRect">
              <a:avLst>
                <a:gd fmla="val 29025"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2"/>
            <p:cNvSpPr txBox="1"/>
            <p:nvPr/>
          </p:nvSpPr>
          <p:spPr>
            <a:xfrm>
              <a:off x="37065" y="27893"/>
              <a:ext cx="119222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39" name="Google Shape;339;p12"/>
          <p:cNvSpPr txBox="1"/>
          <p:nvPr/>
        </p:nvSpPr>
        <p:spPr>
          <a:xfrm>
            <a:off x="5289229" y="6441366"/>
            <a:ext cx="1165068" cy="28071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Nueva Hoja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45" name="Google Shape;345;p13"/>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13</a:t>
            </a:r>
            <a:endParaRPr/>
          </a:p>
        </p:txBody>
      </p:sp>
      <p:sp>
        <p:nvSpPr>
          <p:cNvPr id="346" name="Google Shape;346;p13"/>
          <p:cNvSpPr txBox="1"/>
          <p:nvPr/>
        </p:nvSpPr>
        <p:spPr>
          <a:xfrm>
            <a:off x="452173" y="1269910"/>
            <a:ext cx="8950504"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NUEVO, </a:t>
            </a:r>
            <a:r>
              <a:rPr b="0" i="0" lang="en-US" sz="2800" u="none" cap="none" strike="noStrike">
                <a:solidFill>
                  <a:srgbClr val="A93501"/>
                </a:solidFill>
                <a:latin typeface="Calibri"/>
                <a:ea typeface="Calibri"/>
                <a:cs typeface="Calibri"/>
                <a:sym typeface="Calibri"/>
              </a:rPr>
              <a:t>GUARDAR COMO</a:t>
            </a:r>
            <a:endParaRPr/>
          </a:p>
        </p:txBody>
      </p:sp>
      <p:grpSp>
        <p:nvGrpSpPr>
          <p:cNvPr id="347" name="Google Shape;347;p13"/>
          <p:cNvGrpSpPr/>
          <p:nvPr/>
        </p:nvGrpSpPr>
        <p:grpSpPr>
          <a:xfrm>
            <a:off x="466023" y="2409445"/>
            <a:ext cx="5403838" cy="2671849"/>
            <a:chOff x="0" y="0"/>
            <a:chExt cx="5403837" cy="2671847"/>
          </a:xfrm>
        </p:grpSpPr>
        <p:sp>
          <p:nvSpPr>
            <p:cNvPr id="348" name="Google Shape;348;p13"/>
            <p:cNvSpPr/>
            <p:nvPr/>
          </p:nvSpPr>
          <p:spPr>
            <a:xfrm>
              <a:off x="0" y="0"/>
              <a:ext cx="5403837" cy="2671847"/>
            </a:xfrm>
            <a:prstGeom prst="roundRect">
              <a:avLst>
                <a:gd fmla="val 8309"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3"/>
            <p:cNvSpPr txBox="1"/>
            <p:nvPr/>
          </p:nvSpPr>
          <p:spPr>
            <a:xfrm>
              <a:off x="65022" y="1145805"/>
              <a:ext cx="5273792"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50" name="Google Shape;350;p13"/>
          <p:cNvSpPr txBox="1"/>
          <p:nvPr/>
        </p:nvSpPr>
        <p:spPr>
          <a:xfrm>
            <a:off x="648740" y="2795138"/>
            <a:ext cx="4918213" cy="2323085"/>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En la aplicación, puedo Abrir archivos Excel ya creados anteriormente o Abrir nuevos, basta solo con hacer clic en </a:t>
            </a:r>
            <a:r>
              <a:rPr b="1" i="0" lang="en-US" sz="1500" u="none" cap="none" strike="noStrike">
                <a:solidFill>
                  <a:srgbClr val="000000"/>
                </a:solidFill>
                <a:latin typeface="Calibri"/>
                <a:ea typeface="Calibri"/>
                <a:cs typeface="Calibri"/>
                <a:sym typeface="Calibri"/>
              </a:rPr>
              <a:t>“Libro en Blanco”.</a:t>
            </a:r>
            <a:endParaRPr b="1" i="0" sz="1400" u="none" cap="none" strike="noStrike">
              <a:solidFill>
                <a:srgbClr val="000000"/>
              </a:solidFill>
              <a:latin typeface="Arial"/>
              <a:ea typeface="Arial"/>
              <a:cs typeface="Arial"/>
              <a:sym typeface="Arial"/>
            </a:endParaRPr>
          </a:p>
          <a:p>
            <a:pPr indent="0" lvl="0" marL="95250" marR="0" rtl="0" algn="l">
              <a:lnSpc>
                <a:spcPct val="11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Para </a:t>
            </a:r>
            <a:r>
              <a:rPr b="1" i="0" lang="en-US" sz="1500" u="none" cap="none" strike="noStrike">
                <a:solidFill>
                  <a:srgbClr val="000000"/>
                </a:solidFill>
                <a:latin typeface="Calibri"/>
                <a:ea typeface="Calibri"/>
                <a:cs typeface="Calibri"/>
                <a:sym typeface="Calibri"/>
              </a:rPr>
              <a:t>Guardar un archivo de Excel, </a:t>
            </a:r>
            <a:r>
              <a:rPr b="0" i="0" lang="en-US" sz="1500" u="none" cap="none" strike="noStrike">
                <a:solidFill>
                  <a:srgbClr val="000000"/>
                </a:solidFill>
                <a:latin typeface="Calibri"/>
                <a:ea typeface="Calibri"/>
                <a:cs typeface="Calibri"/>
                <a:sym typeface="Calibri"/>
              </a:rPr>
              <a:t>es recomendable conocer que se guarda en la versión que se está trabajando. También se puede guardar con otros formatos de versiones anteriores o CSV.</a:t>
            </a:r>
            <a:endParaRPr/>
          </a:p>
        </p:txBody>
      </p:sp>
      <p:pic>
        <p:nvPicPr>
          <p:cNvPr descr="Google Shape;339;p21" id="351" name="Google Shape;351;p13"/>
          <p:cNvPicPr preferRelativeResize="0"/>
          <p:nvPr/>
        </p:nvPicPr>
        <p:blipFill rotWithShape="1">
          <a:blip r:embed="rId3">
            <a:alphaModFix/>
          </a:blip>
          <a:srcRect b="50000" l="0" r="72615" t="0"/>
          <a:stretch/>
        </p:blipFill>
        <p:spPr>
          <a:xfrm>
            <a:off x="6370689" y="2579298"/>
            <a:ext cx="2504051" cy="2570497"/>
          </a:xfrm>
          <a:prstGeom prst="rect">
            <a:avLst/>
          </a:prstGeom>
          <a:noFill/>
          <a:ln>
            <a:noFill/>
          </a:ln>
        </p:spPr>
      </p:pic>
      <p:grpSp>
        <p:nvGrpSpPr>
          <p:cNvPr id="352" name="Google Shape;352;p13"/>
          <p:cNvGrpSpPr/>
          <p:nvPr/>
        </p:nvGrpSpPr>
        <p:grpSpPr>
          <a:xfrm>
            <a:off x="6233648" y="2464014"/>
            <a:ext cx="2792362" cy="2812131"/>
            <a:chOff x="-1" y="-1"/>
            <a:chExt cx="2792361" cy="2812129"/>
          </a:xfrm>
        </p:grpSpPr>
        <p:sp>
          <p:nvSpPr>
            <p:cNvPr id="353" name="Google Shape;353;p13"/>
            <p:cNvSpPr/>
            <p:nvPr/>
          </p:nvSpPr>
          <p:spPr>
            <a:xfrm rot="5400000">
              <a:off x="-9885" y="9883"/>
              <a:ext cx="2812129" cy="2792361"/>
            </a:xfrm>
            <a:prstGeom prst="roundRect">
              <a:avLst>
                <a:gd fmla="val 8000" name="adj"/>
              </a:avLst>
            </a:prstGeom>
            <a:noFill/>
            <a:ln cap="flat" cmpd="sng" w="4445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3"/>
            <p:cNvSpPr txBox="1"/>
            <p:nvPr/>
          </p:nvSpPr>
          <p:spPr>
            <a:xfrm rot="5400000">
              <a:off x="77794" y="1215971"/>
              <a:ext cx="2636823"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343;p21" id="355" name="Google Shape;355;p13"/>
          <p:cNvPicPr preferRelativeResize="0"/>
          <p:nvPr/>
        </p:nvPicPr>
        <p:blipFill rotWithShape="1">
          <a:blip r:embed="rId4">
            <a:alphaModFix/>
          </a:blip>
          <a:srcRect b="0" l="0" r="0" t="0"/>
          <a:stretch/>
        </p:blipFill>
        <p:spPr>
          <a:xfrm flipH="1">
            <a:off x="7880873" y="4964062"/>
            <a:ext cx="1661430" cy="26998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4"/>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61" name="Google Shape;361;p14"/>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14</a:t>
            </a:r>
            <a:endParaRPr/>
          </a:p>
        </p:txBody>
      </p:sp>
      <p:sp>
        <p:nvSpPr>
          <p:cNvPr id="362" name="Google Shape;362;p14"/>
          <p:cNvSpPr txBox="1"/>
          <p:nvPr/>
        </p:nvSpPr>
        <p:spPr>
          <a:xfrm>
            <a:off x="452173" y="1269910"/>
            <a:ext cx="8950504"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NUEVO, </a:t>
            </a:r>
            <a:r>
              <a:rPr b="0" i="0" lang="en-US" sz="2800" u="none" cap="none" strike="noStrike">
                <a:solidFill>
                  <a:srgbClr val="A93501"/>
                </a:solidFill>
                <a:latin typeface="Calibri"/>
                <a:ea typeface="Calibri"/>
                <a:cs typeface="Calibri"/>
                <a:sym typeface="Calibri"/>
              </a:rPr>
              <a:t>GUARDAR COMO CON CONTRASEÑA</a:t>
            </a:r>
            <a:endParaRPr/>
          </a:p>
        </p:txBody>
      </p:sp>
      <p:pic>
        <p:nvPicPr>
          <p:cNvPr descr="Google Shape;350;p22" id="363" name="Google Shape;363;p14"/>
          <p:cNvPicPr preferRelativeResize="0"/>
          <p:nvPr/>
        </p:nvPicPr>
        <p:blipFill rotWithShape="1">
          <a:blip r:embed="rId3">
            <a:alphaModFix/>
          </a:blip>
          <a:srcRect b="50000" l="0" r="72615" t="0"/>
          <a:stretch/>
        </p:blipFill>
        <p:spPr>
          <a:xfrm>
            <a:off x="4138450" y="2354471"/>
            <a:ext cx="1554394" cy="1595641"/>
          </a:xfrm>
          <a:prstGeom prst="rect">
            <a:avLst/>
          </a:prstGeom>
          <a:noFill/>
          <a:ln>
            <a:noFill/>
          </a:ln>
        </p:spPr>
      </p:pic>
      <p:pic>
        <p:nvPicPr>
          <p:cNvPr descr="Google Shape;351;p22" id="364" name="Google Shape;364;p14"/>
          <p:cNvPicPr preferRelativeResize="0"/>
          <p:nvPr/>
        </p:nvPicPr>
        <p:blipFill rotWithShape="1">
          <a:blip r:embed="rId4">
            <a:alphaModFix/>
          </a:blip>
          <a:srcRect b="39878" l="0" r="63383" t="34336"/>
          <a:stretch/>
        </p:blipFill>
        <p:spPr>
          <a:xfrm>
            <a:off x="6147087" y="2531897"/>
            <a:ext cx="3073314" cy="1216767"/>
          </a:xfrm>
          <a:prstGeom prst="rect">
            <a:avLst/>
          </a:prstGeom>
          <a:noFill/>
          <a:ln>
            <a:noFill/>
          </a:ln>
        </p:spPr>
      </p:pic>
      <p:pic>
        <p:nvPicPr>
          <p:cNvPr descr="Google Shape;352;p22" id="365" name="Google Shape;365;p14"/>
          <p:cNvPicPr preferRelativeResize="0"/>
          <p:nvPr/>
        </p:nvPicPr>
        <p:blipFill rotWithShape="1">
          <a:blip r:embed="rId5">
            <a:alphaModFix/>
          </a:blip>
          <a:srcRect b="24482" l="0" r="50000" t="32008"/>
          <a:stretch/>
        </p:blipFill>
        <p:spPr>
          <a:xfrm>
            <a:off x="526005" y="4632521"/>
            <a:ext cx="3050578" cy="1492438"/>
          </a:xfrm>
          <a:prstGeom prst="rect">
            <a:avLst/>
          </a:prstGeom>
          <a:noFill/>
          <a:ln>
            <a:noFill/>
          </a:ln>
        </p:spPr>
      </p:pic>
      <p:pic>
        <p:nvPicPr>
          <p:cNvPr descr="Google Shape;353;p22" id="366" name="Google Shape;366;p14"/>
          <p:cNvPicPr preferRelativeResize="0"/>
          <p:nvPr/>
        </p:nvPicPr>
        <p:blipFill rotWithShape="1">
          <a:blip r:embed="rId6">
            <a:alphaModFix/>
          </a:blip>
          <a:srcRect b="65662" l="25393" r="49998" t="10665"/>
          <a:stretch/>
        </p:blipFill>
        <p:spPr>
          <a:xfrm>
            <a:off x="7135469" y="4844896"/>
            <a:ext cx="2065305" cy="1117085"/>
          </a:xfrm>
          <a:prstGeom prst="rect">
            <a:avLst/>
          </a:prstGeom>
          <a:noFill/>
          <a:ln>
            <a:noFill/>
          </a:ln>
        </p:spPr>
      </p:pic>
      <p:grpSp>
        <p:nvGrpSpPr>
          <p:cNvPr id="367" name="Google Shape;367;p14"/>
          <p:cNvGrpSpPr/>
          <p:nvPr/>
        </p:nvGrpSpPr>
        <p:grpSpPr>
          <a:xfrm>
            <a:off x="4011242" y="2250842"/>
            <a:ext cx="1787008" cy="1839380"/>
            <a:chOff x="0" y="-1"/>
            <a:chExt cx="1787007" cy="1839379"/>
          </a:xfrm>
        </p:grpSpPr>
        <p:sp>
          <p:nvSpPr>
            <p:cNvPr id="368" name="Google Shape;368;p14"/>
            <p:cNvSpPr/>
            <p:nvPr/>
          </p:nvSpPr>
          <p:spPr>
            <a:xfrm rot="5400000">
              <a:off x="-26186" y="26185"/>
              <a:ext cx="1839379" cy="1787007"/>
            </a:xfrm>
            <a:prstGeom prst="roundRect">
              <a:avLst>
                <a:gd fmla="val 8000" name="adj"/>
              </a:avLst>
            </a:prstGeom>
            <a:noFill/>
            <a:ln cap="flat" cmpd="sng" w="44450">
              <a:solidFill>
                <a:srgbClr val="BFBFB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4"/>
            <p:cNvSpPr txBox="1"/>
            <p:nvPr/>
          </p:nvSpPr>
          <p:spPr>
            <a:xfrm rot="5400000">
              <a:off x="37937" y="729596"/>
              <a:ext cx="1711184"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70" name="Google Shape;370;p14"/>
          <p:cNvGrpSpPr/>
          <p:nvPr/>
        </p:nvGrpSpPr>
        <p:grpSpPr>
          <a:xfrm>
            <a:off x="5985476" y="2401262"/>
            <a:ext cx="3348378" cy="1492442"/>
            <a:chOff x="-1" y="-1"/>
            <a:chExt cx="3348377" cy="1492441"/>
          </a:xfrm>
        </p:grpSpPr>
        <p:sp>
          <p:nvSpPr>
            <p:cNvPr id="371" name="Google Shape;371;p14"/>
            <p:cNvSpPr/>
            <p:nvPr/>
          </p:nvSpPr>
          <p:spPr>
            <a:xfrm rot="5400000">
              <a:off x="927967" y="-927969"/>
              <a:ext cx="1492441" cy="3348377"/>
            </a:xfrm>
            <a:prstGeom prst="roundRect">
              <a:avLst>
                <a:gd fmla="val 8000" name="adj"/>
              </a:avLst>
            </a:prstGeom>
            <a:noFill/>
            <a:ln cap="flat" cmpd="sng" w="44450">
              <a:solidFill>
                <a:srgbClr val="BFBFB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4"/>
            <p:cNvSpPr txBox="1"/>
            <p:nvPr/>
          </p:nvSpPr>
          <p:spPr>
            <a:xfrm rot="5400000">
              <a:off x="985187" y="556127"/>
              <a:ext cx="137805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73" name="Google Shape;373;p14"/>
          <p:cNvGrpSpPr/>
          <p:nvPr/>
        </p:nvGrpSpPr>
        <p:grpSpPr>
          <a:xfrm>
            <a:off x="363791" y="4459428"/>
            <a:ext cx="3348378" cy="1839380"/>
            <a:chOff x="-1" y="-1"/>
            <a:chExt cx="3348377" cy="1839379"/>
          </a:xfrm>
        </p:grpSpPr>
        <p:sp>
          <p:nvSpPr>
            <p:cNvPr id="374" name="Google Shape;374;p14"/>
            <p:cNvSpPr/>
            <p:nvPr/>
          </p:nvSpPr>
          <p:spPr>
            <a:xfrm rot="5400000">
              <a:off x="754498" y="-754500"/>
              <a:ext cx="1839379" cy="3348377"/>
            </a:xfrm>
            <a:prstGeom prst="roundRect">
              <a:avLst>
                <a:gd fmla="val 8000" name="adj"/>
              </a:avLst>
            </a:prstGeom>
            <a:noFill/>
            <a:ln cap="flat" cmpd="sng" w="44450">
              <a:solidFill>
                <a:srgbClr val="BFBFB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4"/>
            <p:cNvSpPr txBox="1"/>
            <p:nvPr/>
          </p:nvSpPr>
          <p:spPr>
            <a:xfrm rot="5400000">
              <a:off x="819848" y="729596"/>
              <a:ext cx="170873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76" name="Google Shape;376;p14"/>
          <p:cNvGrpSpPr/>
          <p:nvPr/>
        </p:nvGrpSpPr>
        <p:grpSpPr>
          <a:xfrm>
            <a:off x="6974105" y="4652983"/>
            <a:ext cx="2359748" cy="1492442"/>
            <a:chOff x="-1" y="-1"/>
            <a:chExt cx="2359747" cy="1492441"/>
          </a:xfrm>
        </p:grpSpPr>
        <p:sp>
          <p:nvSpPr>
            <p:cNvPr id="377" name="Google Shape;377;p14"/>
            <p:cNvSpPr/>
            <p:nvPr/>
          </p:nvSpPr>
          <p:spPr>
            <a:xfrm rot="5400000">
              <a:off x="433652" y="-433654"/>
              <a:ext cx="1492441" cy="2359747"/>
            </a:xfrm>
            <a:prstGeom prst="roundRect">
              <a:avLst>
                <a:gd fmla="val 8000" name="adj"/>
              </a:avLst>
            </a:prstGeom>
            <a:noFill/>
            <a:ln cap="flat" cmpd="sng" w="44450">
              <a:solidFill>
                <a:srgbClr val="BFBFBF"/>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4"/>
            <p:cNvSpPr txBox="1"/>
            <p:nvPr/>
          </p:nvSpPr>
          <p:spPr>
            <a:xfrm rot="5400000">
              <a:off x="490873" y="556127"/>
              <a:ext cx="137805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379" name="Google Shape;379;p14"/>
          <p:cNvGrpSpPr/>
          <p:nvPr/>
        </p:nvGrpSpPr>
        <p:grpSpPr>
          <a:xfrm>
            <a:off x="3877712" y="4222519"/>
            <a:ext cx="2957733" cy="2266773"/>
            <a:chOff x="0" y="0"/>
            <a:chExt cx="2957731" cy="2266772"/>
          </a:xfrm>
        </p:grpSpPr>
        <p:sp>
          <p:nvSpPr>
            <p:cNvPr id="380" name="Google Shape;380;p14"/>
            <p:cNvSpPr/>
            <p:nvPr/>
          </p:nvSpPr>
          <p:spPr>
            <a:xfrm>
              <a:off x="0" y="0"/>
              <a:ext cx="2957731" cy="2266772"/>
            </a:xfrm>
            <a:prstGeom prst="roundRect">
              <a:avLst>
                <a:gd fmla="val 10147"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4"/>
            <p:cNvSpPr txBox="1"/>
            <p:nvPr/>
          </p:nvSpPr>
          <p:spPr>
            <a:xfrm>
              <a:off x="67366" y="943268"/>
              <a:ext cx="2822999"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82" name="Google Shape;382;p14"/>
          <p:cNvSpPr txBox="1"/>
          <p:nvPr/>
        </p:nvSpPr>
        <p:spPr>
          <a:xfrm>
            <a:off x="4107098" y="4370940"/>
            <a:ext cx="2566175" cy="1878107"/>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Selecciona </a:t>
            </a:r>
            <a:r>
              <a:rPr b="1" i="0" lang="en-US" sz="1500" u="none" cap="none" strike="noStrike">
                <a:solidFill>
                  <a:srgbClr val="FFFFFF"/>
                </a:solidFill>
                <a:latin typeface="Calibri"/>
                <a:ea typeface="Calibri"/>
                <a:cs typeface="Calibri"/>
                <a:sym typeface="Calibri"/>
              </a:rPr>
              <a:t>“opciones generales”</a:t>
            </a:r>
            <a:r>
              <a:rPr b="0" i="0" lang="en-US" sz="1500" u="none" cap="none" strike="noStrike">
                <a:solidFill>
                  <a:srgbClr val="FFFFFF"/>
                </a:solidFill>
                <a:latin typeface="Calibri"/>
                <a:ea typeface="Calibri"/>
                <a:cs typeface="Calibri"/>
                <a:sym typeface="Calibri"/>
              </a:rPr>
              <a:t> para aparecer la opción de ingresar contraseñas de escritura y lectura. Como en todo sistema, la aplicación pedirá confirmar la contraseña que hayas ingresado. Luego </a:t>
            </a:r>
            <a:r>
              <a:rPr b="1" i="0" lang="en-US" sz="1500" u="none" cap="none" strike="noStrike">
                <a:solidFill>
                  <a:srgbClr val="FFFFFF"/>
                </a:solidFill>
                <a:latin typeface="Calibri"/>
                <a:ea typeface="Calibri"/>
                <a:cs typeface="Calibri"/>
                <a:sym typeface="Calibri"/>
              </a:rPr>
              <a:t>presiona aceptar y guardar.</a:t>
            </a:r>
            <a:endParaRPr/>
          </a:p>
        </p:txBody>
      </p:sp>
      <p:grpSp>
        <p:nvGrpSpPr>
          <p:cNvPr id="383" name="Google Shape;383;p14"/>
          <p:cNvGrpSpPr/>
          <p:nvPr/>
        </p:nvGrpSpPr>
        <p:grpSpPr>
          <a:xfrm>
            <a:off x="360798" y="2620645"/>
            <a:ext cx="3512587" cy="997628"/>
            <a:chOff x="0" y="0"/>
            <a:chExt cx="3512586" cy="997627"/>
          </a:xfrm>
        </p:grpSpPr>
        <p:sp>
          <p:nvSpPr>
            <p:cNvPr id="384" name="Google Shape;384;p14"/>
            <p:cNvSpPr/>
            <p:nvPr/>
          </p:nvSpPr>
          <p:spPr>
            <a:xfrm>
              <a:off x="0" y="0"/>
              <a:ext cx="3512586" cy="997627"/>
            </a:xfrm>
            <a:prstGeom prst="roundRect">
              <a:avLst>
                <a:gd fmla="val 14089"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4"/>
            <p:cNvSpPr txBox="1"/>
            <p:nvPr/>
          </p:nvSpPr>
          <p:spPr>
            <a:xfrm>
              <a:off x="41166" y="308695"/>
              <a:ext cx="3430252"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86" name="Google Shape;386;p14"/>
          <p:cNvSpPr txBox="1"/>
          <p:nvPr/>
        </p:nvSpPr>
        <p:spPr>
          <a:xfrm>
            <a:off x="605350" y="2719906"/>
            <a:ext cx="3105865" cy="735107"/>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Seleccionas </a:t>
            </a:r>
            <a:r>
              <a:rPr b="1" i="0" lang="en-US" sz="1500" u="none" cap="none" strike="noStrike">
                <a:solidFill>
                  <a:srgbClr val="FFFFFF"/>
                </a:solidFill>
                <a:latin typeface="Calibri"/>
                <a:ea typeface="Calibri"/>
                <a:cs typeface="Calibri"/>
                <a:sym typeface="Calibri"/>
              </a:rPr>
              <a:t>Guardar como…</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Indicas </a:t>
            </a:r>
            <a:r>
              <a:rPr b="1" i="0" lang="en-US" sz="1500" u="none" cap="none" strike="noStrike">
                <a:solidFill>
                  <a:srgbClr val="FFFFFF"/>
                </a:solidFill>
                <a:latin typeface="Calibri"/>
                <a:ea typeface="Calibri"/>
                <a:cs typeface="Calibri"/>
                <a:sym typeface="Calibri"/>
              </a:rPr>
              <a:t>“examinar” </a:t>
            </a:r>
            <a:r>
              <a:rPr b="0" i="0" lang="en-US" sz="1500" u="none" cap="none" strike="noStrike">
                <a:solidFill>
                  <a:srgbClr val="FFFFFF"/>
                </a:solidFill>
                <a:latin typeface="Calibri"/>
                <a:ea typeface="Calibri"/>
                <a:cs typeface="Calibri"/>
                <a:sym typeface="Calibri"/>
              </a:rPr>
              <a:t>para indicar el nombre del archivo y la ubicación.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1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392" name="Google Shape;392;p15"/>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15</a:t>
            </a:r>
            <a:endParaRPr/>
          </a:p>
        </p:txBody>
      </p:sp>
      <p:sp>
        <p:nvSpPr>
          <p:cNvPr id="393" name="Google Shape;393;p15"/>
          <p:cNvSpPr txBox="1"/>
          <p:nvPr/>
        </p:nvSpPr>
        <p:spPr>
          <a:xfrm>
            <a:off x="452173" y="1269910"/>
            <a:ext cx="8950504"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FÓRMULAS </a:t>
            </a:r>
            <a:r>
              <a:rPr b="0" i="0" lang="en-US" sz="2800" u="none" cap="none" strike="noStrike">
                <a:solidFill>
                  <a:srgbClr val="A93501"/>
                </a:solidFill>
                <a:latin typeface="Calibri"/>
                <a:ea typeface="Calibri"/>
                <a:cs typeface="Calibri"/>
                <a:sym typeface="Calibri"/>
              </a:rPr>
              <a:t>FUNCIONES</a:t>
            </a:r>
            <a:endParaRPr/>
          </a:p>
        </p:txBody>
      </p:sp>
      <p:grpSp>
        <p:nvGrpSpPr>
          <p:cNvPr id="394" name="Google Shape;394;p15"/>
          <p:cNvGrpSpPr/>
          <p:nvPr/>
        </p:nvGrpSpPr>
        <p:grpSpPr>
          <a:xfrm>
            <a:off x="466023" y="2292217"/>
            <a:ext cx="3211244" cy="1837335"/>
            <a:chOff x="0" y="0"/>
            <a:chExt cx="3211243" cy="1837334"/>
          </a:xfrm>
        </p:grpSpPr>
        <p:sp>
          <p:nvSpPr>
            <p:cNvPr id="395" name="Google Shape;395;p15"/>
            <p:cNvSpPr/>
            <p:nvPr/>
          </p:nvSpPr>
          <p:spPr>
            <a:xfrm>
              <a:off x="0" y="0"/>
              <a:ext cx="3211243" cy="1837334"/>
            </a:xfrm>
            <a:prstGeom prst="roundRect">
              <a:avLst>
                <a:gd fmla="val 1094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5"/>
            <p:cNvSpPr txBox="1"/>
            <p:nvPr/>
          </p:nvSpPr>
          <p:spPr>
            <a:xfrm>
              <a:off x="58882" y="728548"/>
              <a:ext cx="3093478"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397" name="Google Shape;397;p15"/>
          <p:cNvSpPr txBox="1"/>
          <p:nvPr/>
        </p:nvSpPr>
        <p:spPr>
          <a:xfrm>
            <a:off x="648740" y="2487342"/>
            <a:ext cx="2812215" cy="1358380"/>
          </a:xfrm>
          <a:prstGeom prst="rect">
            <a:avLst/>
          </a:prstGeom>
          <a:noFill/>
          <a:ln>
            <a:noFill/>
          </a:ln>
        </p:spPr>
        <p:txBody>
          <a:bodyPr anchorCtr="0" anchor="ctr" bIns="91375" lIns="91375" spcFirstLastPara="1" rIns="91375" wrap="square" tIns="91375">
            <a:spAutoFit/>
          </a:bodyPr>
          <a:lstStyle/>
          <a:p>
            <a:pPr indent="0" lvl="0" marL="0" marR="0" rtl="0" algn="l">
              <a:lnSpc>
                <a:spcPct val="11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Podemos definir que una fórmula es un conjunto de elementos unidos para lograr un objetivo, en el caso de Excel es para obtener un resultado.</a:t>
            </a:r>
            <a:endParaRPr/>
          </a:p>
        </p:txBody>
      </p:sp>
      <p:grpSp>
        <p:nvGrpSpPr>
          <p:cNvPr id="398" name="Google Shape;398;p15"/>
          <p:cNvGrpSpPr/>
          <p:nvPr/>
        </p:nvGrpSpPr>
        <p:grpSpPr>
          <a:xfrm>
            <a:off x="3859981" y="2292216"/>
            <a:ext cx="4644925" cy="3813618"/>
            <a:chOff x="0" y="0"/>
            <a:chExt cx="4644924" cy="3813617"/>
          </a:xfrm>
        </p:grpSpPr>
        <p:sp>
          <p:nvSpPr>
            <p:cNvPr id="399" name="Google Shape;399;p15"/>
            <p:cNvSpPr/>
            <p:nvPr/>
          </p:nvSpPr>
          <p:spPr>
            <a:xfrm>
              <a:off x="0" y="0"/>
              <a:ext cx="4644924" cy="3813617"/>
            </a:xfrm>
            <a:prstGeom prst="roundRect">
              <a:avLst>
                <a:gd fmla="val 8069"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5"/>
            <p:cNvSpPr txBox="1"/>
            <p:nvPr/>
          </p:nvSpPr>
          <p:spPr>
            <a:xfrm>
              <a:off x="90127" y="1716690"/>
              <a:ext cx="446467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01" name="Google Shape;401;p15"/>
          <p:cNvSpPr txBox="1"/>
          <p:nvPr/>
        </p:nvSpPr>
        <p:spPr>
          <a:xfrm>
            <a:off x="4259498" y="2467554"/>
            <a:ext cx="4766302" cy="3478307"/>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FFFFFF"/>
              </a:buClr>
              <a:buSzPts val="1500"/>
              <a:buFont typeface="Calibri"/>
              <a:buNone/>
            </a:pPr>
            <a:r>
              <a:rPr b="1" i="0" lang="en-US" sz="1500" u="none" cap="none" strike="noStrike">
                <a:solidFill>
                  <a:srgbClr val="FFFFFF"/>
                </a:solidFill>
                <a:latin typeface="Calibri"/>
                <a:ea typeface="Calibri"/>
                <a:cs typeface="Calibri"/>
                <a:sym typeface="Calibri"/>
              </a:rPr>
              <a:t>¿Cuáles son esos elementos?</a:t>
            </a:r>
            <a:endParaRPr/>
          </a:p>
          <a:p>
            <a:pPr indent="0" lvl="0" marL="0" marR="0" rtl="0" algn="l">
              <a:lnSpc>
                <a:spcPct val="100000"/>
              </a:lnSpc>
              <a:spcBef>
                <a:spcPts val="0"/>
              </a:spcBef>
              <a:spcAft>
                <a:spcPts val="0"/>
              </a:spcAft>
              <a:buClr>
                <a:srgbClr val="FFFFFF"/>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FFFFFF"/>
              </a:buClr>
              <a:buSzPts val="1500"/>
              <a:buFont typeface="Calibri"/>
              <a:buNone/>
            </a:pPr>
            <a:r>
              <a:rPr b="1" i="0" lang="en-US" sz="1500" u="none" cap="none" strike="noStrike">
                <a:solidFill>
                  <a:srgbClr val="FFFFFF"/>
                </a:solidFill>
                <a:latin typeface="Calibri"/>
                <a:ea typeface="Calibri"/>
                <a:cs typeface="Calibri"/>
                <a:sym typeface="Calibri"/>
              </a:rPr>
              <a:t>1. </a:t>
            </a:r>
            <a:r>
              <a:rPr b="0" i="0" lang="en-US" sz="1500" u="none" cap="none" strike="noStrike">
                <a:solidFill>
                  <a:srgbClr val="FFFFFF"/>
                </a:solidFill>
                <a:latin typeface="Calibri"/>
                <a:ea typeface="Calibri"/>
                <a:cs typeface="Calibri"/>
                <a:sym typeface="Calibri"/>
              </a:rPr>
              <a:t>Operadores </a:t>
            </a:r>
            <a:endParaRPr/>
          </a:p>
          <a:p>
            <a:pPr indent="0" lvl="0" marL="0" marR="0" rtl="0" algn="l">
              <a:lnSpc>
                <a:spcPct val="100000"/>
              </a:lnSpc>
              <a:spcBef>
                <a:spcPts val="0"/>
              </a:spcBef>
              <a:spcAft>
                <a:spcPts val="0"/>
              </a:spcAft>
              <a:buClr>
                <a:srgbClr val="FFFFFF"/>
              </a:buClr>
              <a:buSzPts val="1500"/>
              <a:buFont typeface="Calibri"/>
              <a:buNone/>
            </a:pPr>
            <a:r>
              <a:rPr b="1" i="0" lang="en-US" sz="1500" u="none" cap="none" strike="noStrike">
                <a:solidFill>
                  <a:srgbClr val="FFFFFF"/>
                </a:solidFill>
                <a:latin typeface="Calibri"/>
                <a:ea typeface="Calibri"/>
                <a:cs typeface="Calibri"/>
                <a:sym typeface="Calibri"/>
              </a:rPr>
              <a:t>2. </a:t>
            </a:r>
            <a:r>
              <a:rPr b="0" i="0" lang="en-US" sz="1500" u="none" cap="none" strike="noStrike">
                <a:solidFill>
                  <a:srgbClr val="FFFFFF"/>
                </a:solidFill>
                <a:latin typeface="Calibri"/>
                <a:ea typeface="Calibri"/>
                <a:cs typeface="Calibri"/>
                <a:sym typeface="Calibri"/>
              </a:rPr>
              <a:t>Suma o Adición     			+</a:t>
            </a:r>
            <a:endParaRPr/>
          </a:p>
          <a:p>
            <a:pPr indent="0" lvl="0" marL="0" marR="0" rtl="0" algn="l">
              <a:lnSpc>
                <a:spcPct val="100000"/>
              </a:lnSpc>
              <a:spcBef>
                <a:spcPts val="0"/>
              </a:spcBef>
              <a:spcAft>
                <a:spcPts val="0"/>
              </a:spcAft>
              <a:buClr>
                <a:srgbClr val="FFFFFF"/>
              </a:buClr>
              <a:buSzPts val="1500"/>
              <a:buFont typeface="Calibri"/>
              <a:buNone/>
            </a:pPr>
            <a:r>
              <a:rPr b="1" i="0" lang="en-US" sz="1500" u="none" cap="none" strike="noStrike">
                <a:solidFill>
                  <a:srgbClr val="FFFFFF"/>
                </a:solidFill>
                <a:latin typeface="Calibri"/>
                <a:ea typeface="Calibri"/>
                <a:cs typeface="Calibri"/>
                <a:sym typeface="Calibri"/>
              </a:rPr>
              <a:t>3. </a:t>
            </a:r>
            <a:r>
              <a:rPr b="0" i="0" lang="en-US" sz="1500" u="none" cap="none" strike="noStrike">
                <a:solidFill>
                  <a:srgbClr val="FFFFFF"/>
                </a:solidFill>
                <a:latin typeface="Calibri"/>
                <a:ea typeface="Calibri"/>
                <a:cs typeface="Calibri"/>
                <a:sym typeface="Calibri"/>
              </a:rPr>
              <a:t>Resta, Diferencia o Sustracción		-</a:t>
            </a:r>
            <a:endParaRPr/>
          </a:p>
          <a:p>
            <a:pPr indent="0" lvl="0" marL="0" marR="0" rtl="0" algn="l">
              <a:lnSpc>
                <a:spcPct val="100000"/>
              </a:lnSpc>
              <a:spcBef>
                <a:spcPts val="0"/>
              </a:spcBef>
              <a:spcAft>
                <a:spcPts val="0"/>
              </a:spcAft>
              <a:buClr>
                <a:srgbClr val="FFFFFF"/>
              </a:buClr>
              <a:buSzPts val="1500"/>
              <a:buFont typeface="Calibri"/>
              <a:buNone/>
            </a:pPr>
            <a:r>
              <a:rPr b="1" i="0" lang="en-US" sz="1500" u="none" cap="none" strike="noStrike">
                <a:solidFill>
                  <a:srgbClr val="FFFFFF"/>
                </a:solidFill>
                <a:latin typeface="Calibri"/>
                <a:ea typeface="Calibri"/>
                <a:cs typeface="Calibri"/>
                <a:sym typeface="Calibri"/>
              </a:rPr>
              <a:t>4. </a:t>
            </a:r>
            <a:r>
              <a:rPr b="0" i="0" lang="en-US" sz="1500" u="none" cap="none" strike="noStrike">
                <a:solidFill>
                  <a:srgbClr val="FFFFFF"/>
                </a:solidFill>
                <a:latin typeface="Calibri"/>
                <a:ea typeface="Calibri"/>
                <a:cs typeface="Calibri"/>
                <a:sym typeface="Calibri"/>
              </a:rPr>
              <a:t>Producto o Multiplicación		*</a:t>
            </a:r>
            <a:endParaRPr/>
          </a:p>
          <a:p>
            <a:pPr indent="0" lvl="0" marL="0" marR="0" rtl="0" algn="l">
              <a:lnSpc>
                <a:spcPct val="100000"/>
              </a:lnSpc>
              <a:spcBef>
                <a:spcPts val="0"/>
              </a:spcBef>
              <a:spcAft>
                <a:spcPts val="0"/>
              </a:spcAft>
              <a:buClr>
                <a:srgbClr val="FFFFFF"/>
              </a:buClr>
              <a:buSzPts val="1500"/>
              <a:buFont typeface="Calibri"/>
              <a:buNone/>
            </a:pPr>
            <a:r>
              <a:rPr b="1" i="0" lang="en-US" sz="1500" u="none" cap="none" strike="noStrike">
                <a:solidFill>
                  <a:srgbClr val="FFFFFF"/>
                </a:solidFill>
                <a:latin typeface="Calibri"/>
                <a:ea typeface="Calibri"/>
                <a:cs typeface="Calibri"/>
                <a:sym typeface="Calibri"/>
              </a:rPr>
              <a:t>5. </a:t>
            </a:r>
            <a:r>
              <a:rPr b="0" i="0" lang="en-US" sz="1500" u="none" cap="none" strike="noStrike">
                <a:solidFill>
                  <a:srgbClr val="FFFFFF"/>
                </a:solidFill>
                <a:latin typeface="Calibri"/>
                <a:ea typeface="Calibri"/>
                <a:cs typeface="Calibri"/>
                <a:sym typeface="Calibri"/>
              </a:rPr>
              <a:t>Cociente o División			/</a:t>
            </a:r>
            <a:endParaRPr/>
          </a:p>
          <a:p>
            <a:pPr indent="0" lvl="0" marL="0" marR="0" rtl="0" algn="l">
              <a:lnSpc>
                <a:spcPct val="100000"/>
              </a:lnSpc>
              <a:spcBef>
                <a:spcPts val="0"/>
              </a:spcBef>
              <a:spcAft>
                <a:spcPts val="0"/>
              </a:spcAft>
              <a:buClr>
                <a:srgbClr val="FFFFFF"/>
              </a:buClr>
              <a:buSzPts val="1500"/>
              <a:buFont typeface="Calibri"/>
              <a:buNone/>
            </a:pPr>
            <a:r>
              <a:rPr b="1" i="0" lang="en-US" sz="1500" u="none" cap="none" strike="noStrike">
                <a:solidFill>
                  <a:srgbClr val="FFFFFF"/>
                </a:solidFill>
                <a:latin typeface="Calibri"/>
                <a:ea typeface="Calibri"/>
                <a:cs typeface="Calibri"/>
                <a:sym typeface="Calibri"/>
              </a:rPr>
              <a:t>6. </a:t>
            </a:r>
            <a:r>
              <a:rPr b="0" i="0" lang="en-US" sz="1500" u="none" cap="none" strike="noStrike">
                <a:solidFill>
                  <a:srgbClr val="FFFFFF"/>
                </a:solidFill>
                <a:latin typeface="Calibri"/>
                <a:ea typeface="Calibri"/>
                <a:cs typeface="Calibri"/>
                <a:sym typeface="Calibri"/>
              </a:rPr>
              <a:t>Unión o Concatenar 			&amp;</a:t>
            </a:r>
            <a:endParaRPr/>
          </a:p>
          <a:p>
            <a:pPr indent="0" lvl="0" marL="0" marR="0" rtl="0" algn="l">
              <a:lnSpc>
                <a:spcPct val="100000"/>
              </a:lnSpc>
              <a:spcBef>
                <a:spcPts val="0"/>
              </a:spcBef>
              <a:spcAft>
                <a:spcPts val="0"/>
              </a:spcAft>
              <a:buClr>
                <a:srgbClr val="FFFFFF"/>
              </a:buClr>
              <a:buSzPts val="1500"/>
              <a:buFont typeface="Calibri"/>
              <a:buNone/>
            </a:pPr>
            <a:r>
              <a:rPr b="1" i="0" lang="en-US" sz="1500" u="none" cap="none" strike="noStrike">
                <a:solidFill>
                  <a:srgbClr val="FFFFFF"/>
                </a:solidFill>
                <a:latin typeface="Calibri"/>
                <a:ea typeface="Calibri"/>
                <a:cs typeface="Calibri"/>
                <a:sym typeface="Calibri"/>
              </a:rPr>
              <a:t>7. </a:t>
            </a:r>
            <a:r>
              <a:rPr b="0" i="0" lang="en-US" sz="1500" u="none" cap="none" strike="noStrike">
                <a:solidFill>
                  <a:srgbClr val="FFFFFF"/>
                </a:solidFill>
                <a:latin typeface="Calibri"/>
                <a:ea typeface="Calibri"/>
                <a:cs typeface="Calibri"/>
                <a:sym typeface="Calibri"/>
              </a:rPr>
              <a:t>Operadores de Comparación</a:t>
            </a:r>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Mayor que			&gt;</a:t>
            </a:r>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Menor que			&lt;</a:t>
            </a:r>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Mayor o igual a		&gt;=</a:t>
            </a:r>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Menor o igual a		&lt;=</a:t>
            </a:r>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Igual a			=</a:t>
            </a:r>
            <a:endParaRPr/>
          </a:p>
          <a:p>
            <a:pPr indent="0" lvl="0" marL="0" marR="0" rtl="0" algn="l">
              <a:lnSpc>
                <a:spcPct val="100000"/>
              </a:lnSpc>
              <a:spcBef>
                <a:spcPts val="0"/>
              </a:spcBef>
              <a:spcAft>
                <a:spcPts val="0"/>
              </a:spcAft>
              <a:buClr>
                <a:srgbClr val="FFFFFF"/>
              </a:buClr>
              <a:buSzPts val="1500"/>
              <a:buFont typeface="Calibri"/>
              <a:buNone/>
            </a:pPr>
            <a:r>
              <a:rPr b="0" i="0" lang="en-US" sz="1500" u="none" cap="none" strike="noStrike">
                <a:solidFill>
                  <a:srgbClr val="FFFFFF"/>
                </a:solidFill>
                <a:latin typeface="Calibri"/>
                <a:ea typeface="Calibri"/>
                <a:cs typeface="Calibri"/>
                <a:sym typeface="Calibri"/>
              </a:rPr>
              <a:t>	Distinto a			&lt;&gt;</a:t>
            </a:r>
            <a:endParaRPr/>
          </a:p>
        </p:txBody>
      </p:sp>
      <p:pic>
        <p:nvPicPr>
          <p:cNvPr descr="Google Shape;388;p23" id="402" name="Google Shape;402;p15"/>
          <p:cNvPicPr preferRelativeResize="0"/>
          <p:nvPr/>
        </p:nvPicPr>
        <p:blipFill rotWithShape="1">
          <a:blip r:embed="rId3">
            <a:alphaModFix/>
          </a:blip>
          <a:srcRect b="0" l="0" r="0" t="0"/>
          <a:stretch/>
        </p:blipFill>
        <p:spPr>
          <a:xfrm flipH="1">
            <a:off x="466023" y="4019012"/>
            <a:ext cx="2646123" cy="289018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1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08" name="Google Shape;408;p16"/>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16</a:t>
            </a:r>
            <a:endParaRPr/>
          </a:p>
        </p:txBody>
      </p:sp>
      <p:grpSp>
        <p:nvGrpSpPr>
          <p:cNvPr id="409" name="Google Shape;409;p16"/>
          <p:cNvGrpSpPr/>
          <p:nvPr/>
        </p:nvGrpSpPr>
        <p:grpSpPr>
          <a:xfrm>
            <a:off x="466023" y="2292217"/>
            <a:ext cx="5207193" cy="4265904"/>
            <a:chOff x="0" y="0"/>
            <a:chExt cx="5207192" cy="4265903"/>
          </a:xfrm>
        </p:grpSpPr>
        <p:sp>
          <p:nvSpPr>
            <p:cNvPr id="410" name="Google Shape;410;p16"/>
            <p:cNvSpPr/>
            <p:nvPr/>
          </p:nvSpPr>
          <p:spPr>
            <a:xfrm>
              <a:off x="0" y="0"/>
              <a:ext cx="5207192" cy="4265903"/>
            </a:xfrm>
            <a:prstGeom prst="roundRect">
              <a:avLst>
                <a:gd fmla="val 7289"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6"/>
            <p:cNvSpPr txBox="1"/>
            <p:nvPr/>
          </p:nvSpPr>
          <p:spPr>
            <a:xfrm>
              <a:off x="91070" y="1942833"/>
              <a:ext cx="502505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12" name="Google Shape;412;p16"/>
          <p:cNvSpPr txBox="1"/>
          <p:nvPr/>
        </p:nvSpPr>
        <p:spPr>
          <a:xfrm>
            <a:off x="648741" y="2645837"/>
            <a:ext cx="4817994" cy="4078471"/>
          </a:xfrm>
          <a:prstGeom prst="rect">
            <a:avLst/>
          </a:prstGeom>
          <a:noFill/>
          <a:ln>
            <a:noFill/>
          </a:ln>
        </p:spPr>
        <p:txBody>
          <a:bodyPr anchorCtr="0" anchor="ctr" bIns="91375" lIns="91375" spcFirstLastPara="1" rIns="91375" wrap="square" tIns="91375">
            <a:spAutoFit/>
          </a:bodyPr>
          <a:lstStyle/>
          <a:p>
            <a:pPr indent="0" lvl="0" marL="0" marR="0" rtl="0" algn="l">
              <a:lnSpc>
                <a:spcPct val="110000"/>
              </a:lnSpc>
              <a:spcBef>
                <a:spcPts val="0"/>
              </a:spcBef>
              <a:spcAft>
                <a:spcPts val="0"/>
              </a:spcAft>
              <a:buClr>
                <a:srgbClr val="ED6B00"/>
              </a:buClr>
              <a:buSzPts val="1500"/>
              <a:buFont typeface="Calibri"/>
              <a:buNone/>
            </a:pPr>
            <a:r>
              <a:rPr b="1" i="0" lang="en-US" sz="1500" u="none" cap="none" strike="noStrike">
                <a:solidFill>
                  <a:srgbClr val="ED6B00"/>
                </a:solidFill>
                <a:latin typeface="Calibri"/>
                <a:ea typeface="Calibri"/>
                <a:cs typeface="Calibri"/>
                <a:sym typeface="Calibri"/>
              </a:rPr>
              <a:t>1. Constantes. </a:t>
            </a:r>
            <a:r>
              <a:rPr b="0" i="0" lang="en-US" sz="1500" u="none" cap="none" strike="noStrike">
                <a:solidFill>
                  <a:srgbClr val="000000"/>
                </a:solidFill>
                <a:latin typeface="Calibri"/>
                <a:ea typeface="Calibri"/>
                <a:cs typeface="Calibri"/>
                <a:sym typeface="Calibri"/>
              </a:rPr>
              <a:t>Las constantes son valores únicos que no cambian, pueden ser numéricos o textos.</a:t>
            </a:r>
            <a:endParaRPr/>
          </a:p>
          <a:p>
            <a:pPr indent="0" lvl="0" marL="0" marR="0" rtl="0" algn="l">
              <a:lnSpc>
                <a:spcPct val="11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Ejemplos: 5, 60, 200000, casa, cliente, confirmado.</a:t>
            </a:r>
            <a:endParaRPr/>
          </a:p>
          <a:p>
            <a:pPr indent="0" lvl="0" marL="0" marR="0" rtl="0" algn="l">
              <a:lnSpc>
                <a:spcPct val="11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ED6B00"/>
              </a:buClr>
              <a:buSzPts val="1500"/>
              <a:buFont typeface="Calibri"/>
              <a:buNone/>
            </a:pPr>
            <a:r>
              <a:rPr b="1" i="0" lang="en-US" sz="1500" u="none" cap="none" strike="noStrike">
                <a:solidFill>
                  <a:srgbClr val="ED6B00"/>
                </a:solidFill>
                <a:latin typeface="Calibri"/>
                <a:ea typeface="Calibri"/>
                <a:cs typeface="Calibri"/>
                <a:sym typeface="Calibri"/>
              </a:rPr>
              <a:t>2. Variables. </a:t>
            </a:r>
            <a:r>
              <a:rPr b="0" i="0" lang="en-US" sz="1500" u="none" cap="none" strike="noStrike">
                <a:solidFill>
                  <a:srgbClr val="000000"/>
                </a:solidFill>
                <a:latin typeface="Calibri"/>
                <a:ea typeface="Calibri"/>
                <a:cs typeface="Calibri"/>
                <a:sym typeface="Calibri"/>
              </a:rPr>
              <a:t>Las variables son valores que cambian de acuerdo a su origen referido. En este caso hablaremos de referencias al valor que contiene una celda o un rango de celdas. C5, T67, E4:G50</a:t>
            </a:r>
            <a:endParaRPr/>
          </a:p>
          <a:p>
            <a:pPr indent="0" lvl="0" marL="0" marR="0" rtl="0" algn="l">
              <a:lnSpc>
                <a:spcPct val="11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ED6B00"/>
              </a:buClr>
              <a:buSzPts val="1500"/>
              <a:buFont typeface="Calibri"/>
              <a:buNone/>
            </a:pPr>
            <a:r>
              <a:rPr b="1" i="0" lang="en-US" sz="1500" u="none" cap="none" strike="noStrike">
                <a:solidFill>
                  <a:srgbClr val="ED6B00"/>
                </a:solidFill>
                <a:latin typeface="Calibri"/>
                <a:ea typeface="Calibri"/>
                <a:cs typeface="Calibri"/>
                <a:sym typeface="Calibri"/>
              </a:rPr>
              <a:t>3. Funciones. </a:t>
            </a:r>
            <a:r>
              <a:rPr b="0" i="0" lang="en-US" sz="1500" u="none" cap="none" strike="noStrike">
                <a:solidFill>
                  <a:srgbClr val="000000"/>
                </a:solidFill>
                <a:latin typeface="Calibri"/>
                <a:ea typeface="Calibri"/>
                <a:cs typeface="Calibri"/>
                <a:sym typeface="Calibri"/>
              </a:rPr>
              <a:t>Las funciones podemos definirlas como un pequeño programa que cumple un objetivo o entrega un resultado. Como son programas, tienen una forma de escribir genérica (sintaxis). Al momento de crear o escribir una función se debe considerar la sintaxis que aparece </a:t>
            </a:r>
            <a:endParaRPr/>
          </a:p>
          <a:p>
            <a:pPr indent="0" lvl="0" marL="0" marR="0" rtl="0" algn="l">
              <a:lnSpc>
                <a:spcPct val="11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en la imagen.</a:t>
            </a:r>
            <a:endParaRPr/>
          </a:p>
        </p:txBody>
      </p:sp>
      <p:sp>
        <p:nvSpPr>
          <p:cNvPr id="413" name="Google Shape;413;p16"/>
          <p:cNvSpPr txBox="1"/>
          <p:nvPr/>
        </p:nvSpPr>
        <p:spPr>
          <a:xfrm>
            <a:off x="452173" y="1269910"/>
            <a:ext cx="8950504"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FÓRMULAS </a:t>
            </a:r>
            <a:r>
              <a:rPr b="0" i="0" lang="en-US" sz="2800" u="none" cap="none" strike="noStrike">
                <a:solidFill>
                  <a:srgbClr val="A93501"/>
                </a:solidFill>
                <a:latin typeface="Calibri"/>
                <a:ea typeface="Calibri"/>
                <a:cs typeface="Calibri"/>
                <a:sym typeface="Calibri"/>
              </a:rPr>
              <a:t>Y FUNCIONES</a:t>
            </a:r>
            <a:endParaRPr/>
          </a:p>
        </p:txBody>
      </p:sp>
      <p:pic>
        <p:nvPicPr>
          <p:cNvPr descr="Google Shape;399;p24" id="414" name="Google Shape;414;p16"/>
          <p:cNvPicPr preferRelativeResize="0"/>
          <p:nvPr/>
        </p:nvPicPr>
        <p:blipFill rotWithShape="1">
          <a:blip r:embed="rId3">
            <a:alphaModFix/>
          </a:blip>
          <a:srcRect b="0" l="0" r="0" t="0"/>
          <a:stretch/>
        </p:blipFill>
        <p:spPr>
          <a:xfrm>
            <a:off x="6070989" y="2482713"/>
            <a:ext cx="3010366" cy="2935296"/>
          </a:xfrm>
          <a:prstGeom prst="rect">
            <a:avLst/>
          </a:prstGeom>
          <a:noFill/>
          <a:ln>
            <a:noFill/>
          </a:ln>
        </p:spPr>
      </p:pic>
      <p:grpSp>
        <p:nvGrpSpPr>
          <p:cNvPr id="415" name="Google Shape;415;p16"/>
          <p:cNvGrpSpPr/>
          <p:nvPr/>
        </p:nvGrpSpPr>
        <p:grpSpPr>
          <a:xfrm>
            <a:off x="5855927" y="2374991"/>
            <a:ext cx="3348379" cy="3111413"/>
            <a:chOff x="-1" y="-1"/>
            <a:chExt cx="3348378" cy="3111412"/>
          </a:xfrm>
        </p:grpSpPr>
        <p:sp>
          <p:nvSpPr>
            <p:cNvPr id="416" name="Google Shape;416;p16"/>
            <p:cNvSpPr/>
            <p:nvPr/>
          </p:nvSpPr>
          <p:spPr>
            <a:xfrm rot="5400000">
              <a:off x="118482" y="-118484"/>
              <a:ext cx="3111412" cy="3348378"/>
            </a:xfrm>
            <a:prstGeom prst="roundRect">
              <a:avLst>
                <a:gd fmla="val 8000" name="adj"/>
              </a:avLst>
            </a:prstGeom>
            <a:noFill/>
            <a:ln cap="flat" cmpd="sng" w="44450">
              <a:solidFill>
                <a:srgbClr val="FFB375"/>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6"/>
            <p:cNvSpPr txBox="1"/>
            <p:nvPr/>
          </p:nvSpPr>
          <p:spPr>
            <a:xfrm rot="5400000">
              <a:off x="213637" y="1365613"/>
              <a:ext cx="2921154"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17"/>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23" name="Google Shape;423;p17"/>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17</a:t>
            </a:r>
            <a:endParaRPr/>
          </a:p>
        </p:txBody>
      </p:sp>
      <p:sp>
        <p:nvSpPr>
          <p:cNvPr id="424" name="Google Shape;424;p17"/>
          <p:cNvSpPr txBox="1"/>
          <p:nvPr/>
        </p:nvSpPr>
        <p:spPr>
          <a:xfrm>
            <a:off x="452173" y="2191880"/>
            <a:ext cx="5987958" cy="984116"/>
          </a:xfrm>
          <a:prstGeom prst="rect">
            <a:avLst/>
          </a:prstGeom>
          <a:noFill/>
          <a:ln>
            <a:noFill/>
          </a:ln>
        </p:spPr>
        <p:txBody>
          <a:bodyPr anchorCtr="0" anchor="ctr" bIns="91375" lIns="91375" spcFirstLastPara="1" rIns="91375" wrap="square" tIns="91375">
            <a:spAutoFit/>
          </a:bodyPr>
          <a:lstStyle/>
          <a:p>
            <a:pPr indent="0" lvl="0" marL="0" marR="0" rtl="0" algn="ctr">
              <a:lnSpc>
                <a:spcPct val="110000"/>
              </a:lnSpc>
              <a:spcBef>
                <a:spcPts val="0"/>
              </a:spcBef>
              <a:spcAft>
                <a:spcPts val="0"/>
              </a:spcAft>
              <a:buClr>
                <a:srgbClr val="ED6B00"/>
              </a:buClr>
              <a:buSzPts val="6300"/>
              <a:buFont typeface="Calibri"/>
              <a:buNone/>
            </a:pPr>
            <a:r>
              <a:rPr b="1" i="0" lang="en-US" sz="6300" u="none" cap="none" strike="noStrike">
                <a:solidFill>
                  <a:srgbClr val="ED6B00"/>
                </a:solidFill>
                <a:latin typeface="Calibri"/>
                <a:ea typeface="Calibri"/>
                <a:cs typeface="Calibri"/>
                <a:sym typeface="Calibri"/>
              </a:rPr>
              <a:t>= SUMA (A2:A6)</a:t>
            </a:r>
            <a:endParaRPr/>
          </a:p>
        </p:txBody>
      </p:sp>
      <p:sp>
        <p:nvSpPr>
          <p:cNvPr id="425" name="Google Shape;425;p17"/>
          <p:cNvSpPr txBox="1"/>
          <p:nvPr/>
        </p:nvSpPr>
        <p:spPr>
          <a:xfrm>
            <a:off x="452173" y="1269910"/>
            <a:ext cx="8950504"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SINTAXIS </a:t>
            </a:r>
            <a:r>
              <a:rPr b="0" i="0" lang="en-US" sz="2800" u="none" cap="none" strike="noStrike">
                <a:solidFill>
                  <a:srgbClr val="A93501"/>
                </a:solidFill>
                <a:latin typeface="Calibri"/>
                <a:ea typeface="Calibri"/>
                <a:cs typeface="Calibri"/>
                <a:sym typeface="Calibri"/>
              </a:rPr>
              <a:t>DE UNA FUNCIÓN</a:t>
            </a:r>
            <a:endParaRPr/>
          </a:p>
        </p:txBody>
      </p:sp>
      <p:grpSp>
        <p:nvGrpSpPr>
          <p:cNvPr id="426" name="Google Shape;426;p17"/>
          <p:cNvGrpSpPr/>
          <p:nvPr/>
        </p:nvGrpSpPr>
        <p:grpSpPr>
          <a:xfrm>
            <a:off x="471751" y="2169098"/>
            <a:ext cx="5968378" cy="2158546"/>
            <a:chOff x="-1" y="-1"/>
            <a:chExt cx="5968377" cy="2158545"/>
          </a:xfrm>
        </p:grpSpPr>
        <p:sp>
          <p:nvSpPr>
            <p:cNvPr id="427" name="Google Shape;427;p17"/>
            <p:cNvSpPr/>
            <p:nvPr/>
          </p:nvSpPr>
          <p:spPr>
            <a:xfrm rot="5400000">
              <a:off x="1904915" y="-1904917"/>
              <a:ext cx="2158545" cy="5968377"/>
            </a:xfrm>
            <a:prstGeom prst="roundRect">
              <a:avLst>
                <a:gd fmla="val 8000" name="adj"/>
              </a:avLst>
            </a:prstGeom>
            <a:noFill/>
            <a:ln cap="flat" cmpd="sng" w="44450">
              <a:solidFill>
                <a:srgbClr val="FFB375"/>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7"/>
            <p:cNvSpPr txBox="1"/>
            <p:nvPr/>
          </p:nvSpPr>
          <p:spPr>
            <a:xfrm rot="5400000">
              <a:off x="1977743" y="889179"/>
              <a:ext cx="2012940"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29" name="Google Shape;429;p17"/>
          <p:cNvGrpSpPr/>
          <p:nvPr/>
        </p:nvGrpSpPr>
        <p:grpSpPr>
          <a:xfrm>
            <a:off x="649256" y="3359341"/>
            <a:ext cx="1280144" cy="848866"/>
            <a:chOff x="0" y="0"/>
            <a:chExt cx="1280143" cy="848864"/>
          </a:xfrm>
        </p:grpSpPr>
        <p:sp>
          <p:nvSpPr>
            <p:cNvPr id="430" name="Google Shape;430;p17"/>
            <p:cNvSpPr/>
            <p:nvPr/>
          </p:nvSpPr>
          <p:spPr>
            <a:xfrm>
              <a:off x="0" y="0"/>
              <a:ext cx="1280143" cy="848864"/>
            </a:xfrm>
            <a:prstGeom prst="roundRect">
              <a:avLst>
                <a:gd fmla="val 16327"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7"/>
            <p:cNvSpPr txBox="1"/>
            <p:nvPr/>
          </p:nvSpPr>
          <p:spPr>
            <a:xfrm>
              <a:off x="40592" y="234314"/>
              <a:ext cx="1198958"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32" name="Google Shape;432;p17"/>
          <p:cNvSpPr txBox="1"/>
          <p:nvPr/>
        </p:nvSpPr>
        <p:spPr>
          <a:xfrm>
            <a:off x="366712" y="3411994"/>
            <a:ext cx="1827772" cy="73791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Siempre debe </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comenzar con </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el signo =</a:t>
            </a:r>
            <a:endParaRPr/>
          </a:p>
        </p:txBody>
      </p:sp>
      <p:grpSp>
        <p:nvGrpSpPr>
          <p:cNvPr id="433" name="Google Shape;433;p17"/>
          <p:cNvGrpSpPr/>
          <p:nvPr/>
        </p:nvGrpSpPr>
        <p:grpSpPr>
          <a:xfrm>
            <a:off x="2000262" y="3352693"/>
            <a:ext cx="1280145" cy="608682"/>
            <a:chOff x="0" y="0"/>
            <a:chExt cx="1280143" cy="608680"/>
          </a:xfrm>
        </p:grpSpPr>
        <p:sp>
          <p:nvSpPr>
            <p:cNvPr id="434" name="Google Shape;434;p17"/>
            <p:cNvSpPr/>
            <p:nvPr/>
          </p:nvSpPr>
          <p:spPr>
            <a:xfrm>
              <a:off x="0" y="0"/>
              <a:ext cx="1280143" cy="608680"/>
            </a:xfrm>
            <a:prstGeom prst="roundRect">
              <a:avLst>
                <a:gd fmla="val 16327"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7"/>
            <p:cNvSpPr txBox="1"/>
            <p:nvPr/>
          </p:nvSpPr>
          <p:spPr>
            <a:xfrm>
              <a:off x="29107" y="114222"/>
              <a:ext cx="1221928"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36" name="Google Shape;436;p17"/>
          <p:cNvSpPr txBox="1"/>
          <p:nvPr/>
        </p:nvSpPr>
        <p:spPr>
          <a:xfrm>
            <a:off x="2045989" y="3386508"/>
            <a:ext cx="1188692" cy="50931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Nombre </a:t>
            </a:r>
            <a:endParaRPr/>
          </a:p>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de la función</a:t>
            </a:r>
            <a:endParaRPr/>
          </a:p>
        </p:txBody>
      </p:sp>
      <p:sp>
        <p:nvSpPr>
          <p:cNvPr id="437" name="Google Shape;437;p17"/>
          <p:cNvSpPr/>
          <p:nvPr/>
        </p:nvSpPr>
        <p:spPr>
          <a:xfrm rot="-5400000">
            <a:off x="4763303" y="2298230"/>
            <a:ext cx="304798" cy="1641850"/>
          </a:xfrm>
          <a:custGeom>
            <a:rect b="b" l="l" r="r" t="t"/>
            <a:pathLst>
              <a:path extrusionOk="0" h="21600" w="21600">
                <a:moveTo>
                  <a:pt x="21600" y="21600"/>
                </a:moveTo>
                <a:cubicBezTo>
                  <a:pt x="15635" y="21600"/>
                  <a:pt x="10800" y="21450"/>
                  <a:pt x="10800" y="21266"/>
                </a:cubicBezTo>
                <a:lnTo>
                  <a:pt x="10800" y="11134"/>
                </a:lnTo>
                <a:cubicBezTo>
                  <a:pt x="10800" y="10950"/>
                  <a:pt x="5965" y="10800"/>
                  <a:pt x="0" y="10800"/>
                </a:cubicBezTo>
                <a:cubicBezTo>
                  <a:pt x="5965" y="10800"/>
                  <a:pt x="10800" y="10650"/>
                  <a:pt x="10800" y="10466"/>
                </a:cubicBezTo>
                <a:lnTo>
                  <a:pt x="10800" y="334"/>
                </a:lnTo>
                <a:cubicBezTo>
                  <a:pt x="10800" y="150"/>
                  <a:pt x="15635" y="0"/>
                  <a:pt x="21600" y="0"/>
                </a:cubicBezTo>
              </a:path>
            </a:pathLst>
          </a:custGeom>
          <a:noFill/>
          <a:ln cap="flat" cmpd="sng" w="9525">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7"/>
          <p:cNvSpPr/>
          <p:nvPr/>
        </p:nvSpPr>
        <p:spPr>
          <a:xfrm rot="-5400000">
            <a:off x="2316415" y="2486230"/>
            <a:ext cx="304798" cy="1256221"/>
          </a:xfrm>
          <a:custGeom>
            <a:rect b="b" l="l" r="r" t="t"/>
            <a:pathLst>
              <a:path extrusionOk="0" h="21600" w="21600">
                <a:moveTo>
                  <a:pt x="21600" y="21600"/>
                </a:moveTo>
                <a:cubicBezTo>
                  <a:pt x="15635" y="21600"/>
                  <a:pt x="10800" y="21404"/>
                  <a:pt x="10800" y="21163"/>
                </a:cubicBezTo>
                <a:lnTo>
                  <a:pt x="10800" y="11237"/>
                </a:lnTo>
                <a:cubicBezTo>
                  <a:pt x="10800" y="10996"/>
                  <a:pt x="5965" y="10800"/>
                  <a:pt x="0" y="10800"/>
                </a:cubicBezTo>
                <a:cubicBezTo>
                  <a:pt x="5965" y="10800"/>
                  <a:pt x="10800" y="10604"/>
                  <a:pt x="10800" y="10363"/>
                </a:cubicBezTo>
                <a:lnTo>
                  <a:pt x="10800" y="437"/>
                </a:lnTo>
                <a:cubicBezTo>
                  <a:pt x="10800" y="196"/>
                  <a:pt x="15635" y="0"/>
                  <a:pt x="21600" y="0"/>
                </a:cubicBezTo>
              </a:path>
            </a:pathLst>
          </a:custGeom>
          <a:noFill/>
          <a:ln cap="flat" cmpd="sng" w="9525">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7"/>
          <p:cNvSpPr/>
          <p:nvPr/>
        </p:nvSpPr>
        <p:spPr>
          <a:xfrm rot="-5400000">
            <a:off x="818513" y="2813835"/>
            <a:ext cx="304798" cy="566915"/>
          </a:xfrm>
          <a:custGeom>
            <a:rect b="b" l="l" r="r" t="t"/>
            <a:pathLst>
              <a:path extrusionOk="0" h="21600" w="21600">
                <a:moveTo>
                  <a:pt x="21600" y="21600"/>
                </a:moveTo>
                <a:cubicBezTo>
                  <a:pt x="15635" y="21600"/>
                  <a:pt x="10800" y="21167"/>
                  <a:pt x="10800" y="20632"/>
                </a:cubicBezTo>
                <a:lnTo>
                  <a:pt x="10800" y="11768"/>
                </a:lnTo>
                <a:cubicBezTo>
                  <a:pt x="10800" y="11233"/>
                  <a:pt x="5965" y="10800"/>
                  <a:pt x="0" y="10800"/>
                </a:cubicBezTo>
                <a:cubicBezTo>
                  <a:pt x="5965" y="10800"/>
                  <a:pt x="10800" y="10367"/>
                  <a:pt x="10800" y="9832"/>
                </a:cubicBezTo>
                <a:lnTo>
                  <a:pt x="10800" y="968"/>
                </a:lnTo>
                <a:cubicBezTo>
                  <a:pt x="10800" y="433"/>
                  <a:pt x="15635" y="0"/>
                  <a:pt x="21600" y="0"/>
                </a:cubicBezTo>
              </a:path>
            </a:pathLst>
          </a:custGeom>
          <a:noFill/>
          <a:ln cap="flat" cmpd="sng" w="9525">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0" name="Google Shape;440;p17"/>
          <p:cNvGrpSpPr/>
          <p:nvPr/>
        </p:nvGrpSpPr>
        <p:grpSpPr>
          <a:xfrm>
            <a:off x="4301754" y="3342861"/>
            <a:ext cx="1280144" cy="608682"/>
            <a:chOff x="0" y="0"/>
            <a:chExt cx="1280143" cy="608680"/>
          </a:xfrm>
        </p:grpSpPr>
        <p:sp>
          <p:nvSpPr>
            <p:cNvPr id="441" name="Google Shape;441;p17"/>
            <p:cNvSpPr/>
            <p:nvPr/>
          </p:nvSpPr>
          <p:spPr>
            <a:xfrm>
              <a:off x="0" y="0"/>
              <a:ext cx="1280143" cy="608680"/>
            </a:xfrm>
            <a:prstGeom prst="roundRect">
              <a:avLst>
                <a:gd fmla="val 16327" name="adj"/>
              </a:avLst>
            </a:prstGeom>
            <a:solidFill>
              <a:srgbClr val="C6403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7"/>
            <p:cNvSpPr txBox="1"/>
            <p:nvPr/>
          </p:nvSpPr>
          <p:spPr>
            <a:xfrm>
              <a:off x="29107" y="114222"/>
              <a:ext cx="1221928"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43" name="Google Shape;443;p17"/>
          <p:cNvSpPr txBox="1"/>
          <p:nvPr/>
        </p:nvSpPr>
        <p:spPr>
          <a:xfrm>
            <a:off x="4347478" y="3492643"/>
            <a:ext cx="1188692" cy="280710"/>
          </a:xfrm>
          <a:prstGeom prst="rect">
            <a:avLst/>
          </a:prstGeom>
          <a:noFill/>
          <a:ln>
            <a:noFill/>
          </a:ln>
        </p:spPr>
        <p:txBody>
          <a:bodyPr anchorCtr="0" anchor="t" bIns="45675" lIns="45675" spcFirstLastPara="1" rIns="45675" wrap="square" tIns="45675">
            <a:spAutoFit/>
          </a:bodyPr>
          <a:lstStyle/>
          <a:p>
            <a:pPr indent="0" lvl="0" marL="0" marR="0" rtl="0" algn="ctr">
              <a:lnSpc>
                <a:spcPct val="100000"/>
              </a:lnSpc>
              <a:spcBef>
                <a:spcPts val="0"/>
              </a:spcBef>
              <a:spcAft>
                <a:spcPts val="0"/>
              </a:spcAft>
              <a:buClr>
                <a:srgbClr val="FFFFFF"/>
              </a:buClr>
              <a:buSzPts val="1400"/>
              <a:buFont typeface="Calibri"/>
              <a:buNone/>
            </a:pPr>
            <a:r>
              <a:rPr b="0" i="0" lang="en-US" sz="1400" u="none" cap="none" strike="noStrike">
                <a:solidFill>
                  <a:srgbClr val="FFFFFF"/>
                </a:solidFill>
                <a:latin typeface="Calibri"/>
                <a:ea typeface="Calibri"/>
                <a:cs typeface="Calibri"/>
                <a:sym typeface="Calibri"/>
              </a:rPr>
              <a:t>Argumento</a:t>
            </a:r>
            <a:endParaRPr/>
          </a:p>
        </p:txBody>
      </p:sp>
      <p:grpSp>
        <p:nvGrpSpPr>
          <p:cNvPr id="444" name="Google Shape;444;p17"/>
          <p:cNvGrpSpPr/>
          <p:nvPr/>
        </p:nvGrpSpPr>
        <p:grpSpPr>
          <a:xfrm>
            <a:off x="6590893" y="2154868"/>
            <a:ext cx="2562942" cy="2741597"/>
            <a:chOff x="0" y="-1"/>
            <a:chExt cx="2562941" cy="2741595"/>
          </a:xfrm>
        </p:grpSpPr>
        <p:sp>
          <p:nvSpPr>
            <p:cNvPr id="445" name="Google Shape;445;p17"/>
            <p:cNvSpPr/>
            <p:nvPr/>
          </p:nvSpPr>
          <p:spPr>
            <a:xfrm>
              <a:off x="0" y="-1"/>
              <a:ext cx="2562941" cy="2741595"/>
            </a:xfrm>
            <a:prstGeom prst="roundRect">
              <a:avLst>
                <a:gd fmla="val 10942"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7"/>
            <p:cNvSpPr txBox="1"/>
            <p:nvPr/>
          </p:nvSpPr>
          <p:spPr>
            <a:xfrm>
              <a:off x="82137" y="1180679"/>
              <a:ext cx="2398667"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47" name="Google Shape;447;p17"/>
          <p:cNvSpPr txBox="1"/>
          <p:nvPr/>
        </p:nvSpPr>
        <p:spPr>
          <a:xfrm>
            <a:off x="6763049" y="2316026"/>
            <a:ext cx="2307957" cy="2323084"/>
          </a:xfrm>
          <a:prstGeom prst="rect">
            <a:avLst/>
          </a:prstGeom>
          <a:noFill/>
          <a:ln>
            <a:noFill/>
          </a:ln>
        </p:spPr>
        <p:txBody>
          <a:bodyPr anchorCtr="0" anchor="ctr" bIns="91375" lIns="91375" spcFirstLastPara="1" rIns="91375" wrap="square" tIns="91375">
            <a:spAutoFit/>
          </a:bodyPr>
          <a:lstStyle/>
          <a:p>
            <a:pPr indent="0" lvl="0" marL="0" marR="0" rtl="0" algn="l">
              <a:lnSpc>
                <a:spcPct val="11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En todas las funciones se pueden ver la Sintaxis, es decir, la forma correcta de escribir las funciones y sus argumentos. Por ejemplo en la función </a:t>
            </a:r>
            <a:r>
              <a:rPr b="1" i="0" lang="en-US" sz="1500" u="none" cap="none" strike="noStrike">
                <a:solidFill>
                  <a:srgbClr val="000000"/>
                </a:solidFill>
                <a:latin typeface="Calibri"/>
                <a:ea typeface="Calibri"/>
                <a:cs typeface="Calibri"/>
                <a:sym typeface="Calibri"/>
              </a:rPr>
              <a:t>SUMA.</a:t>
            </a:r>
            <a:endParaRPr b="1"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400"/>
              <a:buFont typeface="Arial"/>
              <a:buNone/>
            </a:pPr>
            <a:r>
              <a:t/>
            </a:r>
            <a:endParaRPr b="1"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ED6B00"/>
              </a:buClr>
              <a:buSzPts val="1500"/>
              <a:buFont typeface="Calibri"/>
              <a:buNone/>
            </a:pPr>
            <a:r>
              <a:rPr b="1" i="0" lang="en-US" sz="1500" u="none" cap="none" strike="noStrike">
                <a:solidFill>
                  <a:srgbClr val="ED6B00"/>
                </a:solidFill>
                <a:latin typeface="Calibri"/>
                <a:ea typeface="Calibri"/>
                <a:cs typeface="Calibri"/>
                <a:sym typeface="Calibri"/>
              </a:rPr>
              <a:t>Sintaxis es SUMA</a:t>
            </a:r>
            <a:endParaRPr/>
          </a:p>
          <a:p>
            <a:pPr indent="0" lvl="0" marL="0" marR="0" rtl="0" algn="l">
              <a:lnSpc>
                <a:spcPct val="110000"/>
              </a:lnSpc>
              <a:spcBef>
                <a:spcPts val="0"/>
              </a:spcBef>
              <a:spcAft>
                <a:spcPts val="0"/>
              </a:spcAft>
              <a:buClr>
                <a:srgbClr val="ED6B00"/>
              </a:buClr>
              <a:buSzPts val="1500"/>
              <a:buFont typeface="Calibri"/>
              <a:buNone/>
            </a:pPr>
            <a:r>
              <a:rPr b="1" i="0" lang="en-US" sz="1500" u="none" cap="none" strike="noStrike">
                <a:solidFill>
                  <a:srgbClr val="ED6B00"/>
                </a:solidFill>
                <a:latin typeface="Calibri"/>
                <a:ea typeface="Calibri"/>
                <a:cs typeface="Calibri"/>
                <a:sym typeface="Calibri"/>
              </a:rPr>
              <a:t>(numero1;[numero2];…)</a:t>
            </a:r>
            <a:endParaRPr/>
          </a:p>
        </p:txBody>
      </p:sp>
      <p:graphicFrame>
        <p:nvGraphicFramePr>
          <p:cNvPr id="448" name="Google Shape;448;p17"/>
          <p:cNvGraphicFramePr/>
          <p:nvPr/>
        </p:nvGraphicFramePr>
        <p:xfrm>
          <a:off x="466279" y="4489229"/>
          <a:ext cx="3000000" cy="3000000"/>
        </p:xfrm>
        <a:graphic>
          <a:graphicData uri="http://schemas.openxmlformats.org/drawingml/2006/table">
            <a:tbl>
              <a:tblPr>
                <a:noFill/>
                <a:tableStyleId>{C324F676-6993-4086-A1C2-305F7928D694}</a:tableStyleId>
              </a:tblPr>
              <a:tblGrid>
                <a:gridCol w="1215725"/>
                <a:gridCol w="4791400"/>
              </a:tblGrid>
              <a:tr h="422875">
                <a:tc>
                  <a:txBody>
                    <a:bodyPr/>
                    <a:lstStyle/>
                    <a:p>
                      <a:pPr indent="0" lvl="0" marL="0" marR="0" rtl="0" algn="l">
                        <a:lnSpc>
                          <a:spcPct val="100000"/>
                        </a:lnSpc>
                        <a:spcBef>
                          <a:spcPts val="0"/>
                        </a:spcBef>
                        <a:spcAft>
                          <a:spcPts val="0"/>
                        </a:spcAft>
                        <a:buClr>
                          <a:srgbClr val="393939"/>
                        </a:buClr>
                        <a:buSzPts val="1000"/>
                        <a:buFont typeface="Calibri"/>
                        <a:buNone/>
                      </a:pPr>
                      <a:r>
                        <a:rPr b="1" lang="en-US" sz="1000" u="none" cap="none" strike="noStrike">
                          <a:solidFill>
                            <a:srgbClr val="393939"/>
                          </a:solidFill>
                          <a:latin typeface="Calibri"/>
                          <a:ea typeface="Calibri"/>
                          <a:cs typeface="Calibri"/>
                          <a:sym typeface="Calibri"/>
                        </a:rPr>
                        <a:t>Nombre del argumento</a:t>
                      </a:r>
                      <a:endParaRPr/>
                    </a:p>
                  </a:txBody>
                  <a:tcPr marT="26825" marB="26825" marR="26825" marL="268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ADADA"/>
                    </a:solidFill>
                  </a:tcPr>
                </a:tc>
                <a:tc>
                  <a:txBody>
                    <a:bodyPr/>
                    <a:lstStyle/>
                    <a:p>
                      <a:pPr indent="0" lvl="0" marL="0" marR="0" rtl="0" algn="l">
                        <a:lnSpc>
                          <a:spcPct val="100000"/>
                        </a:lnSpc>
                        <a:spcBef>
                          <a:spcPts val="0"/>
                        </a:spcBef>
                        <a:spcAft>
                          <a:spcPts val="0"/>
                        </a:spcAft>
                        <a:buClr>
                          <a:srgbClr val="393939"/>
                        </a:buClr>
                        <a:buSzPts val="1000"/>
                        <a:buFont typeface="Calibri"/>
                        <a:buNone/>
                      </a:pPr>
                      <a:r>
                        <a:rPr b="1" lang="en-US" sz="1000" u="none" cap="none" strike="noStrike">
                          <a:solidFill>
                            <a:srgbClr val="393939"/>
                          </a:solidFill>
                          <a:latin typeface="Calibri"/>
                          <a:ea typeface="Calibri"/>
                          <a:cs typeface="Calibri"/>
                          <a:sym typeface="Calibri"/>
                        </a:rPr>
                        <a:t>Descripción</a:t>
                      </a:r>
                      <a:endParaRPr/>
                    </a:p>
                  </a:txBody>
                  <a:tcPr marT="26825" marB="26825" marR="26825" marL="26825">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DADADA"/>
                    </a:solidFill>
                  </a:tcPr>
                </a:tc>
              </a:tr>
              <a:tr h="726750">
                <a:tc>
                  <a:txBody>
                    <a:bodyPr/>
                    <a:lstStyle/>
                    <a:p>
                      <a:pPr indent="0" lvl="0" marL="0" marR="0" rtl="0" algn="l">
                        <a:lnSpc>
                          <a:spcPct val="100000"/>
                        </a:lnSpc>
                        <a:spcBef>
                          <a:spcPts val="0"/>
                        </a:spcBef>
                        <a:spcAft>
                          <a:spcPts val="0"/>
                        </a:spcAft>
                        <a:buClr>
                          <a:srgbClr val="1E1E1E"/>
                        </a:buClr>
                        <a:buSzPts val="1000"/>
                        <a:buFont typeface="Calibri"/>
                        <a:buNone/>
                      </a:pPr>
                      <a:r>
                        <a:rPr b="1" lang="en-US" sz="1000" u="none" cap="none" strike="noStrike">
                          <a:solidFill>
                            <a:srgbClr val="1E1E1E"/>
                          </a:solidFill>
                          <a:latin typeface="Calibri"/>
                          <a:ea typeface="Calibri"/>
                          <a:cs typeface="Calibri"/>
                          <a:sym typeface="Calibri"/>
                        </a:rPr>
                        <a:t>Número1</a:t>
                      </a:r>
                      <a:r>
                        <a:rPr b="0" lang="en-US" sz="1000" u="none" cap="none" strike="noStrike">
                          <a:solidFill>
                            <a:srgbClr val="000000"/>
                          </a:solidFill>
                          <a:latin typeface="Arial"/>
                          <a:ea typeface="Arial"/>
                          <a:cs typeface="Arial"/>
                          <a:sym typeface="Arial"/>
                        </a:rPr>
                        <a:t>   </a:t>
                      </a:r>
                      <a:endParaRPr sz="1300" u="none" cap="none" strike="noStrike"/>
                    </a:p>
                    <a:p>
                      <a:pPr indent="0" lvl="0" marL="0" marR="0" rtl="0" algn="l">
                        <a:lnSpc>
                          <a:spcPct val="100000"/>
                        </a:lnSpc>
                        <a:spcBef>
                          <a:spcPts val="2100"/>
                        </a:spcBef>
                        <a:spcAft>
                          <a:spcPts val="0"/>
                        </a:spcAft>
                        <a:buClr>
                          <a:srgbClr val="1E1E1E"/>
                        </a:buClr>
                        <a:buSzPts val="1000"/>
                        <a:buFont typeface="Calibri"/>
                        <a:buNone/>
                      </a:pPr>
                      <a:r>
                        <a:rPr lang="en-US" sz="1000" u="none" cap="none" strike="noStrike">
                          <a:solidFill>
                            <a:srgbClr val="1E1E1E"/>
                          </a:solidFill>
                          <a:latin typeface="Calibri"/>
                          <a:ea typeface="Calibri"/>
                          <a:cs typeface="Calibri"/>
                          <a:sym typeface="Calibri"/>
                        </a:rPr>
                        <a:t>Requerido</a:t>
                      </a:r>
                      <a:endParaRPr/>
                    </a:p>
                  </a:txBody>
                  <a:tcPr marT="35750" marB="35750" marR="35750" marL="357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4F4F4"/>
                    </a:solidFill>
                  </a:tcPr>
                </a:tc>
                <a:tc>
                  <a:txBody>
                    <a:bodyPr/>
                    <a:lstStyle/>
                    <a:p>
                      <a:pPr indent="0" lvl="0" marL="0" marR="0" rtl="0" algn="l">
                        <a:lnSpc>
                          <a:spcPct val="100000"/>
                        </a:lnSpc>
                        <a:spcBef>
                          <a:spcPts val="0"/>
                        </a:spcBef>
                        <a:spcAft>
                          <a:spcPts val="0"/>
                        </a:spcAft>
                        <a:buClr>
                          <a:srgbClr val="1E1E1E"/>
                        </a:buClr>
                        <a:buSzPts val="1000"/>
                        <a:buFont typeface="Calibri"/>
                        <a:buNone/>
                      </a:pPr>
                      <a:r>
                        <a:rPr lang="en-US" sz="1000" u="none" cap="none" strike="noStrike">
                          <a:solidFill>
                            <a:srgbClr val="1E1E1E"/>
                          </a:solidFill>
                          <a:latin typeface="Calibri"/>
                          <a:ea typeface="Calibri"/>
                          <a:cs typeface="Calibri"/>
                          <a:sym typeface="Calibri"/>
                        </a:rPr>
                        <a:t>El primer número que desea sumar. El número puede darse como 4, como una   referencia de celda como B6, o como un intervalo de celdas como B2:B8.</a:t>
                      </a:r>
                      <a:endParaRPr/>
                    </a:p>
                  </a:txBody>
                  <a:tcPr marT="35750" marB="35750" marR="35750" marL="357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4F4F4"/>
                    </a:solidFill>
                  </a:tcPr>
                </a:tc>
              </a:tr>
              <a:tr h="726750">
                <a:tc>
                  <a:txBody>
                    <a:bodyPr/>
                    <a:lstStyle/>
                    <a:p>
                      <a:pPr indent="0" lvl="0" marL="0" marR="0" rtl="0" algn="l">
                        <a:lnSpc>
                          <a:spcPct val="100000"/>
                        </a:lnSpc>
                        <a:spcBef>
                          <a:spcPts val="0"/>
                        </a:spcBef>
                        <a:spcAft>
                          <a:spcPts val="0"/>
                        </a:spcAft>
                        <a:buClr>
                          <a:srgbClr val="1E1E1E"/>
                        </a:buClr>
                        <a:buSzPts val="1000"/>
                        <a:buFont typeface="Calibri"/>
                        <a:buNone/>
                      </a:pPr>
                      <a:r>
                        <a:rPr b="1" lang="en-US" sz="1000" u="none" cap="none" strike="noStrike">
                          <a:solidFill>
                            <a:srgbClr val="1E1E1E"/>
                          </a:solidFill>
                          <a:latin typeface="Calibri"/>
                          <a:ea typeface="Calibri"/>
                          <a:cs typeface="Calibri"/>
                          <a:sym typeface="Calibri"/>
                        </a:rPr>
                        <a:t>número2-255</a:t>
                      </a:r>
                      <a:r>
                        <a:rPr b="0" lang="en-US" sz="1000" u="none" cap="none" strike="noStrike">
                          <a:solidFill>
                            <a:srgbClr val="000000"/>
                          </a:solidFill>
                          <a:latin typeface="Arial"/>
                          <a:ea typeface="Arial"/>
                          <a:cs typeface="Arial"/>
                          <a:sym typeface="Arial"/>
                        </a:rPr>
                        <a:t>   </a:t>
                      </a:r>
                      <a:endParaRPr sz="1300" u="none" cap="none" strike="noStrike"/>
                    </a:p>
                    <a:p>
                      <a:pPr indent="0" lvl="0" marL="0" marR="0" rtl="0" algn="l">
                        <a:lnSpc>
                          <a:spcPct val="100000"/>
                        </a:lnSpc>
                        <a:spcBef>
                          <a:spcPts val="2100"/>
                        </a:spcBef>
                        <a:spcAft>
                          <a:spcPts val="0"/>
                        </a:spcAft>
                        <a:buClr>
                          <a:srgbClr val="1E1E1E"/>
                        </a:buClr>
                        <a:buSzPts val="1000"/>
                        <a:buFont typeface="Calibri"/>
                        <a:buNone/>
                      </a:pPr>
                      <a:r>
                        <a:rPr lang="en-US" sz="1000" u="none" cap="none" strike="noStrike">
                          <a:solidFill>
                            <a:srgbClr val="1E1E1E"/>
                          </a:solidFill>
                          <a:latin typeface="Calibri"/>
                          <a:ea typeface="Calibri"/>
                          <a:cs typeface="Calibri"/>
                          <a:sym typeface="Calibri"/>
                        </a:rPr>
                        <a:t>Opcional</a:t>
                      </a:r>
                      <a:endParaRPr/>
                    </a:p>
                  </a:txBody>
                  <a:tcPr marT="35750" marB="35750" marR="35750" marL="357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F4F4F4"/>
                    </a:solidFill>
                  </a:tcPr>
                </a:tc>
                <a:tc>
                  <a:txBody>
                    <a:bodyPr/>
                    <a:lstStyle/>
                    <a:p>
                      <a:pPr indent="0" lvl="0" marL="0" marR="0" rtl="0" algn="l">
                        <a:lnSpc>
                          <a:spcPct val="100000"/>
                        </a:lnSpc>
                        <a:spcBef>
                          <a:spcPts val="0"/>
                        </a:spcBef>
                        <a:spcAft>
                          <a:spcPts val="0"/>
                        </a:spcAft>
                        <a:buClr>
                          <a:srgbClr val="1E1E1E"/>
                        </a:buClr>
                        <a:buSzPts val="1000"/>
                        <a:buFont typeface="Calibri"/>
                        <a:buNone/>
                      </a:pPr>
                      <a:r>
                        <a:rPr lang="en-US" sz="1000" u="none" cap="none" strike="noStrike">
                          <a:solidFill>
                            <a:srgbClr val="1E1E1E"/>
                          </a:solidFill>
                          <a:latin typeface="Calibri"/>
                          <a:ea typeface="Calibri"/>
                          <a:cs typeface="Calibri"/>
                          <a:sym typeface="Calibri"/>
                        </a:rPr>
                        <a:t>Este es el segundo número que quiere sumar. Puede especificar hasta 255 números       de esta forma.</a:t>
                      </a:r>
                      <a:endParaRPr/>
                    </a:p>
                  </a:txBody>
                  <a:tcPr marT="35750" marB="35750" marR="35750" marL="357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F4F4F4"/>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sp>
        <p:nvSpPr>
          <p:cNvPr id="453" name="Google Shape;453;p18"/>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54" name="Google Shape;454;p18"/>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18</a:t>
            </a:r>
            <a:endParaRPr/>
          </a:p>
        </p:txBody>
      </p:sp>
      <p:grpSp>
        <p:nvGrpSpPr>
          <p:cNvPr id="455" name="Google Shape;455;p18"/>
          <p:cNvGrpSpPr/>
          <p:nvPr/>
        </p:nvGrpSpPr>
        <p:grpSpPr>
          <a:xfrm>
            <a:off x="466023" y="2069196"/>
            <a:ext cx="8738283" cy="804291"/>
            <a:chOff x="0" y="0"/>
            <a:chExt cx="8738282" cy="804290"/>
          </a:xfrm>
        </p:grpSpPr>
        <p:sp>
          <p:nvSpPr>
            <p:cNvPr id="456" name="Google Shape;456;p18"/>
            <p:cNvSpPr/>
            <p:nvPr/>
          </p:nvSpPr>
          <p:spPr>
            <a:xfrm>
              <a:off x="0" y="0"/>
              <a:ext cx="8738282" cy="804290"/>
            </a:xfrm>
            <a:prstGeom prst="roundRect">
              <a:avLst>
                <a:gd fmla="val 19015"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8"/>
            <p:cNvSpPr txBox="1"/>
            <p:nvPr/>
          </p:nvSpPr>
          <p:spPr>
            <a:xfrm>
              <a:off x="44791" y="212027"/>
              <a:ext cx="8648698"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58" name="Google Shape;458;p18"/>
          <p:cNvGrpSpPr/>
          <p:nvPr/>
        </p:nvGrpSpPr>
        <p:grpSpPr>
          <a:xfrm>
            <a:off x="452175" y="3035817"/>
            <a:ext cx="6350072" cy="3487653"/>
            <a:chOff x="0" y="0"/>
            <a:chExt cx="6350071" cy="3487652"/>
          </a:xfrm>
        </p:grpSpPr>
        <p:sp>
          <p:nvSpPr>
            <p:cNvPr id="459" name="Google Shape;459;p18"/>
            <p:cNvSpPr/>
            <p:nvPr/>
          </p:nvSpPr>
          <p:spPr>
            <a:xfrm>
              <a:off x="0" y="0"/>
              <a:ext cx="6350071" cy="3487652"/>
            </a:xfrm>
            <a:prstGeom prst="roundRect">
              <a:avLst>
                <a:gd fmla="val 5535"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8"/>
            <p:cNvSpPr txBox="1"/>
            <p:nvPr/>
          </p:nvSpPr>
          <p:spPr>
            <a:xfrm>
              <a:off x="56539" y="1553707"/>
              <a:ext cx="6236993"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61" name="Google Shape;461;p18"/>
          <p:cNvSpPr txBox="1"/>
          <p:nvPr/>
        </p:nvSpPr>
        <p:spPr>
          <a:xfrm>
            <a:off x="659891" y="3356843"/>
            <a:ext cx="6030843" cy="3339788"/>
          </a:xfrm>
          <a:prstGeom prst="rect">
            <a:avLst/>
          </a:prstGeom>
          <a:noFill/>
          <a:ln>
            <a:noFill/>
          </a:ln>
        </p:spPr>
        <p:txBody>
          <a:bodyPr anchorCtr="0" anchor="ctr" bIns="91375" lIns="91375" spcFirstLastPara="1" rIns="91375" wrap="square" tIns="91375">
            <a:spAutoFit/>
          </a:bodyPr>
          <a:lstStyle/>
          <a:p>
            <a:pPr indent="0" lvl="0" marL="0" marR="0" rtl="0" algn="l">
              <a:lnSpc>
                <a:spcPct val="110000"/>
              </a:lnSpc>
              <a:spcBef>
                <a:spcPts val="0"/>
              </a:spcBef>
              <a:spcAft>
                <a:spcPts val="0"/>
              </a:spcAft>
              <a:buClr>
                <a:srgbClr val="ED6B00"/>
              </a:buClr>
              <a:buSzPts val="1500"/>
              <a:buFont typeface="Calibri"/>
              <a:buNone/>
            </a:pPr>
            <a:r>
              <a:rPr b="1" i="0" lang="en-US" sz="1500" u="none" cap="none" strike="noStrike">
                <a:solidFill>
                  <a:srgbClr val="ED6B00"/>
                </a:solidFill>
                <a:latin typeface="Calibri"/>
                <a:ea typeface="Calibri"/>
                <a:cs typeface="Calibri"/>
                <a:sym typeface="Calibri"/>
              </a:rPr>
              <a:t>PASO 1: </a:t>
            </a:r>
            <a:r>
              <a:rPr b="0" i="0" lang="en-US" sz="1500" u="none" cap="none" strike="noStrike">
                <a:solidFill>
                  <a:srgbClr val="000000"/>
                </a:solidFill>
                <a:latin typeface="Calibri"/>
                <a:ea typeface="Calibri"/>
                <a:cs typeface="Calibri"/>
                <a:sym typeface="Calibri"/>
              </a:rPr>
              <a:t>Abre un nuevo archivo Excel y en la celda B5 escribe el año en que estamos, observa que al presionar </a:t>
            </a:r>
            <a:r>
              <a:rPr b="1" i="0" lang="en-US" sz="1500" u="none" cap="none" strike="noStrike">
                <a:solidFill>
                  <a:srgbClr val="000000"/>
                </a:solidFill>
                <a:latin typeface="Calibri"/>
                <a:ea typeface="Calibri"/>
                <a:cs typeface="Calibri"/>
                <a:sym typeface="Calibri"/>
              </a:rPr>
              <a:t>Enter</a:t>
            </a:r>
            <a:r>
              <a:rPr b="0" i="0" lang="en-US" sz="1500" u="none" cap="none" strike="noStrike">
                <a:solidFill>
                  <a:srgbClr val="000000"/>
                </a:solidFill>
                <a:latin typeface="Calibri"/>
                <a:ea typeface="Calibri"/>
                <a:cs typeface="Calibri"/>
                <a:sym typeface="Calibri"/>
              </a:rPr>
              <a:t> el “valor” ingresado al ser un dato numérico, Excel lo alinea a la derecha de la celda. Esto lo conoceremos como “Formato General”. </a:t>
            </a:r>
            <a:endParaRPr/>
          </a:p>
          <a:p>
            <a:pPr indent="0" lvl="0" marL="0" marR="0" rtl="0" algn="l">
              <a:lnSpc>
                <a:spcPct val="11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ED6B00"/>
              </a:buClr>
              <a:buSzPts val="1500"/>
              <a:buFont typeface="Calibri"/>
              <a:buNone/>
            </a:pPr>
            <a:r>
              <a:rPr b="1" i="0" lang="en-US" sz="1500" u="none" cap="none" strike="noStrike">
                <a:solidFill>
                  <a:srgbClr val="ED6B00"/>
                </a:solidFill>
                <a:latin typeface="Calibri"/>
                <a:ea typeface="Calibri"/>
                <a:cs typeface="Calibri"/>
                <a:sym typeface="Calibri"/>
              </a:rPr>
              <a:t>PASO 2: </a:t>
            </a:r>
            <a:r>
              <a:rPr b="0" i="0" lang="en-US" sz="1500" u="none" cap="none" strike="noStrike">
                <a:solidFill>
                  <a:srgbClr val="000000"/>
                </a:solidFill>
                <a:latin typeface="Calibri"/>
                <a:ea typeface="Calibri"/>
                <a:cs typeface="Calibri"/>
                <a:sym typeface="Calibri"/>
              </a:rPr>
              <a:t>Escribe en la celda B6 tu primer nombre. Observa que al presionar Enter, el valor alfanumérico (texto), Excel lo alinea a la izquierda.</a:t>
            </a:r>
            <a:endParaRPr/>
          </a:p>
          <a:p>
            <a:pPr indent="0" lvl="0" marL="0" marR="0" rtl="0" algn="l">
              <a:lnSpc>
                <a:spcPct val="11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10000"/>
              </a:lnSpc>
              <a:spcBef>
                <a:spcPts val="0"/>
              </a:spcBef>
              <a:spcAft>
                <a:spcPts val="0"/>
              </a:spcAft>
              <a:buClr>
                <a:srgbClr val="ED6B00"/>
              </a:buClr>
              <a:buSzPts val="1500"/>
              <a:buFont typeface="Calibri"/>
              <a:buNone/>
            </a:pPr>
            <a:r>
              <a:rPr b="1" i="0" lang="en-US" sz="1500" u="none" cap="none" strike="noStrike">
                <a:solidFill>
                  <a:srgbClr val="ED6B00"/>
                </a:solidFill>
                <a:latin typeface="Calibri"/>
                <a:ea typeface="Calibri"/>
                <a:cs typeface="Calibri"/>
                <a:sym typeface="Calibri"/>
              </a:rPr>
              <a:t>PASO 3: </a:t>
            </a:r>
            <a:r>
              <a:rPr b="0" i="0" lang="en-US" sz="1500" u="none" cap="none" strike="noStrike">
                <a:solidFill>
                  <a:srgbClr val="000000"/>
                </a:solidFill>
                <a:latin typeface="Calibri"/>
                <a:ea typeface="Calibri"/>
                <a:cs typeface="Calibri"/>
                <a:sym typeface="Calibri"/>
              </a:rPr>
              <a:t>Ingresa el valor 3-4. Observa que Excel le aplica un formato Fecha, porque nosotros escribimos de esta manera las fechas (con guión o slash). Observa también que la fecha queda alineada a la derecha, por lo tanto es un número y no un texto.</a:t>
            </a:r>
            <a:endParaRPr/>
          </a:p>
        </p:txBody>
      </p:sp>
      <p:sp>
        <p:nvSpPr>
          <p:cNvPr id="462" name="Google Shape;462;p18"/>
          <p:cNvSpPr txBox="1"/>
          <p:nvPr/>
        </p:nvSpPr>
        <p:spPr>
          <a:xfrm>
            <a:off x="452173" y="1269910"/>
            <a:ext cx="8950504"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DEMOSTRACIÓN </a:t>
            </a:r>
            <a:r>
              <a:rPr b="0" i="0" lang="en-US" sz="2800" u="none" cap="none" strike="noStrike">
                <a:solidFill>
                  <a:srgbClr val="A93501"/>
                </a:solidFill>
                <a:latin typeface="Calibri"/>
                <a:ea typeface="Calibri"/>
                <a:cs typeface="Calibri"/>
                <a:sym typeface="Calibri"/>
              </a:rPr>
              <a:t>GUIADA</a:t>
            </a:r>
            <a:endParaRPr/>
          </a:p>
        </p:txBody>
      </p:sp>
      <p:sp>
        <p:nvSpPr>
          <p:cNvPr id="463" name="Google Shape;463;p18"/>
          <p:cNvSpPr txBox="1"/>
          <p:nvPr/>
        </p:nvSpPr>
        <p:spPr>
          <a:xfrm>
            <a:off x="694465" y="2174318"/>
            <a:ext cx="8236540" cy="528245"/>
          </a:xfrm>
          <a:prstGeom prst="rect">
            <a:avLst/>
          </a:prstGeom>
          <a:noFill/>
          <a:ln>
            <a:noFill/>
          </a:ln>
        </p:spPr>
        <p:txBody>
          <a:bodyPr anchorCtr="0" anchor="t" bIns="45675" lIns="45675" spcFirstLastPara="1" rIns="45675" wrap="square" tIns="45675">
            <a:spAutoFit/>
          </a:bodyPr>
          <a:lstStyle/>
          <a:p>
            <a:pPr indent="0" lvl="0" marL="0" marR="0" rtl="0" algn="l">
              <a:lnSpc>
                <a:spcPct val="11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Para practicar los conceptos vistos, elaboremos en conjunto el siguiente ejercicio, siguiendo los pasos indicados para su desarrollo. </a:t>
            </a:r>
            <a:endParaRPr/>
          </a:p>
        </p:txBody>
      </p:sp>
      <p:pic>
        <p:nvPicPr>
          <p:cNvPr descr="Google Shape;447;p26" id="464" name="Google Shape;464;p18"/>
          <p:cNvPicPr preferRelativeResize="0"/>
          <p:nvPr/>
        </p:nvPicPr>
        <p:blipFill rotWithShape="1">
          <a:blip r:embed="rId3">
            <a:alphaModFix/>
          </a:blip>
          <a:srcRect b="2" l="9987" r="0" t="0"/>
          <a:stretch/>
        </p:blipFill>
        <p:spPr>
          <a:xfrm>
            <a:off x="7165126" y="3199937"/>
            <a:ext cx="1728431" cy="2234012"/>
          </a:xfrm>
          <a:prstGeom prst="rect">
            <a:avLst/>
          </a:prstGeom>
          <a:noFill/>
          <a:ln>
            <a:noFill/>
          </a:ln>
        </p:spPr>
      </p:pic>
      <p:grpSp>
        <p:nvGrpSpPr>
          <p:cNvPr id="465" name="Google Shape;465;p18"/>
          <p:cNvGrpSpPr/>
          <p:nvPr/>
        </p:nvGrpSpPr>
        <p:grpSpPr>
          <a:xfrm>
            <a:off x="7041997" y="3035814"/>
            <a:ext cx="2018374" cy="2517140"/>
            <a:chOff x="-1" y="-1"/>
            <a:chExt cx="2018373" cy="2517139"/>
          </a:xfrm>
        </p:grpSpPr>
        <p:sp>
          <p:nvSpPr>
            <p:cNvPr id="466" name="Google Shape;466;p18"/>
            <p:cNvSpPr/>
            <p:nvPr/>
          </p:nvSpPr>
          <p:spPr>
            <a:xfrm rot="5400000">
              <a:off x="-249384" y="249382"/>
              <a:ext cx="2517139" cy="2018373"/>
            </a:xfrm>
            <a:prstGeom prst="roundRect">
              <a:avLst>
                <a:gd fmla="val 8000" name="adj"/>
              </a:avLst>
            </a:prstGeom>
            <a:noFill/>
            <a:ln cap="flat" cmpd="sng" w="44450">
              <a:solidFill>
                <a:srgbClr val="FFB375"/>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8"/>
            <p:cNvSpPr txBox="1"/>
            <p:nvPr/>
          </p:nvSpPr>
          <p:spPr>
            <a:xfrm rot="5400000">
              <a:off x="-179840" y="1068476"/>
              <a:ext cx="2378103"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19"/>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73" name="Google Shape;473;p19"/>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19</a:t>
            </a:r>
            <a:endParaRPr/>
          </a:p>
        </p:txBody>
      </p:sp>
      <p:sp>
        <p:nvSpPr>
          <p:cNvPr id="474" name="Google Shape;474;p19"/>
          <p:cNvSpPr txBox="1"/>
          <p:nvPr/>
        </p:nvSpPr>
        <p:spPr>
          <a:xfrm>
            <a:off x="452173" y="1269910"/>
            <a:ext cx="3941409"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CREANDO </a:t>
            </a:r>
            <a:r>
              <a:rPr b="0" i="0" lang="en-US" sz="2800" u="none" cap="none" strike="noStrike">
                <a:solidFill>
                  <a:srgbClr val="A93501"/>
                </a:solidFill>
                <a:latin typeface="Calibri"/>
                <a:ea typeface="Calibri"/>
                <a:cs typeface="Calibri"/>
                <a:sym typeface="Calibri"/>
              </a:rPr>
              <a:t>UNA PLANILLA</a:t>
            </a:r>
            <a:endParaRPr/>
          </a:p>
        </p:txBody>
      </p:sp>
      <p:grpSp>
        <p:nvGrpSpPr>
          <p:cNvPr id="475" name="Google Shape;475;p19"/>
          <p:cNvGrpSpPr/>
          <p:nvPr/>
        </p:nvGrpSpPr>
        <p:grpSpPr>
          <a:xfrm>
            <a:off x="452175" y="2069195"/>
            <a:ext cx="6238561" cy="4298153"/>
            <a:chOff x="0" y="0"/>
            <a:chExt cx="6238560" cy="4298151"/>
          </a:xfrm>
        </p:grpSpPr>
        <p:sp>
          <p:nvSpPr>
            <p:cNvPr id="476" name="Google Shape;476;p19"/>
            <p:cNvSpPr/>
            <p:nvPr/>
          </p:nvSpPr>
          <p:spPr>
            <a:xfrm>
              <a:off x="0" y="0"/>
              <a:ext cx="6238560" cy="4298151"/>
            </a:xfrm>
            <a:prstGeom prst="roundRect">
              <a:avLst>
                <a:gd fmla="val 5966"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9"/>
            <p:cNvSpPr txBox="1"/>
            <p:nvPr/>
          </p:nvSpPr>
          <p:spPr>
            <a:xfrm>
              <a:off x="75104" y="1958957"/>
              <a:ext cx="6088350"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78" name="Google Shape;478;p19"/>
          <p:cNvSpPr txBox="1"/>
          <p:nvPr/>
        </p:nvSpPr>
        <p:spPr>
          <a:xfrm>
            <a:off x="659891" y="2284168"/>
            <a:ext cx="6030843" cy="1111124"/>
          </a:xfrm>
          <a:prstGeom prst="rect">
            <a:avLst/>
          </a:prstGeom>
          <a:noFill/>
          <a:ln>
            <a:noFill/>
          </a:ln>
        </p:spPr>
        <p:txBody>
          <a:bodyPr anchorCtr="0" anchor="ctr" bIns="91375" lIns="91375" spcFirstLastPara="1" rIns="91375" wrap="square" tIns="91375">
            <a:spAutoFit/>
          </a:bodyPr>
          <a:lstStyle/>
          <a:p>
            <a:pPr indent="0" lvl="0" marL="0" marR="0" rtl="0" algn="l">
              <a:lnSpc>
                <a:spcPct val="11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Suponga que queremos verificar la cantidad de frutas que consume una familia. Entonces elaboraremos una planilla de cálculo que muestre el consumo diario, seguramente crearemos una planilla como indica la imagen siguiente:</a:t>
            </a:r>
            <a:endParaRPr/>
          </a:p>
        </p:txBody>
      </p:sp>
      <p:pic>
        <p:nvPicPr>
          <p:cNvPr descr="Google Shape;461;p27" id="479" name="Google Shape;479;p19"/>
          <p:cNvPicPr preferRelativeResize="0"/>
          <p:nvPr/>
        </p:nvPicPr>
        <p:blipFill rotWithShape="1">
          <a:blip r:embed="rId3">
            <a:alphaModFix/>
          </a:blip>
          <a:srcRect b="0" l="0" r="0" t="0"/>
          <a:stretch/>
        </p:blipFill>
        <p:spPr>
          <a:xfrm>
            <a:off x="830845" y="3594155"/>
            <a:ext cx="5458915" cy="1453634"/>
          </a:xfrm>
          <a:prstGeom prst="rect">
            <a:avLst/>
          </a:prstGeom>
          <a:noFill/>
          <a:ln>
            <a:noFill/>
          </a:ln>
        </p:spPr>
      </p:pic>
      <p:grpSp>
        <p:nvGrpSpPr>
          <p:cNvPr id="480" name="Google Shape;480;p19"/>
          <p:cNvGrpSpPr/>
          <p:nvPr/>
        </p:nvGrpSpPr>
        <p:grpSpPr>
          <a:xfrm>
            <a:off x="775087" y="3615887"/>
            <a:ext cx="5569962" cy="1453634"/>
            <a:chOff x="-1" y="-1"/>
            <a:chExt cx="5569961" cy="1453633"/>
          </a:xfrm>
        </p:grpSpPr>
        <p:sp>
          <p:nvSpPr>
            <p:cNvPr id="481" name="Google Shape;481;p19"/>
            <p:cNvSpPr/>
            <p:nvPr/>
          </p:nvSpPr>
          <p:spPr>
            <a:xfrm rot="5400000">
              <a:off x="2058163" y="-2058165"/>
              <a:ext cx="1453633" cy="5569961"/>
            </a:xfrm>
            <a:prstGeom prst="roundRect">
              <a:avLst>
                <a:gd fmla="val 8000" name="adj"/>
              </a:avLst>
            </a:prstGeom>
            <a:noFill/>
            <a:ln cap="flat" cmpd="sng" w="4445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9"/>
            <p:cNvSpPr txBox="1"/>
            <p:nvPr/>
          </p:nvSpPr>
          <p:spPr>
            <a:xfrm rot="5400000">
              <a:off x="2114474" y="536722"/>
              <a:ext cx="1341061"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483" name="Google Shape;483;p19"/>
          <p:cNvSpPr txBox="1"/>
          <p:nvPr/>
        </p:nvSpPr>
        <p:spPr>
          <a:xfrm>
            <a:off x="787358" y="5385215"/>
            <a:ext cx="5288939" cy="69513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Luego aplicaremos formatos para que la planilla tenga un mejor aspecto. Utilice bordes, aplique Negrita títulos y relleno, para que quede como se muestra en la siguiente lámina.</a:t>
            </a:r>
            <a:endParaRPr/>
          </a:p>
        </p:txBody>
      </p:sp>
      <p:pic>
        <p:nvPicPr>
          <p:cNvPr descr="Google Shape;466;p27" id="484" name="Google Shape;484;p19"/>
          <p:cNvPicPr preferRelativeResize="0"/>
          <p:nvPr/>
        </p:nvPicPr>
        <p:blipFill rotWithShape="1">
          <a:blip r:embed="rId4">
            <a:alphaModFix/>
          </a:blip>
          <a:srcRect b="0" l="0" r="0" t="0"/>
          <a:stretch/>
        </p:blipFill>
        <p:spPr>
          <a:xfrm flipH="1">
            <a:off x="7069401" y="2007751"/>
            <a:ext cx="1661429" cy="2699821"/>
          </a:xfrm>
          <a:prstGeom prst="rect">
            <a:avLst/>
          </a:prstGeom>
          <a:noFill/>
          <a:ln>
            <a:noFill/>
          </a:ln>
        </p:spPr>
      </p:pic>
      <p:pic>
        <p:nvPicPr>
          <p:cNvPr descr="Google Shape;467;p27" id="485" name="Google Shape;485;p19"/>
          <p:cNvPicPr preferRelativeResize="0"/>
          <p:nvPr/>
        </p:nvPicPr>
        <p:blipFill rotWithShape="1">
          <a:blip r:embed="rId5">
            <a:alphaModFix/>
          </a:blip>
          <a:srcRect b="0" l="0" r="0" t="0"/>
          <a:stretch/>
        </p:blipFill>
        <p:spPr>
          <a:xfrm>
            <a:off x="5978768" y="4377085"/>
            <a:ext cx="3824490" cy="264253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
          <p:cNvSpPr txBox="1"/>
          <p:nvPr/>
        </p:nvSpPr>
        <p:spPr>
          <a:xfrm>
            <a:off x="365423" y="2049161"/>
            <a:ext cx="1444329" cy="369357"/>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ACTIVIDAD 8</a:t>
            </a:r>
            <a:endParaRPr/>
          </a:p>
        </p:txBody>
      </p:sp>
      <p:sp>
        <p:nvSpPr>
          <p:cNvPr id="103" name="Google Shape;103;p2"/>
          <p:cNvSpPr txBox="1"/>
          <p:nvPr/>
        </p:nvSpPr>
        <p:spPr>
          <a:xfrm>
            <a:off x="1139099" y="834800"/>
            <a:ext cx="6047149" cy="339665"/>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ED6B00"/>
              </a:buClr>
              <a:buSzPts val="1200"/>
              <a:buFont typeface="Calibri"/>
              <a:buNone/>
            </a:pPr>
            <a:r>
              <a:rPr b="1" i="0" lang="en-US" sz="1200" u="none" cap="none" strike="noStrike">
                <a:solidFill>
                  <a:srgbClr val="ED6B00"/>
                </a:solidFill>
                <a:latin typeface="Calibri"/>
                <a:ea typeface="Calibri"/>
                <a:cs typeface="Calibri"/>
                <a:sym typeface="Calibri"/>
              </a:rPr>
              <a:t>MÓDULO 6 </a:t>
            </a:r>
            <a:r>
              <a:rPr b="0" i="0" lang="en-US" sz="1200" u="none" cap="none" strike="noStrike">
                <a:solidFill>
                  <a:srgbClr val="ED6B00"/>
                </a:solidFill>
                <a:latin typeface="Calibri"/>
                <a:ea typeface="Calibri"/>
                <a:cs typeface="Calibri"/>
                <a:sym typeface="Calibri"/>
              </a:rPr>
              <a:t>| APLICACIONES INFORMÁTICAS PARA LA GESTIÓN ADMINISTRATIVA</a:t>
            </a:r>
            <a:endParaRPr/>
          </a:p>
        </p:txBody>
      </p:sp>
      <p:pic>
        <p:nvPicPr>
          <p:cNvPr descr="Google Shape;106;p10" id="104" name="Google Shape;104;p2"/>
          <p:cNvPicPr preferRelativeResize="0"/>
          <p:nvPr/>
        </p:nvPicPr>
        <p:blipFill rotWithShape="1">
          <a:blip r:embed="rId3">
            <a:alphaModFix/>
          </a:blip>
          <a:srcRect b="0" l="0" r="0" t="0"/>
          <a:stretch/>
        </p:blipFill>
        <p:spPr>
          <a:xfrm>
            <a:off x="1789407" y="1849301"/>
            <a:ext cx="6047148" cy="5528251"/>
          </a:xfrm>
          <a:prstGeom prst="rect">
            <a:avLst/>
          </a:prstGeom>
          <a:noFill/>
          <a:ln>
            <a:noFill/>
          </a:ln>
        </p:spPr>
      </p:pic>
      <p:sp>
        <p:nvSpPr>
          <p:cNvPr id="105" name="Google Shape;105;p2"/>
          <p:cNvSpPr txBox="1"/>
          <p:nvPr/>
        </p:nvSpPr>
        <p:spPr>
          <a:xfrm>
            <a:off x="347985" y="2321649"/>
            <a:ext cx="5751722" cy="640696"/>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ED6B00"/>
              </a:buClr>
              <a:buSzPts val="3600"/>
              <a:buFont typeface="Calibri"/>
              <a:buNone/>
            </a:pPr>
            <a:r>
              <a:rPr b="1" i="0" lang="en-US" sz="3600" u="none" cap="none" strike="noStrike">
                <a:solidFill>
                  <a:srgbClr val="ED6B00"/>
                </a:solidFill>
                <a:latin typeface="Calibri"/>
                <a:ea typeface="Calibri"/>
                <a:cs typeface="Calibri"/>
                <a:sym typeface="Calibri"/>
              </a:rPr>
              <a:t>EXCEL BÁSICO</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20"/>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491" name="Google Shape;491;p20"/>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20</a:t>
            </a:r>
            <a:endParaRPr/>
          </a:p>
        </p:txBody>
      </p:sp>
      <p:sp>
        <p:nvSpPr>
          <p:cNvPr id="492" name="Google Shape;492;p20"/>
          <p:cNvSpPr txBox="1"/>
          <p:nvPr/>
        </p:nvSpPr>
        <p:spPr>
          <a:xfrm>
            <a:off x="452173" y="1269910"/>
            <a:ext cx="3941409"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CREANDO </a:t>
            </a:r>
            <a:r>
              <a:rPr b="0" i="0" lang="en-US" sz="2800" u="none" cap="none" strike="noStrike">
                <a:solidFill>
                  <a:srgbClr val="A93501"/>
                </a:solidFill>
                <a:latin typeface="Calibri"/>
                <a:ea typeface="Calibri"/>
                <a:cs typeface="Calibri"/>
                <a:sym typeface="Calibri"/>
              </a:rPr>
              <a:t>UNA PLANILLA</a:t>
            </a:r>
            <a:endParaRPr/>
          </a:p>
        </p:txBody>
      </p:sp>
      <p:pic>
        <p:nvPicPr>
          <p:cNvPr descr="Google Shape;474;p28" id="493" name="Google Shape;493;p20"/>
          <p:cNvPicPr preferRelativeResize="0"/>
          <p:nvPr/>
        </p:nvPicPr>
        <p:blipFill rotWithShape="1">
          <a:blip r:embed="rId3">
            <a:alphaModFix/>
          </a:blip>
          <a:srcRect b="0" l="0" r="0" t="0"/>
          <a:stretch/>
        </p:blipFill>
        <p:spPr>
          <a:xfrm>
            <a:off x="452178" y="4899314"/>
            <a:ext cx="4843863" cy="1582963"/>
          </a:xfrm>
          <a:prstGeom prst="rect">
            <a:avLst/>
          </a:prstGeom>
          <a:noFill/>
          <a:ln>
            <a:noFill/>
          </a:ln>
        </p:spPr>
      </p:pic>
      <p:grpSp>
        <p:nvGrpSpPr>
          <p:cNvPr id="494" name="Google Shape;494;p20"/>
          <p:cNvGrpSpPr/>
          <p:nvPr/>
        </p:nvGrpSpPr>
        <p:grpSpPr>
          <a:xfrm>
            <a:off x="452174" y="4899310"/>
            <a:ext cx="4843866" cy="1582966"/>
            <a:chOff x="0" y="-1"/>
            <a:chExt cx="4843865" cy="1582965"/>
          </a:xfrm>
        </p:grpSpPr>
        <p:sp>
          <p:nvSpPr>
            <p:cNvPr id="495" name="Google Shape;495;p20"/>
            <p:cNvSpPr/>
            <p:nvPr/>
          </p:nvSpPr>
          <p:spPr>
            <a:xfrm rot="5400000">
              <a:off x="1630450" y="-1630451"/>
              <a:ext cx="1582965" cy="4843865"/>
            </a:xfrm>
            <a:prstGeom prst="roundRect">
              <a:avLst>
                <a:gd fmla="val 8000" name="adj"/>
              </a:avLst>
            </a:prstGeom>
            <a:noFill/>
            <a:ln cap="flat" cmpd="sng" w="44450">
              <a:solidFill>
                <a:srgbClr val="C64033"/>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20"/>
            <p:cNvSpPr txBox="1"/>
            <p:nvPr/>
          </p:nvSpPr>
          <p:spPr>
            <a:xfrm rot="5400000">
              <a:off x="1689792" y="601389"/>
              <a:ext cx="1464332"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497" name="Google Shape;497;p20"/>
          <p:cNvGrpSpPr/>
          <p:nvPr/>
        </p:nvGrpSpPr>
        <p:grpSpPr>
          <a:xfrm>
            <a:off x="4403638" y="2091500"/>
            <a:ext cx="4645586" cy="1710642"/>
            <a:chOff x="0" y="0"/>
            <a:chExt cx="4645584" cy="1710641"/>
          </a:xfrm>
        </p:grpSpPr>
        <p:sp>
          <p:nvSpPr>
            <p:cNvPr id="498" name="Google Shape;498;p20"/>
            <p:cNvSpPr/>
            <p:nvPr/>
          </p:nvSpPr>
          <p:spPr>
            <a:xfrm>
              <a:off x="0" y="0"/>
              <a:ext cx="4645584" cy="1710641"/>
            </a:xfrm>
            <a:prstGeom prst="roundRect">
              <a:avLst>
                <a:gd fmla="val 1094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20"/>
            <p:cNvSpPr txBox="1"/>
            <p:nvPr/>
          </p:nvSpPr>
          <p:spPr>
            <a:xfrm>
              <a:off x="54821" y="665202"/>
              <a:ext cx="4535940"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00" name="Google Shape;500;p20"/>
          <p:cNvSpPr txBox="1"/>
          <p:nvPr/>
        </p:nvSpPr>
        <p:spPr>
          <a:xfrm>
            <a:off x="4707861" y="2255329"/>
            <a:ext cx="4330210" cy="1358380"/>
          </a:xfrm>
          <a:prstGeom prst="rect">
            <a:avLst/>
          </a:prstGeom>
          <a:noFill/>
          <a:ln>
            <a:noFill/>
          </a:ln>
        </p:spPr>
        <p:txBody>
          <a:bodyPr anchorCtr="0" anchor="ctr" bIns="91375" lIns="91375" spcFirstLastPara="1" rIns="91375" wrap="square" tIns="91375">
            <a:spAutoFit/>
          </a:bodyPr>
          <a:lstStyle/>
          <a:p>
            <a:pPr indent="0" lvl="0" marL="0" marR="0" rtl="0" algn="l">
              <a:lnSpc>
                <a:spcPct val="11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1. </a:t>
            </a:r>
            <a:r>
              <a:rPr b="0" i="0" lang="en-US" sz="1500" u="none" cap="none" strike="noStrike">
                <a:solidFill>
                  <a:srgbClr val="000000"/>
                </a:solidFill>
                <a:latin typeface="Calibri"/>
                <a:ea typeface="Calibri"/>
                <a:cs typeface="Calibri"/>
                <a:sym typeface="Calibri"/>
              </a:rPr>
              <a:t>Suma total de frutas consumidas por día.</a:t>
            </a:r>
            <a:endParaRPr/>
          </a:p>
          <a:p>
            <a:pPr indent="0" lvl="0" marL="0" marR="0" rtl="0" algn="l">
              <a:lnSpc>
                <a:spcPct val="11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2. </a:t>
            </a:r>
            <a:r>
              <a:rPr b="0" i="0" lang="en-US" sz="1500" u="none" cap="none" strike="noStrike">
                <a:solidFill>
                  <a:srgbClr val="000000"/>
                </a:solidFill>
                <a:latin typeface="Calibri"/>
                <a:ea typeface="Calibri"/>
                <a:cs typeface="Calibri"/>
                <a:sym typeface="Calibri"/>
              </a:rPr>
              <a:t>Promedio de frutas consumidas por día.</a:t>
            </a:r>
            <a:endParaRPr/>
          </a:p>
          <a:p>
            <a:pPr indent="0" lvl="0" marL="0" marR="0" rtl="0" algn="l">
              <a:lnSpc>
                <a:spcPct val="11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3. </a:t>
            </a:r>
            <a:r>
              <a:rPr b="0" i="0" lang="en-US" sz="1500" u="none" cap="none" strike="noStrike">
                <a:solidFill>
                  <a:srgbClr val="000000"/>
                </a:solidFill>
                <a:latin typeface="Calibri"/>
                <a:ea typeface="Calibri"/>
                <a:cs typeface="Calibri"/>
                <a:sym typeface="Calibri"/>
              </a:rPr>
              <a:t>Calcula la Mediana de frutas consumidas por día.</a:t>
            </a:r>
            <a:endParaRPr/>
          </a:p>
          <a:p>
            <a:pPr indent="0" lvl="0" marL="0" marR="0" rtl="0" algn="l">
              <a:lnSpc>
                <a:spcPct val="11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4. </a:t>
            </a:r>
            <a:r>
              <a:rPr b="0" i="0" lang="en-US" sz="1500" u="none" cap="none" strike="noStrike">
                <a:solidFill>
                  <a:srgbClr val="000000"/>
                </a:solidFill>
                <a:latin typeface="Calibri"/>
                <a:ea typeface="Calibri"/>
                <a:cs typeface="Calibri"/>
                <a:sym typeface="Calibri"/>
              </a:rPr>
              <a:t>Cantidad máxima consumida de frutas por día.</a:t>
            </a:r>
            <a:endParaRPr/>
          </a:p>
          <a:p>
            <a:pPr indent="0" lvl="0" marL="0" marR="0" rtl="0" algn="l">
              <a:lnSpc>
                <a:spcPct val="110000"/>
              </a:lnSpc>
              <a:spcBef>
                <a:spcPts val="0"/>
              </a:spcBef>
              <a:spcAft>
                <a:spcPts val="0"/>
              </a:spcAft>
              <a:buClr>
                <a:srgbClr val="000000"/>
              </a:buClr>
              <a:buSzPts val="1500"/>
              <a:buFont typeface="Calibri"/>
              <a:buNone/>
            </a:pPr>
            <a:r>
              <a:rPr b="1" i="0" lang="en-US" sz="1500" u="none" cap="none" strike="noStrike">
                <a:solidFill>
                  <a:srgbClr val="000000"/>
                </a:solidFill>
                <a:latin typeface="Calibri"/>
                <a:ea typeface="Calibri"/>
                <a:cs typeface="Calibri"/>
                <a:sym typeface="Calibri"/>
              </a:rPr>
              <a:t>5. </a:t>
            </a:r>
            <a:r>
              <a:rPr b="0" i="0" lang="en-US" sz="1500" u="none" cap="none" strike="noStrike">
                <a:solidFill>
                  <a:srgbClr val="000000"/>
                </a:solidFill>
                <a:latin typeface="Calibri"/>
                <a:ea typeface="Calibri"/>
                <a:cs typeface="Calibri"/>
                <a:sym typeface="Calibri"/>
              </a:rPr>
              <a:t>Cantidad mínima consumida de frutas por día</a:t>
            </a:r>
            <a:endParaRPr/>
          </a:p>
        </p:txBody>
      </p:sp>
      <p:grpSp>
        <p:nvGrpSpPr>
          <p:cNvPr id="501" name="Google Shape;501;p20"/>
          <p:cNvGrpSpPr/>
          <p:nvPr/>
        </p:nvGrpSpPr>
        <p:grpSpPr>
          <a:xfrm>
            <a:off x="437961" y="2069196"/>
            <a:ext cx="3766051" cy="2636621"/>
            <a:chOff x="0" y="0"/>
            <a:chExt cx="3766050" cy="2636619"/>
          </a:xfrm>
        </p:grpSpPr>
        <p:sp>
          <p:nvSpPr>
            <p:cNvPr id="502" name="Google Shape;502;p20"/>
            <p:cNvSpPr/>
            <p:nvPr/>
          </p:nvSpPr>
          <p:spPr>
            <a:xfrm>
              <a:off x="0" y="0"/>
              <a:ext cx="3766050" cy="2636619"/>
            </a:xfrm>
            <a:prstGeom prst="roundRect">
              <a:avLst>
                <a:gd fmla="val 10665"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20"/>
            <p:cNvSpPr txBox="1"/>
            <p:nvPr/>
          </p:nvSpPr>
          <p:spPr>
            <a:xfrm>
              <a:off x="82358" y="1128191"/>
              <a:ext cx="3601333"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485;p28" id="504" name="Google Shape;504;p20"/>
          <p:cNvPicPr preferRelativeResize="0"/>
          <p:nvPr/>
        </p:nvPicPr>
        <p:blipFill rotWithShape="1">
          <a:blip r:embed="rId4">
            <a:alphaModFix/>
          </a:blip>
          <a:srcRect b="0" l="0" r="0" t="0"/>
          <a:stretch/>
        </p:blipFill>
        <p:spPr>
          <a:xfrm>
            <a:off x="6140274" y="4382430"/>
            <a:ext cx="2908946" cy="3177248"/>
          </a:xfrm>
          <a:prstGeom prst="rect">
            <a:avLst/>
          </a:prstGeom>
          <a:noFill/>
          <a:ln>
            <a:noFill/>
          </a:ln>
        </p:spPr>
      </p:pic>
      <p:sp>
        <p:nvSpPr>
          <p:cNvPr id="505" name="Google Shape;505;p20"/>
          <p:cNvSpPr txBox="1"/>
          <p:nvPr/>
        </p:nvSpPr>
        <p:spPr>
          <a:xfrm>
            <a:off x="615288" y="2428321"/>
            <a:ext cx="3421454" cy="2100146"/>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Crea la planilla de la imagen desde la celda </a:t>
            </a:r>
            <a:r>
              <a:rPr b="1" i="0" lang="en-US" sz="1500" u="none" cap="none" strike="noStrike">
                <a:solidFill>
                  <a:srgbClr val="000000"/>
                </a:solidFill>
                <a:latin typeface="Calibri"/>
                <a:ea typeface="Calibri"/>
                <a:cs typeface="Calibri"/>
                <a:sym typeface="Calibri"/>
              </a:rPr>
              <a:t>B5 de Excel. </a:t>
            </a:r>
            <a:r>
              <a:rPr b="0" i="0" lang="en-US" sz="1500" u="none" cap="none" strike="noStrike">
                <a:solidFill>
                  <a:srgbClr val="000000"/>
                </a:solidFill>
                <a:latin typeface="Calibri"/>
                <a:ea typeface="Calibri"/>
                <a:cs typeface="Calibri"/>
                <a:sym typeface="Calibri"/>
              </a:rPr>
              <a:t>Esta planilla es el registro de frutas consumidas por una familia en 5 días.</a:t>
            </a:r>
            <a:endParaRPr/>
          </a:p>
          <a:p>
            <a:pPr indent="0" lvl="0" marL="95250" marR="0" rtl="0" algn="l">
              <a:lnSpc>
                <a:spcPct val="11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Ya creada la planilla y realizado los ajustes de formato, apliquemos formulas y funciones para: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21"/>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11" name="Google Shape;511;p21"/>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21</a:t>
            </a:r>
            <a:endParaRPr/>
          </a:p>
        </p:txBody>
      </p:sp>
      <p:sp>
        <p:nvSpPr>
          <p:cNvPr id="512" name="Google Shape;512;p21"/>
          <p:cNvSpPr txBox="1"/>
          <p:nvPr/>
        </p:nvSpPr>
        <p:spPr>
          <a:xfrm>
            <a:off x="452173" y="1269910"/>
            <a:ext cx="3941409"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CREANDO </a:t>
            </a:r>
            <a:r>
              <a:rPr b="0" i="0" lang="en-US" sz="2800" u="none" cap="none" strike="noStrike">
                <a:solidFill>
                  <a:srgbClr val="A93501"/>
                </a:solidFill>
                <a:latin typeface="Calibri"/>
                <a:ea typeface="Calibri"/>
                <a:cs typeface="Calibri"/>
                <a:sym typeface="Calibri"/>
              </a:rPr>
              <a:t>UNA PLANILLA</a:t>
            </a:r>
            <a:endParaRPr/>
          </a:p>
        </p:txBody>
      </p:sp>
      <p:grpSp>
        <p:nvGrpSpPr>
          <p:cNvPr id="513" name="Google Shape;513;p21"/>
          <p:cNvGrpSpPr/>
          <p:nvPr/>
        </p:nvGrpSpPr>
        <p:grpSpPr>
          <a:xfrm>
            <a:off x="437961" y="2069195"/>
            <a:ext cx="3941409" cy="2614319"/>
            <a:chOff x="0" y="0"/>
            <a:chExt cx="3941408" cy="2614317"/>
          </a:xfrm>
        </p:grpSpPr>
        <p:sp>
          <p:nvSpPr>
            <p:cNvPr id="514" name="Google Shape;514;p21"/>
            <p:cNvSpPr/>
            <p:nvPr/>
          </p:nvSpPr>
          <p:spPr>
            <a:xfrm>
              <a:off x="0" y="0"/>
              <a:ext cx="3941408" cy="2614317"/>
            </a:xfrm>
            <a:prstGeom prst="roundRect">
              <a:avLst>
                <a:gd fmla="val 700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21"/>
            <p:cNvSpPr txBox="1"/>
            <p:nvPr/>
          </p:nvSpPr>
          <p:spPr>
            <a:xfrm>
              <a:off x="53660" y="1117040"/>
              <a:ext cx="3834086"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16" name="Google Shape;516;p21"/>
          <p:cNvSpPr txBox="1"/>
          <p:nvPr/>
        </p:nvSpPr>
        <p:spPr>
          <a:xfrm>
            <a:off x="615288" y="2359173"/>
            <a:ext cx="4023620" cy="2482724"/>
          </a:xfrm>
          <a:prstGeom prst="rect">
            <a:avLst/>
          </a:prstGeom>
          <a:noFill/>
          <a:ln>
            <a:noFill/>
          </a:ln>
        </p:spPr>
        <p:txBody>
          <a:bodyPr anchorCtr="0" anchor="ctr" bIns="91375" lIns="91375" spcFirstLastPara="1" rIns="91375" wrap="square" tIns="91375">
            <a:spAutoFit/>
          </a:bodyPr>
          <a:lstStyle/>
          <a:p>
            <a:pPr indent="0" lvl="0" marL="0" marR="0" rtl="0" algn="l">
              <a:lnSpc>
                <a:spcPct val="11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Agregue las filas a continuación de la planilla para realizar los cálculos. </a:t>
            </a:r>
            <a:endParaRPr/>
          </a:p>
          <a:p>
            <a:pPr indent="0" lvl="0" marL="0" marR="0" rtl="0" algn="l">
              <a:lnSpc>
                <a:spcPct val="11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1500"/>
              <a:buFont typeface="Calibri"/>
              <a:buNone/>
            </a:pPr>
            <a:r>
              <a:rPr b="1" i="0" lang="en-US" sz="1500" u="none" cap="none" strike="noStrike">
                <a:solidFill>
                  <a:srgbClr val="ED6B00"/>
                </a:solidFill>
                <a:latin typeface="Calibri"/>
                <a:ea typeface="Calibri"/>
                <a:cs typeface="Calibri"/>
                <a:sym typeface="Calibri"/>
              </a:rPr>
              <a:t>Funciones aplicadas</a:t>
            </a:r>
            <a:endParaRPr/>
          </a:p>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=SUMA(B3:B6)</a:t>
            </a:r>
            <a:endParaRPr/>
          </a:p>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=PROMEDIO(B3:B6)</a:t>
            </a:r>
            <a:endParaRPr/>
          </a:p>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=MAX(B3:B6)</a:t>
            </a:r>
            <a:endParaRPr/>
          </a:p>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=MIN(B3:B6)</a:t>
            </a:r>
            <a:endParaRPr/>
          </a:p>
          <a:p>
            <a:pPr indent="0" lvl="0" marL="0" marR="0" rtl="0" algn="l">
              <a:lnSpc>
                <a:spcPct val="10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=MEDIANA(B3:B6)</a:t>
            </a:r>
            <a:endParaRPr/>
          </a:p>
        </p:txBody>
      </p:sp>
      <p:pic>
        <p:nvPicPr>
          <p:cNvPr descr="Google Shape;497;p29" id="517" name="Google Shape;517;p21"/>
          <p:cNvPicPr preferRelativeResize="0"/>
          <p:nvPr/>
        </p:nvPicPr>
        <p:blipFill rotWithShape="1">
          <a:blip r:embed="rId3">
            <a:alphaModFix/>
          </a:blip>
          <a:srcRect b="0" l="0" r="0" t="0"/>
          <a:stretch/>
        </p:blipFill>
        <p:spPr>
          <a:xfrm>
            <a:off x="4512983" y="4367064"/>
            <a:ext cx="4689203" cy="2303081"/>
          </a:xfrm>
          <a:prstGeom prst="rect">
            <a:avLst/>
          </a:prstGeom>
          <a:noFill/>
          <a:ln>
            <a:noFill/>
          </a:ln>
        </p:spPr>
      </p:pic>
      <p:pic>
        <p:nvPicPr>
          <p:cNvPr descr="Google Shape;498;p29" id="518" name="Google Shape;518;p21"/>
          <p:cNvPicPr preferRelativeResize="0"/>
          <p:nvPr/>
        </p:nvPicPr>
        <p:blipFill rotWithShape="1">
          <a:blip r:embed="rId4">
            <a:alphaModFix/>
          </a:blip>
          <a:srcRect b="0" l="0" r="0" t="0"/>
          <a:stretch/>
        </p:blipFill>
        <p:spPr>
          <a:xfrm>
            <a:off x="4498232" y="2034027"/>
            <a:ext cx="4689203" cy="23084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22"/>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24" name="Google Shape;524;p22"/>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22</a:t>
            </a:r>
            <a:endParaRPr/>
          </a:p>
        </p:txBody>
      </p:sp>
      <p:grpSp>
        <p:nvGrpSpPr>
          <p:cNvPr id="525" name="Google Shape;525;p22"/>
          <p:cNvGrpSpPr/>
          <p:nvPr/>
        </p:nvGrpSpPr>
        <p:grpSpPr>
          <a:xfrm>
            <a:off x="2035275" y="2911882"/>
            <a:ext cx="6999678" cy="2696562"/>
            <a:chOff x="0" y="0"/>
            <a:chExt cx="6999677" cy="2696560"/>
          </a:xfrm>
        </p:grpSpPr>
        <p:grpSp>
          <p:nvGrpSpPr>
            <p:cNvPr id="526" name="Google Shape;526;p22"/>
            <p:cNvGrpSpPr/>
            <p:nvPr/>
          </p:nvGrpSpPr>
          <p:grpSpPr>
            <a:xfrm>
              <a:off x="0" y="0"/>
              <a:ext cx="6999677" cy="2696560"/>
              <a:chOff x="0" y="0"/>
              <a:chExt cx="6999676" cy="2696559"/>
            </a:xfrm>
          </p:grpSpPr>
          <p:sp>
            <p:nvSpPr>
              <p:cNvPr id="527" name="Google Shape;527;p22"/>
              <p:cNvSpPr/>
              <p:nvPr/>
            </p:nvSpPr>
            <p:spPr>
              <a:xfrm>
                <a:off x="0" y="0"/>
                <a:ext cx="6999676" cy="2696559"/>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2"/>
              <p:cNvSpPr txBox="1"/>
              <p:nvPr/>
            </p:nvSpPr>
            <p:spPr>
              <a:xfrm>
                <a:off x="136396" y="1158160"/>
                <a:ext cx="6726882"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29" name="Google Shape;529;p22"/>
            <p:cNvSpPr txBox="1"/>
            <p:nvPr/>
          </p:nvSpPr>
          <p:spPr>
            <a:xfrm>
              <a:off x="1307690" y="692658"/>
              <a:ext cx="5161937" cy="1252245"/>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EXCEL </a:t>
              </a:r>
              <a:r>
                <a:rPr b="1" i="0" lang="en-US" sz="2000" u="none" cap="none" strike="noStrike">
                  <a:solidFill>
                    <a:srgbClr val="ED6B00"/>
                  </a:solidFill>
                  <a:latin typeface="Calibri"/>
                  <a:ea typeface="Calibri"/>
                  <a:cs typeface="Calibri"/>
                  <a:sym typeface="Calibri"/>
                </a:rPr>
                <a:t>BÁSICO</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1400"/>
                <a:buFont typeface="Arial"/>
                <a:buNone/>
              </a:pPr>
              <a:r>
                <a:t/>
              </a:r>
              <a:endParaRPr b="0"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r>
                <a:rPr b="1" i="0" lang="en-US" sz="1600" u="none" cap="none" strike="noStrike">
                  <a:solidFill>
                    <a:srgbClr val="ED6B00"/>
                  </a:solidFill>
                  <a:latin typeface="Calibri"/>
                  <a:ea typeface="Calibri"/>
                  <a:cs typeface="Calibri"/>
                  <a:sym typeface="Calibri"/>
                </a:rPr>
                <a:t>¡Atentos!</a:t>
              </a:r>
              <a:endParaRPr/>
            </a:p>
          </p:txBody>
        </p:sp>
      </p:grpSp>
      <p:sp>
        <p:nvSpPr>
          <p:cNvPr id="530" name="Google Shape;530;p22"/>
          <p:cNvSpPr txBox="1"/>
          <p:nvPr/>
        </p:nvSpPr>
        <p:spPr>
          <a:xfrm>
            <a:off x="375973" y="1265365"/>
            <a:ext cx="8950504" cy="53611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¿CUÁNTO APRENDIMOS?</a:t>
            </a:r>
            <a:endParaRPr/>
          </a:p>
        </p:txBody>
      </p:sp>
      <p:pic>
        <p:nvPicPr>
          <p:cNvPr descr="Google Shape;511;p30" id="531" name="Google Shape;531;p22"/>
          <p:cNvPicPr preferRelativeResize="0"/>
          <p:nvPr/>
        </p:nvPicPr>
        <p:blipFill rotWithShape="1">
          <a:blip r:embed="rId3">
            <a:alphaModFix/>
          </a:blip>
          <a:srcRect b="0" l="0" r="0" t="0"/>
          <a:stretch/>
        </p:blipFill>
        <p:spPr>
          <a:xfrm>
            <a:off x="530942" y="2715211"/>
            <a:ext cx="2812028" cy="3182574"/>
          </a:xfrm>
          <a:prstGeom prst="rect">
            <a:avLst/>
          </a:prstGeom>
          <a:noFill/>
          <a:ln>
            <a:noFill/>
          </a:ln>
        </p:spPr>
      </p:pic>
      <p:pic>
        <p:nvPicPr>
          <p:cNvPr descr="Google Shape;512;p30" id="532" name="Google Shape;532;p22"/>
          <p:cNvPicPr preferRelativeResize="0"/>
          <p:nvPr/>
        </p:nvPicPr>
        <p:blipFill rotWithShape="1">
          <a:blip r:embed="rId4">
            <a:alphaModFix/>
          </a:blip>
          <a:srcRect b="0" l="0" r="0" t="0"/>
          <a:stretch/>
        </p:blipFill>
        <p:spPr>
          <a:xfrm>
            <a:off x="7228123" y="5063613"/>
            <a:ext cx="1705021" cy="1272247"/>
          </a:xfrm>
          <a:prstGeom prst="rect">
            <a:avLst/>
          </a:prstGeom>
          <a:noFill/>
          <a:ln>
            <a:noFill/>
          </a:ln>
        </p:spPr>
      </p:pic>
      <p:pic>
        <p:nvPicPr>
          <p:cNvPr descr="Google Shape;513;p30" id="533" name="Google Shape;533;p22"/>
          <p:cNvPicPr preferRelativeResize="0"/>
          <p:nvPr/>
        </p:nvPicPr>
        <p:blipFill rotWithShape="1">
          <a:blip r:embed="rId5">
            <a:alphaModFix/>
          </a:blip>
          <a:srcRect b="0" l="0" r="0" t="0"/>
          <a:stretch/>
        </p:blipFill>
        <p:spPr>
          <a:xfrm>
            <a:off x="5474444" y="5389021"/>
            <a:ext cx="1651875" cy="884517"/>
          </a:xfrm>
          <a:prstGeom prst="rect">
            <a:avLst/>
          </a:prstGeom>
          <a:noFill/>
          <a:ln>
            <a:noFill/>
          </a:ln>
        </p:spPr>
      </p:pic>
      <p:sp>
        <p:nvSpPr>
          <p:cNvPr id="534" name="Google Shape;534;p22"/>
          <p:cNvSpPr txBox="1"/>
          <p:nvPr/>
        </p:nvSpPr>
        <p:spPr>
          <a:xfrm>
            <a:off x="4190386" y="1118397"/>
            <a:ext cx="466494" cy="830055"/>
          </a:xfrm>
          <a:prstGeom prst="rect">
            <a:avLst/>
          </a:prstGeom>
          <a:noFill/>
          <a:ln>
            <a:noFill/>
          </a:ln>
        </p:spPr>
        <p:txBody>
          <a:bodyPr anchorCtr="0" anchor="ctr" bIns="91375" lIns="91375" spcFirstLastPara="1" rIns="91375" wrap="square" tIns="91375">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8</a:t>
            </a:r>
            <a:endParaRPr/>
          </a:p>
        </p:txBody>
      </p:sp>
      <p:sp>
        <p:nvSpPr>
          <p:cNvPr id="535" name="Google Shape;535;p22"/>
          <p:cNvSpPr txBox="1"/>
          <p:nvPr/>
        </p:nvSpPr>
        <p:spPr>
          <a:xfrm>
            <a:off x="366450" y="1229932"/>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23"/>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41" name="Google Shape;541;p23"/>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23</a:t>
            </a:r>
            <a:endParaRPr/>
          </a:p>
        </p:txBody>
      </p:sp>
      <p:sp>
        <p:nvSpPr>
          <p:cNvPr id="542" name="Google Shape;542;p23"/>
          <p:cNvSpPr txBox="1"/>
          <p:nvPr/>
        </p:nvSpPr>
        <p:spPr>
          <a:xfrm>
            <a:off x="452173" y="1269910"/>
            <a:ext cx="3941409"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CREANDO </a:t>
            </a:r>
            <a:r>
              <a:rPr b="0" i="0" lang="en-US" sz="2800" u="none" cap="none" strike="noStrike">
                <a:solidFill>
                  <a:srgbClr val="A93501"/>
                </a:solidFill>
                <a:latin typeface="Calibri"/>
                <a:ea typeface="Calibri"/>
                <a:cs typeface="Calibri"/>
                <a:sym typeface="Calibri"/>
              </a:rPr>
              <a:t>UNA PLANILLA</a:t>
            </a:r>
            <a:endParaRPr/>
          </a:p>
        </p:txBody>
      </p:sp>
      <p:grpSp>
        <p:nvGrpSpPr>
          <p:cNvPr id="543" name="Google Shape;543;p23"/>
          <p:cNvGrpSpPr/>
          <p:nvPr/>
        </p:nvGrpSpPr>
        <p:grpSpPr>
          <a:xfrm>
            <a:off x="437961" y="2069196"/>
            <a:ext cx="8667017" cy="1189821"/>
            <a:chOff x="0" y="0"/>
            <a:chExt cx="8667016" cy="1189820"/>
          </a:xfrm>
        </p:grpSpPr>
        <p:sp>
          <p:nvSpPr>
            <p:cNvPr id="544" name="Google Shape;544;p23"/>
            <p:cNvSpPr/>
            <p:nvPr/>
          </p:nvSpPr>
          <p:spPr>
            <a:xfrm>
              <a:off x="0" y="0"/>
              <a:ext cx="8667016" cy="1189820"/>
            </a:xfrm>
            <a:prstGeom prst="roundRect">
              <a:avLst>
                <a:gd fmla="val 13004"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23"/>
            <p:cNvSpPr txBox="1"/>
            <p:nvPr/>
          </p:nvSpPr>
          <p:spPr>
            <a:xfrm>
              <a:off x="45316" y="404791"/>
              <a:ext cx="8576383"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46" name="Google Shape;546;p23"/>
          <p:cNvSpPr txBox="1"/>
          <p:nvPr/>
        </p:nvSpPr>
        <p:spPr>
          <a:xfrm>
            <a:off x="615287" y="2341581"/>
            <a:ext cx="8048067" cy="1111124"/>
          </a:xfrm>
          <a:prstGeom prst="rect">
            <a:avLst/>
          </a:prstGeom>
          <a:noFill/>
          <a:ln>
            <a:noFill/>
          </a:ln>
        </p:spPr>
        <p:txBody>
          <a:bodyPr anchorCtr="0" anchor="ctr" bIns="91375" lIns="91375" spcFirstLastPara="1" rIns="91375" wrap="square" tIns="91375">
            <a:spAutoFit/>
          </a:bodyPr>
          <a:lstStyle/>
          <a:p>
            <a:pPr indent="0" lvl="0" marL="0" marR="0" rtl="0" algn="l">
              <a:lnSpc>
                <a:spcPct val="110000"/>
              </a:lnSpc>
              <a:spcBef>
                <a:spcPts val="0"/>
              </a:spcBef>
              <a:spcAft>
                <a:spcPts val="0"/>
              </a:spcAft>
              <a:buClr>
                <a:srgbClr val="000000"/>
              </a:buClr>
              <a:buSzPts val="1500"/>
              <a:buFont typeface="Calibri"/>
              <a:buNone/>
            </a:pPr>
            <a:r>
              <a:rPr b="0" i="0" lang="en-US" sz="1500" u="none" cap="none" strike="noStrike">
                <a:solidFill>
                  <a:srgbClr val="000000"/>
                </a:solidFill>
                <a:latin typeface="Calibri"/>
                <a:ea typeface="Calibri"/>
                <a:cs typeface="Calibri"/>
                <a:sym typeface="Calibri"/>
              </a:rPr>
              <a:t>A partir de lo revisado la planilla construida, realicemos los mismos cálculos pero en vez de calcular el consumo diario, calcularemos el consumo por tipo de fruta. Dado lo anterior los cálculos debemos realizarlos de  manera horizontal, en relación al siguiente ejemplo.</a:t>
            </a:r>
            <a:endParaRPr/>
          </a:p>
        </p:txBody>
      </p:sp>
      <p:pic>
        <p:nvPicPr>
          <p:cNvPr descr="Google Shape;525;p31" id="547" name="Google Shape;547;p23"/>
          <p:cNvPicPr preferRelativeResize="0"/>
          <p:nvPr/>
        </p:nvPicPr>
        <p:blipFill rotWithShape="1">
          <a:blip r:embed="rId3">
            <a:alphaModFix/>
          </a:blip>
          <a:srcRect b="0" l="0" r="0" t="0"/>
          <a:stretch/>
        </p:blipFill>
        <p:spPr>
          <a:xfrm>
            <a:off x="392153" y="3475902"/>
            <a:ext cx="5750739" cy="2831031"/>
          </a:xfrm>
          <a:prstGeom prst="rect">
            <a:avLst/>
          </a:prstGeom>
          <a:noFill/>
          <a:ln>
            <a:noFill/>
          </a:ln>
        </p:spPr>
      </p:pic>
      <p:grpSp>
        <p:nvGrpSpPr>
          <p:cNvPr id="548" name="Google Shape;548;p23"/>
          <p:cNvGrpSpPr/>
          <p:nvPr/>
        </p:nvGrpSpPr>
        <p:grpSpPr>
          <a:xfrm>
            <a:off x="6341409" y="3802338"/>
            <a:ext cx="2763567" cy="2340556"/>
            <a:chOff x="0" y="0"/>
            <a:chExt cx="2763566" cy="2340555"/>
          </a:xfrm>
        </p:grpSpPr>
        <p:sp>
          <p:nvSpPr>
            <p:cNvPr id="549" name="Google Shape;549;p23"/>
            <p:cNvSpPr/>
            <p:nvPr/>
          </p:nvSpPr>
          <p:spPr>
            <a:xfrm flipH="1">
              <a:off x="0" y="0"/>
              <a:ext cx="2763566" cy="2340555"/>
            </a:xfrm>
            <a:prstGeom prst="roundRect">
              <a:avLst>
                <a:gd fmla="val 11157"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3"/>
            <p:cNvSpPr txBox="1"/>
            <p:nvPr/>
          </p:nvSpPr>
          <p:spPr>
            <a:xfrm>
              <a:off x="76483" y="980159"/>
              <a:ext cx="2610599"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529;p31" id="551" name="Google Shape;551;p23"/>
          <p:cNvPicPr preferRelativeResize="0"/>
          <p:nvPr/>
        </p:nvPicPr>
        <p:blipFill rotWithShape="1">
          <a:blip r:embed="rId4">
            <a:alphaModFix/>
          </a:blip>
          <a:srcRect b="0" l="0" r="0" t="0"/>
          <a:stretch/>
        </p:blipFill>
        <p:spPr>
          <a:xfrm>
            <a:off x="6312106" y="3617781"/>
            <a:ext cx="482542" cy="482542"/>
          </a:xfrm>
          <a:prstGeom prst="rect">
            <a:avLst/>
          </a:prstGeom>
          <a:noFill/>
          <a:ln>
            <a:noFill/>
          </a:ln>
        </p:spPr>
      </p:pic>
      <p:sp>
        <p:nvSpPr>
          <p:cNvPr id="552" name="Google Shape;552;p23"/>
          <p:cNvSpPr txBox="1"/>
          <p:nvPr/>
        </p:nvSpPr>
        <p:spPr>
          <a:xfrm>
            <a:off x="6565651" y="4042752"/>
            <a:ext cx="2380225" cy="1880910"/>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*Reflexión: </a:t>
            </a:r>
            <a:r>
              <a:rPr b="0" i="0" lang="en-US" sz="1400" u="none" cap="none" strike="noStrike">
                <a:solidFill>
                  <a:srgbClr val="000000"/>
                </a:solidFill>
                <a:latin typeface="Calibri"/>
                <a:ea typeface="Calibri"/>
                <a:cs typeface="Calibri"/>
                <a:sym typeface="Calibri"/>
              </a:rPr>
              <a:t>enfatiza en la utilidad, distintas posibilidades que brinda la información recopilada.</a:t>
            </a:r>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Por ejemplo, </a:t>
            </a:r>
            <a:r>
              <a:rPr b="0" i="0" lang="en-US" sz="1400" u="none" cap="none" strike="noStrike">
                <a:solidFill>
                  <a:srgbClr val="000000"/>
                </a:solidFill>
                <a:latin typeface="Calibri"/>
                <a:ea typeface="Calibri"/>
                <a:cs typeface="Calibri"/>
                <a:sym typeface="Calibri"/>
              </a:rPr>
              <a:t>la cantidad</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de frutas que consume </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una familia por día o </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¿cuál es la fruta favorita? </a:t>
            </a:r>
            <a:endParaRPr/>
          </a:p>
        </p:txBody>
      </p:sp>
      <p:pic>
        <p:nvPicPr>
          <p:cNvPr descr="Google Shape;531;p31" id="553" name="Google Shape;553;p23"/>
          <p:cNvPicPr preferRelativeResize="0"/>
          <p:nvPr/>
        </p:nvPicPr>
        <p:blipFill rotWithShape="1">
          <a:blip r:embed="rId5">
            <a:alphaModFix/>
          </a:blip>
          <a:srcRect b="0" l="0" r="0" t="0"/>
          <a:stretch/>
        </p:blipFill>
        <p:spPr>
          <a:xfrm flipH="1">
            <a:off x="7949871" y="4971612"/>
            <a:ext cx="1661429" cy="269982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24"/>
          <p:cNvSpPr txBox="1"/>
          <p:nvPr>
            <p:ph idx="4294967295" type="sldNum"/>
          </p:nvPr>
        </p:nvSpPr>
        <p:spPr>
          <a:xfrm>
            <a:off x="371684" y="6881800"/>
            <a:ext cx="337111" cy="317068"/>
          </a:xfrm>
          <a:prstGeom prst="rect">
            <a:avLst/>
          </a:prstGeom>
          <a:noFill/>
          <a:ln>
            <a:noFill/>
          </a:ln>
        </p:spPr>
        <p:txBody>
          <a:bodyPr anchorCtr="0" anchor="t" bIns="91375" lIns="91375" spcFirstLastPara="1" rIns="91375" wrap="square" tIns="91375">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59" name="Google Shape;559;p24"/>
          <p:cNvSpPr txBox="1"/>
          <p:nvPr/>
        </p:nvSpPr>
        <p:spPr>
          <a:xfrm>
            <a:off x="375977" y="1283910"/>
            <a:ext cx="7017881" cy="53611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A93501"/>
              </a:buClr>
              <a:buSzPts val="2800"/>
              <a:buFont typeface="Calibri"/>
              <a:buNone/>
            </a:pPr>
            <a:r>
              <a:rPr b="0" i="0" lang="en-US" sz="2800" u="none" cap="none" strike="noStrike">
                <a:solidFill>
                  <a:srgbClr val="A93501"/>
                </a:solidFill>
                <a:latin typeface="Calibri"/>
                <a:ea typeface="Calibri"/>
                <a:cs typeface="Calibri"/>
                <a:sym typeface="Calibri"/>
              </a:rPr>
              <a:t>TOMA LAS SIGUIENTES </a:t>
            </a:r>
            <a:r>
              <a:rPr b="1" i="0" lang="en-US" sz="2800" u="none" cap="none" strike="noStrike">
                <a:solidFill>
                  <a:srgbClr val="ED6B00"/>
                </a:solidFill>
                <a:latin typeface="Calibri"/>
                <a:ea typeface="Calibri"/>
                <a:cs typeface="Calibri"/>
                <a:sym typeface="Calibri"/>
              </a:rPr>
              <a:t>PRECAUCIONES</a:t>
            </a:r>
            <a:endParaRPr/>
          </a:p>
        </p:txBody>
      </p:sp>
      <p:grpSp>
        <p:nvGrpSpPr>
          <p:cNvPr id="560" name="Google Shape;560;p24"/>
          <p:cNvGrpSpPr/>
          <p:nvPr/>
        </p:nvGrpSpPr>
        <p:grpSpPr>
          <a:xfrm>
            <a:off x="-4659" y="4568178"/>
            <a:ext cx="9109190" cy="783012"/>
            <a:chOff x="-2" y="-2"/>
            <a:chExt cx="9109188" cy="783011"/>
          </a:xfrm>
        </p:grpSpPr>
        <p:sp>
          <p:nvSpPr>
            <p:cNvPr id="561" name="Google Shape;561;p24"/>
            <p:cNvSpPr txBox="1"/>
            <p:nvPr/>
          </p:nvSpPr>
          <p:spPr>
            <a:xfrm>
              <a:off x="1334834" y="222247"/>
              <a:ext cx="7774352" cy="300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a:t>
              </a:r>
              <a:r>
                <a:rPr b="1" i="0" lang="en-US" sz="1600" u="none" cap="none" strike="noStrike">
                  <a:solidFill>
                    <a:srgbClr val="ED6B00"/>
                  </a:solidFill>
                  <a:latin typeface="Calibri"/>
                  <a:ea typeface="Calibri"/>
                  <a:cs typeface="Calibri"/>
                  <a:sym typeface="Calibri"/>
                </a:rPr>
                <a:t>riguroso</a:t>
              </a:r>
              <a:r>
                <a:rPr b="0" i="0" lang="en-US" sz="1600" u="none" cap="none" strike="noStrike">
                  <a:solidFill>
                    <a:srgbClr val="000000"/>
                  </a:solidFill>
                  <a:latin typeface="Calibri"/>
                  <a:ea typeface="Calibri"/>
                  <a:cs typeface="Calibri"/>
                  <a:sym typeface="Calibri"/>
                </a:rPr>
                <a:t> y </a:t>
              </a:r>
              <a:r>
                <a:rPr b="1" i="0" lang="en-US" sz="1600" u="none" cap="none" strike="noStrike">
                  <a:solidFill>
                    <a:srgbClr val="ED6B00"/>
                  </a:solidFill>
                  <a:latin typeface="Calibri"/>
                  <a:ea typeface="Calibri"/>
                  <a:cs typeface="Calibri"/>
                  <a:sym typeface="Calibri"/>
                </a:rPr>
                <a:t>ordenado</a:t>
              </a:r>
              <a:r>
                <a:rPr b="0" i="0" lang="en-US" sz="1600" u="none" cap="none" strike="noStrike">
                  <a:solidFill>
                    <a:srgbClr val="000000"/>
                  </a:solidFill>
                  <a:latin typeface="Calibri"/>
                  <a:ea typeface="Calibri"/>
                  <a:cs typeface="Calibri"/>
                  <a:sym typeface="Calibri"/>
                </a:rPr>
                <a:t> con los antecedentes que manejas.</a:t>
              </a:r>
              <a:endParaRPr/>
            </a:p>
          </p:txBody>
        </p:sp>
        <p:grpSp>
          <p:nvGrpSpPr>
            <p:cNvPr id="562" name="Google Shape;562;p24"/>
            <p:cNvGrpSpPr/>
            <p:nvPr/>
          </p:nvGrpSpPr>
          <p:grpSpPr>
            <a:xfrm>
              <a:off x="-2" y="-2"/>
              <a:ext cx="1135372" cy="783011"/>
              <a:chOff x="-1" y="-1"/>
              <a:chExt cx="1135370" cy="783010"/>
            </a:xfrm>
          </p:grpSpPr>
          <p:sp>
            <p:nvSpPr>
              <p:cNvPr id="563" name="Google Shape;563;p24"/>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43;p32" id="564" name="Google Shape;564;p24"/>
              <p:cNvPicPr preferRelativeResize="0"/>
              <p:nvPr/>
            </p:nvPicPr>
            <p:blipFill rotWithShape="1">
              <a:blip r:embed="rId3">
                <a:alphaModFix/>
              </a:blip>
              <a:srcRect b="0" l="0" r="0" t="0"/>
              <a:stretch/>
            </p:blipFill>
            <p:spPr>
              <a:xfrm>
                <a:off x="286450" y="103502"/>
                <a:ext cx="683389" cy="576004"/>
              </a:xfrm>
              <a:prstGeom prst="rect">
                <a:avLst/>
              </a:prstGeom>
              <a:noFill/>
              <a:ln>
                <a:noFill/>
              </a:ln>
            </p:spPr>
          </p:pic>
        </p:grpSp>
      </p:grpSp>
      <p:grpSp>
        <p:nvGrpSpPr>
          <p:cNvPr id="565" name="Google Shape;565;p24"/>
          <p:cNvGrpSpPr/>
          <p:nvPr/>
        </p:nvGrpSpPr>
        <p:grpSpPr>
          <a:xfrm>
            <a:off x="-4657" y="3697442"/>
            <a:ext cx="6615374" cy="783012"/>
            <a:chOff x="0" y="-2"/>
            <a:chExt cx="6615373" cy="783011"/>
          </a:xfrm>
        </p:grpSpPr>
        <p:sp>
          <p:nvSpPr>
            <p:cNvPr id="566" name="Google Shape;566;p24"/>
            <p:cNvSpPr txBox="1"/>
            <p:nvPr/>
          </p:nvSpPr>
          <p:spPr>
            <a:xfrm>
              <a:off x="1334835" y="94430"/>
              <a:ext cx="5280538" cy="554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Cuidado con los dispositivos externos, asegura la información instalando </a:t>
              </a:r>
              <a:r>
                <a:rPr b="1" i="0" lang="en-US" sz="1600" u="none" cap="none" strike="noStrike">
                  <a:solidFill>
                    <a:srgbClr val="ED6B00"/>
                  </a:solidFill>
                  <a:latin typeface="Calibri"/>
                  <a:ea typeface="Calibri"/>
                  <a:cs typeface="Calibri"/>
                  <a:sym typeface="Calibri"/>
                </a:rPr>
                <a:t>antivirus</a:t>
              </a:r>
              <a:r>
                <a:rPr b="0" i="0" lang="en-US" sz="1600" u="none" cap="none" strike="noStrike">
                  <a:solidFill>
                    <a:srgbClr val="ED6B00"/>
                  </a:solidFill>
                  <a:latin typeface="Calibri"/>
                  <a:ea typeface="Calibri"/>
                  <a:cs typeface="Calibri"/>
                  <a:sym typeface="Calibri"/>
                </a:rPr>
                <a:t>.</a:t>
              </a:r>
              <a:endParaRPr/>
            </a:p>
          </p:txBody>
        </p:sp>
        <p:grpSp>
          <p:nvGrpSpPr>
            <p:cNvPr id="567" name="Google Shape;567;p24"/>
            <p:cNvGrpSpPr/>
            <p:nvPr/>
          </p:nvGrpSpPr>
          <p:grpSpPr>
            <a:xfrm>
              <a:off x="0" y="-2"/>
              <a:ext cx="1135373" cy="783011"/>
              <a:chOff x="0" y="-1"/>
              <a:chExt cx="1135372" cy="783010"/>
            </a:xfrm>
          </p:grpSpPr>
          <p:sp>
            <p:nvSpPr>
              <p:cNvPr id="568" name="Google Shape;568;p24"/>
              <p:cNvSpPr/>
              <p:nvPr/>
            </p:nvSpPr>
            <p:spPr>
              <a:xfrm rot="5400000">
                <a:off x="176181"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48;p32" id="569" name="Google Shape;569;p24"/>
              <p:cNvPicPr preferRelativeResize="0"/>
              <p:nvPr/>
            </p:nvPicPr>
            <p:blipFill rotWithShape="1">
              <a:blip r:embed="rId4">
                <a:alphaModFix/>
              </a:blip>
              <a:srcRect b="0" l="0" r="0" t="0"/>
              <a:stretch/>
            </p:blipFill>
            <p:spPr>
              <a:xfrm>
                <a:off x="286452" y="103502"/>
                <a:ext cx="683389" cy="576004"/>
              </a:xfrm>
              <a:prstGeom prst="rect">
                <a:avLst/>
              </a:prstGeom>
              <a:noFill/>
              <a:ln>
                <a:noFill/>
              </a:ln>
            </p:spPr>
          </p:pic>
        </p:grpSp>
      </p:grpSp>
      <p:grpSp>
        <p:nvGrpSpPr>
          <p:cNvPr id="570" name="Google Shape;570;p24"/>
          <p:cNvGrpSpPr/>
          <p:nvPr/>
        </p:nvGrpSpPr>
        <p:grpSpPr>
          <a:xfrm>
            <a:off x="-4659" y="1955973"/>
            <a:ext cx="9178017" cy="783012"/>
            <a:chOff x="-2" y="-2"/>
            <a:chExt cx="9178015" cy="783011"/>
          </a:xfrm>
        </p:grpSpPr>
        <p:sp>
          <p:nvSpPr>
            <p:cNvPr id="571" name="Google Shape;571;p24"/>
            <p:cNvSpPr txBox="1"/>
            <p:nvPr/>
          </p:nvSpPr>
          <p:spPr>
            <a:xfrm>
              <a:off x="1334834" y="222247"/>
              <a:ext cx="7843179" cy="300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Cuida </a:t>
              </a:r>
              <a:r>
                <a:rPr b="1" i="0" lang="en-US" sz="1600" u="none" cap="none" strike="noStrike">
                  <a:solidFill>
                    <a:srgbClr val="ED6B00"/>
                  </a:solidFill>
                  <a:latin typeface="Calibri"/>
                  <a:ea typeface="Calibri"/>
                  <a:cs typeface="Calibri"/>
                  <a:sym typeface="Calibri"/>
                </a:rPr>
                <a:t>tus claves </a:t>
              </a:r>
              <a:r>
                <a:rPr b="0" i="0" lang="en-US" sz="1600" u="none" cap="none" strike="noStrike">
                  <a:solidFill>
                    <a:srgbClr val="000000"/>
                  </a:solidFill>
                  <a:latin typeface="Calibri"/>
                  <a:ea typeface="Calibri"/>
                  <a:cs typeface="Calibri"/>
                  <a:sym typeface="Calibri"/>
                </a:rPr>
                <a:t>de acceso.</a:t>
              </a:r>
              <a:endParaRPr/>
            </a:p>
          </p:txBody>
        </p:sp>
        <p:grpSp>
          <p:nvGrpSpPr>
            <p:cNvPr id="572" name="Google Shape;572;p24"/>
            <p:cNvGrpSpPr/>
            <p:nvPr/>
          </p:nvGrpSpPr>
          <p:grpSpPr>
            <a:xfrm>
              <a:off x="-2" y="-2"/>
              <a:ext cx="1135372" cy="783011"/>
              <a:chOff x="-1" y="-1"/>
              <a:chExt cx="1135370" cy="783010"/>
            </a:xfrm>
          </p:grpSpPr>
          <p:sp>
            <p:nvSpPr>
              <p:cNvPr id="573" name="Google Shape;573;p24"/>
              <p:cNvSpPr/>
              <p:nvPr/>
            </p:nvSpPr>
            <p:spPr>
              <a:xfrm rot="5400000">
                <a:off x="176179" y="-176181"/>
                <a:ext cx="783010" cy="1135370"/>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53;p32" id="574" name="Google Shape;574;p24"/>
              <p:cNvPicPr preferRelativeResize="0"/>
              <p:nvPr/>
            </p:nvPicPr>
            <p:blipFill rotWithShape="1">
              <a:blip r:embed="rId5">
                <a:alphaModFix/>
              </a:blip>
              <a:srcRect b="0" l="0" r="0" t="0"/>
              <a:stretch/>
            </p:blipFill>
            <p:spPr>
              <a:xfrm>
                <a:off x="262214" y="83074"/>
                <a:ext cx="731862" cy="616860"/>
              </a:xfrm>
              <a:prstGeom prst="rect">
                <a:avLst/>
              </a:prstGeom>
              <a:noFill/>
              <a:ln>
                <a:noFill/>
              </a:ln>
            </p:spPr>
          </p:pic>
        </p:grpSp>
      </p:grpSp>
      <p:grpSp>
        <p:nvGrpSpPr>
          <p:cNvPr id="575" name="Google Shape;575;p24"/>
          <p:cNvGrpSpPr/>
          <p:nvPr/>
        </p:nvGrpSpPr>
        <p:grpSpPr>
          <a:xfrm>
            <a:off x="-4658" y="2826707"/>
            <a:ext cx="8912546" cy="783012"/>
            <a:chOff x="0" y="-2"/>
            <a:chExt cx="8912545" cy="783011"/>
          </a:xfrm>
        </p:grpSpPr>
        <p:sp>
          <p:nvSpPr>
            <p:cNvPr id="576" name="Google Shape;576;p24"/>
            <p:cNvSpPr txBox="1"/>
            <p:nvPr/>
          </p:nvSpPr>
          <p:spPr>
            <a:xfrm>
              <a:off x="1334835" y="222247"/>
              <a:ext cx="7577710" cy="300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Resguarda la </a:t>
              </a:r>
              <a:r>
                <a:rPr b="1" i="0" lang="en-US" sz="1600" u="none" cap="none" strike="noStrike">
                  <a:solidFill>
                    <a:srgbClr val="ED6B00"/>
                  </a:solidFill>
                  <a:latin typeface="Calibri"/>
                  <a:ea typeface="Calibri"/>
                  <a:cs typeface="Calibri"/>
                  <a:sym typeface="Calibri"/>
                </a:rPr>
                <a:t>confidencialidad</a:t>
              </a:r>
              <a:r>
                <a:rPr b="0" i="0" lang="en-US" sz="1600" u="none" cap="none" strike="noStrike">
                  <a:solidFill>
                    <a:srgbClr val="000000"/>
                  </a:solidFill>
                  <a:latin typeface="Calibri"/>
                  <a:ea typeface="Calibri"/>
                  <a:cs typeface="Calibri"/>
                  <a:sym typeface="Calibri"/>
                </a:rPr>
                <a:t> de la información.</a:t>
              </a:r>
              <a:endParaRPr/>
            </a:p>
          </p:txBody>
        </p:sp>
        <p:grpSp>
          <p:nvGrpSpPr>
            <p:cNvPr id="577" name="Google Shape;577;p24"/>
            <p:cNvGrpSpPr/>
            <p:nvPr/>
          </p:nvGrpSpPr>
          <p:grpSpPr>
            <a:xfrm>
              <a:off x="0" y="-2"/>
              <a:ext cx="1135373" cy="783011"/>
              <a:chOff x="0" y="-1"/>
              <a:chExt cx="1135372" cy="783010"/>
            </a:xfrm>
          </p:grpSpPr>
          <p:sp>
            <p:nvSpPr>
              <p:cNvPr id="578" name="Google Shape;578;p24"/>
              <p:cNvSpPr/>
              <p:nvPr/>
            </p:nvSpPr>
            <p:spPr>
              <a:xfrm rot="5400000">
                <a:off x="176181"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58;p32" id="579" name="Google Shape;579;p24"/>
              <p:cNvPicPr preferRelativeResize="0"/>
              <p:nvPr/>
            </p:nvPicPr>
            <p:blipFill rotWithShape="1">
              <a:blip r:embed="rId6">
                <a:alphaModFix/>
              </a:blip>
              <a:srcRect b="0" l="0" r="0" t="0"/>
              <a:stretch/>
            </p:blipFill>
            <p:spPr>
              <a:xfrm>
                <a:off x="286452" y="103502"/>
                <a:ext cx="683390" cy="576004"/>
              </a:xfrm>
              <a:prstGeom prst="rect">
                <a:avLst/>
              </a:prstGeom>
              <a:noFill/>
              <a:ln>
                <a:noFill/>
              </a:ln>
            </p:spPr>
          </p:pic>
        </p:grpSp>
      </p:grpSp>
      <p:grpSp>
        <p:nvGrpSpPr>
          <p:cNvPr id="580" name="Google Shape;580;p24"/>
          <p:cNvGrpSpPr/>
          <p:nvPr/>
        </p:nvGrpSpPr>
        <p:grpSpPr>
          <a:xfrm>
            <a:off x="-4657" y="5438912"/>
            <a:ext cx="6861180" cy="783012"/>
            <a:chOff x="0" y="-2"/>
            <a:chExt cx="6861178" cy="783011"/>
          </a:xfrm>
        </p:grpSpPr>
        <p:sp>
          <p:nvSpPr>
            <p:cNvPr id="581" name="Google Shape;581;p24"/>
            <p:cNvSpPr txBox="1"/>
            <p:nvPr/>
          </p:nvSpPr>
          <p:spPr>
            <a:xfrm>
              <a:off x="1334834" y="123926"/>
              <a:ext cx="5526344" cy="554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Realiza trabajo en equipo con </a:t>
              </a:r>
              <a:r>
                <a:rPr b="1" i="0" lang="en-US" sz="1600" u="none" cap="none" strike="noStrike">
                  <a:solidFill>
                    <a:srgbClr val="ED6B00"/>
                  </a:solidFill>
                  <a:latin typeface="Calibri"/>
                  <a:ea typeface="Calibri"/>
                  <a:cs typeface="Calibri"/>
                  <a:sym typeface="Calibri"/>
                </a:rPr>
                <a:t>respeto</a:t>
              </a:r>
              <a:r>
                <a:rPr b="0" i="0" lang="en-US" sz="1600" u="none" cap="none" strike="noStrike">
                  <a:solidFill>
                    <a:srgbClr val="000000"/>
                  </a:solidFill>
                  <a:latin typeface="Calibri"/>
                  <a:ea typeface="Calibri"/>
                  <a:cs typeface="Calibri"/>
                  <a:sym typeface="Calibri"/>
                </a:rPr>
                <a:t> en tus opiniones, </a:t>
              </a:r>
              <a:endParaRPr/>
            </a:p>
            <a:p>
              <a:pPr indent="0" lvl="0" marL="0" marR="0" rtl="0" algn="l">
                <a:lnSpc>
                  <a:spcPct val="100000"/>
                </a:lnSpc>
                <a:spcBef>
                  <a:spcPts val="0"/>
                </a:spcBef>
                <a:spcAft>
                  <a:spcPts val="0"/>
                </a:spcAft>
                <a:buClr>
                  <a:srgbClr val="ED6B00"/>
                </a:buClr>
                <a:buSzPts val="1600"/>
                <a:buFont typeface="Calibri"/>
                <a:buNone/>
              </a:pPr>
              <a:r>
                <a:rPr b="1" i="0" lang="en-US" sz="1600" u="none" cap="none" strike="noStrike">
                  <a:solidFill>
                    <a:srgbClr val="ED6B00"/>
                  </a:solidFill>
                  <a:latin typeface="Calibri"/>
                  <a:ea typeface="Calibri"/>
                  <a:cs typeface="Calibri"/>
                  <a:sym typeface="Calibri"/>
                </a:rPr>
                <a:t>escucha</a:t>
              </a:r>
              <a:r>
                <a:rPr b="0" i="0" lang="en-US" sz="1600" u="none" cap="none" strike="noStrike">
                  <a:solidFill>
                    <a:srgbClr val="000000"/>
                  </a:solidFill>
                  <a:latin typeface="Calibri"/>
                  <a:ea typeface="Calibri"/>
                  <a:cs typeface="Calibri"/>
                  <a:sym typeface="Calibri"/>
                </a:rPr>
                <a:t> a los demás. </a:t>
              </a:r>
              <a:endParaRPr/>
            </a:p>
          </p:txBody>
        </p:sp>
        <p:grpSp>
          <p:nvGrpSpPr>
            <p:cNvPr id="582" name="Google Shape;582;p24"/>
            <p:cNvGrpSpPr/>
            <p:nvPr/>
          </p:nvGrpSpPr>
          <p:grpSpPr>
            <a:xfrm>
              <a:off x="0" y="-2"/>
              <a:ext cx="1135373" cy="783011"/>
              <a:chOff x="0" y="-1"/>
              <a:chExt cx="1135372" cy="783010"/>
            </a:xfrm>
          </p:grpSpPr>
          <p:sp>
            <p:nvSpPr>
              <p:cNvPr id="583" name="Google Shape;583;p24"/>
              <p:cNvSpPr/>
              <p:nvPr/>
            </p:nvSpPr>
            <p:spPr>
              <a:xfrm rot="5400000">
                <a:off x="176181" y="-176182"/>
                <a:ext cx="783010" cy="1135372"/>
              </a:xfrm>
              <a:custGeom>
                <a:rect b="b" l="l" r="r" t="t"/>
                <a:pathLst>
                  <a:path extrusionOk="0" h="21600" w="2160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563;p32" id="584" name="Google Shape;584;p24"/>
              <p:cNvPicPr preferRelativeResize="0"/>
              <p:nvPr/>
            </p:nvPicPr>
            <p:blipFill rotWithShape="1">
              <a:blip r:embed="rId7">
                <a:alphaModFix/>
              </a:blip>
              <a:srcRect b="0" l="0" r="0" t="0"/>
              <a:stretch/>
            </p:blipFill>
            <p:spPr>
              <a:xfrm>
                <a:off x="286451" y="103502"/>
                <a:ext cx="683392" cy="576004"/>
              </a:xfrm>
              <a:prstGeom prst="rect">
                <a:avLst/>
              </a:prstGeom>
              <a:noFill/>
              <a:ln>
                <a:noFill/>
              </a:ln>
            </p:spPr>
          </p:pic>
        </p:grpSp>
      </p:grpSp>
      <p:pic>
        <p:nvPicPr>
          <p:cNvPr descr="Google Shape;564;p32" id="585" name="Google Shape;585;p24"/>
          <p:cNvPicPr preferRelativeResize="0"/>
          <p:nvPr/>
        </p:nvPicPr>
        <p:blipFill rotWithShape="1">
          <a:blip r:embed="rId8">
            <a:alphaModFix/>
          </a:blip>
          <a:srcRect b="0" l="0" r="0" t="0"/>
          <a:stretch/>
        </p:blipFill>
        <p:spPr>
          <a:xfrm>
            <a:off x="5639332" y="1565094"/>
            <a:ext cx="3816535" cy="6006178"/>
          </a:xfrm>
          <a:prstGeom prst="rect">
            <a:avLst/>
          </a:prstGeom>
          <a:noFill/>
          <a:ln>
            <a:noFill/>
          </a:ln>
        </p:spPr>
      </p:pic>
      <p:sp>
        <p:nvSpPr>
          <p:cNvPr id="586" name="Google Shape;586;p24"/>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COMENZAR A TRABAJAR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25"/>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592" name="Google Shape;592;p25"/>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25</a:t>
            </a:r>
            <a:endParaRPr/>
          </a:p>
        </p:txBody>
      </p:sp>
      <p:grpSp>
        <p:nvGrpSpPr>
          <p:cNvPr id="593" name="Google Shape;593;p25"/>
          <p:cNvGrpSpPr/>
          <p:nvPr/>
        </p:nvGrpSpPr>
        <p:grpSpPr>
          <a:xfrm>
            <a:off x="431622" y="2285848"/>
            <a:ext cx="8839206" cy="3238196"/>
            <a:chOff x="0" y="0"/>
            <a:chExt cx="8839204" cy="3238195"/>
          </a:xfrm>
        </p:grpSpPr>
        <p:sp>
          <p:nvSpPr>
            <p:cNvPr id="594" name="Google Shape;594;p25"/>
            <p:cNvSpPr/>
            <p:nvPr/>
          </p:nvSpPr>
          <p:spPr>
            <a:xfrm>
              <a:off x="0" y="0"/>
              <a:ext cx="8839204" cy="3238195"/>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5"/>
            <p:cNvSpPr txBox="1"/>
            <p:nvPr/>
          </p:nvSpPr>
          <p:spPr>
            <a:xfrm>
              <a:off x="162838" y="1428979"/>
              <a:ext cx="8513528"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596" name="Google Shape;596;p25"/>
          <p:cNvSpPr txBox="1"/>
          <p:nvPr/>
        </p:nvSpPr>
        <p:spPr>
          <a:xfrm>
            <a:off x="375973" y="1355032"/>
            <a:ext cx="8950503"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PRÁCTICA</a:t>
            </a:r>
            <a:endParaRPr/>
          </a:p>
        </p:txBody>
      </p:sp>
      <p:sp>
        <p:nvSpPr>
          <p:cNvPr id="597" name="Google Shape;597;p25"/>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25"/>
          <p:cNvSpPr txBox="1"/>
          <p:nvPr/>
        </p:nvSpPr>
        <p:spPr>
          <a:xfrm>
            <a:off x="366450" y="1110820"/>
            <a:ext cx="4700400" cy="37216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¡PRACTIQUEMOS!</a:t>
            </a:r>
            <a:endParaRPr/>
          </a:p>
        </p:txBody>
      </p:sp>
      <p:sp>
        <p:nvSpPr>
          <p:cNvPr id="599" name="Google Shape;599;p25"/>
          <p:cNvSpPr txBox="1"/>
          <p:nvPr/>
        </p:nvSpPr>
        <p:spPr>
          <a:xfrm>
            <a:off x="3637953" y="1110820"/>
            <a:ext cx="559358" cy="941725"/>
          </a:xfrm>
          <a:prstGeom prst="rect">
            <a:avLst/>
          </a:prstGeom>
          <a:noFill/>
          <a:ln>
            <a:noFill/>
          </a:ln>
        </p:spPr>
        <p:txBody>
          <a:bodyPr anchorCtr="0" anchor="ctr" bIns="91375" lIns="91375" spcFirstLastPara="1" rIns="91375" wrap="square" tIns="91375">
            <a:spAutoFit/>
          </a:bodyPr>
          <a:lstStyle/>
          <a:p>
            <a:pPr indent="0" lvl="0" marL="0" marR="0" rtl="0" algn="r">
              <a:lnSpc>
                <a:spcPct val="90000"/>
              </a:lnSpc>
              <a:spcBef>
                <a:spcPts val="0"/>
              </a:spcBef>
              <a:spcAft>
                <a:spcPts val="0"/>
              </a:spcAft>
              <a:buClr>
                <a:srgbClr val="FFB375"/>
              </a:buClr>
              <a:buSzPts val="6000"/>
              <a:buFont typeface="Calibri"/>
              <a:buNone/>
            </a:pPr>
            <a:r>
              <a:rPr b="0" i="0" lang="en-US" sz="6000" u="none" cap="none" strike="noStrike">
                <a:solidFill>
                  <a:srgbClr val="FFB375"/>
                </a:solidFill>
                <a:latin typeface="Calibri"/>
                <a:ea typeface="Calibri"/>
                <a:cs typeface="Calibri"/>
                <a:sym typeface="Calibri"/>
              </a:rPr>
              <a:t>8</a:t>
            </a:r>
            <a:endParaRPr/>
          </a:p>
        </p:txBody>
      </p:sp>
      <p:pic>
        <p:nvPicPr>
          <p:cNvPr descr="Google Shape;577;p33" id="600" name="Google Shape;600;p25"/>
          <p:cNvPicPr preferRelativeResize="0"/>
          <p:nvPr/>
        </p:nvPicPr>
        <p:blipFill rotWithShape="1">
          <a:blip r:embed="rId3">
            <a:alphaModFix/>
          </a:blip>
          <a:srcRect b="0" l="0" r="0" t="0"/>
          <a:stretch/>
        </p:blipFill>
        <p:spPr>
          <a:xfrm>
            <a:off x="2716054" y="3978569"/>
            <a:ext cx="6899894" cy="3974397"/>
          </a:xfrm>
          <a:prstGeom prst="rect">
            <a:avLst/>
          </a:prstGeom>
          <a:noFill/>
          <a:ln>
            <a:noFill/>
          </a:ln>
        </p:spPr>
      </p:pic>
      <p:sp>
        <p:nvSpPr>
          <p:cNvPr id="601" name="Google Shape;601;p25"/>
          <p:cNvSpPr txBox="1"/>
          <p:nvPr/>
        </p:nvSpPr>
        <p:spPr>
          <a:xfrm>
            <a:off x="958644" y="2976352"/>
            <a:ext cx="6356558" cy="2238286"/>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EXCEL </a:t>
            </a:r>
            <a:r>
              <a:rPr b="1" i="0" lang="en-US" sz="2000" u="none" cap="none" strike="noStrike">
                <a:solidFill>
                  <a:srgbClr val="ED6B00"/>
                </a:solidFill>
                <a:latin typeface="Calibri"/>
                <a:ea typeface="Calibri"/>
                <a:cs typeface="Calibri"/>
                <a:sym typeface="Calibri"/>
              </a:rPr>
              <a:t>BÁSICO</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1400"/>
              <a:buFont typeface="Arial"/>
              <a:buNone/>
            </a:pPr>
            <a:r>
              <a:t/>
            </a:r>
            <a:endParaRPr b="1" i="0" sz="1400" u="none" cap="none" strike="noStrike">
              <a:solidFill>
                <a:srgbClr val="ED6B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Para realizar la siguiente actividad, </a:t>
            </a:r>
            <a:r>
              <a:rPr b="1" i="0" lang="en-US" sz="1600" u="none" cap="none" strike="noStrike">
                <a:solidFill>
                  <a:srgbClr val="ED6B00"/>
                </a:solidFill>
                <a:latin typeface="Calibri"/>
                <a:ea typeface="Calibri"/>
                <a:cs typeface="Calibri"/>
                <a:sym typeface="Calibri"/>
              </a:rPr>
              <a:t>descarga </a:t>
            </a:r>
            <a:r>
              <a:rPr b="0" i="0" lang="en-US" sz="1600" u="none" cap="none" strike="noStrike">
                <a:solidFill>
                  <a:srgbClr val="000000"/>
                </a:solidFill>
                <a:latin typeface="Calibri"/>
                <a:ea typeface="Calibri"/>
                <a:cs typeface="Calibri"/>
                <a:sym typeface="Calibri"/>
              </a:rPr>
              <a:t>el archivo </a:t>
            </a:r>
            <a:r>
              <a:rPr b="1" i="0" lang="en-US" sz="1600" u="none" cap="none" strike="noStrike">
                <a:solidFill>
                  <a:srgbClr val="ED6B00"/>
                </a:solidFill>
                <a:latin typeface="Calibri"/>
                <a:ea typeface="Calibri"/>
                <a:cs typeface="Calibri"/>
                <a:sym typeface="Calibri"/>
              </a:rPr>
              <a:t>Actividad Práctica </a:t>
            </a:r>
            <a:r>
              <a:rPr b="0" i="0" lang="en-US" sz="1600" u="none" cap="none" strike="noStrike">
                <a:solidFill>
                  <a:srgbClr val="000000"/>
                </a:solidFill>
                <a:latin typeface="Calibri"/>
                <a:ea typeface="Calibri"/>
                <a:cs typeface="Calibri"/>
                <a:sym typeface="Calibri"/>
              </a:rPr>
              <a:t>y sigue las instrucciones señaladas.</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¡Éxito! </a:t>
            </a:r>
            <a:r>
              <a:rPr b="0" i="0" lang="en-US" sz="1600" u="none" cap="none" strike="noStrike">
                <a:solidFill>
                  <a:srgbClr val="000000"/>
                </a:solidFill>
                <a:latin typeface="Arial"/>
                <a:ea typeface="Arial"/>
                <a:cs typeface="Arial"/>
                <a:sym typeface="Arial"/>
              </a:rPr>
              <a:t> </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br>
              <a:rPr b="0" i="0" lang="en-US" sz="16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602" name="Google Shape;602;p25"/>
          <p:cNvSpPr txBox="1"/>
          <p:nvPr/>
        </p:nvSpPr>
        <p:spPr>
          <a:xfrm>
            <a:off x="2708222" y="6881803"/>
            <a:ext cx="1639637" cy="353812"/>
          </a:xfrm>
          <a:prstGeom prst="rect">
            <a:avLst/>
          </a:prstGeom>
          <a:noFill/>
          <a:ln>
            <a:noFill/>
          </a:ln>
        </p:spPr>
        <p:txBody>
          <a:bodyPr anchorCtr="0" anchor="t" bIns="91375" lIns="91375" spcFirstLastPara="1" rIns="91375" wrap="square" tIns="91375">
            <a:spAutoFit/>
          </a:bodyPr>
          <a:lstStyle/>
          <a:p>
            <a:pPr indent="0" lvl="0" marL="0" marR="0" rtl="0" algn="l">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ción</a:t>
            </a:r>
            <a:endParaRPr b="0" i="0" sz="11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26"/>
          <p:cNvSpPr txBox="1"/>
          <p:nvPr>
            <p:ph idx="12" type="sldNum"/>
          </p:nvPr>
        </p:nvSpPr>
        <p:spPr>
          <a:xfrm>
            <a:off x="371685" y="6881800"/>
            <a:ext cx="337161"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608" name="Google Shape;608;p26"/>
          <p:cNvSpPr txBox="1"/>
          <p:nvPr/>
        </p:nvSpPr>
        <p:spPr>
          <a:xfrm>
            <a:off x="371684" y="6881800"/>
            <a:ext cx="337162"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26</a:t>
            </a:r>
            <a:endParaRPr/>
          </a:p>
        </p:txBody>
      </p:sp>
      <p:grpSp>
        <p:nvGrpSpPr>
          <p:cNvPr id="609" name="Google Shape;609;p26"/>
          <p:cNvGrpSpPr/>
          <p:nvPr/>
        </p:nvGrpSpPr>
        <p:grpSpPr>
          <a:xfrm>
            <a:off x="431622" y="2285848"/>
            <a:ext cx="8839206" cy="3238196"/>
            <a:chOff x="0" y="0"/>
            <a:chExt cx="8839204" cy="3238195"/>
          </a:xfrm>
        </p:grpSpPr>
        <p:sp>
          <p:nvSpPr>
            <p:cNvPr id="610" name="Google Shape;610;p26"/>
            <p:cNvSpPr/>
            <p:nvPr/>
          </p:nvSpPr>
          <p:spPr>
            <a:xfrm>
              <a:off x="0" y="0"/>
              <a:ext cx="8839204" cy="3238195"/>
            </a:xfrm>
            <a:prstGeom prst="roundRect">
              <a:avLst>
                <a:gd fmla="val 16667"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6"/>
            <p:cNvSpPr txBox="1"/>
            <p:nvPr/>
          </p:nvSpPr>
          <p:spPr>
            <a:xfrm>
              <a:off x="162838" y="1428979"/>
              <a:ext cx="8513528"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612" name="Google Shape;612;p26"/>
          <p:cNvSpPr/>
          <p:nvPr/>
        </p:nvSpPr>
        <p:spPr>
          <a:xfrm>
            <a:off x="5279923" y="7354529"/>
            <a:ext cx="2723537" cy="205148"/>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26"/>
          <p:cNvSpPr txBox="1"/>
          <p:nvPr/>
        </p:nvSpPr>
        <p:spPr>
          <a:xfrm>
            <a:off x="375973" y="1395790"/>
            <a:ext cx="8950503" cy="53611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TICKET DE SALIDA</a:t>
            </a:r>
            <a:endParaRPr/>
          </a:p>
        </p:txBody>
      </p:sp>
      <p:sp>
        <p:nvSpPr>
          <p:cNvPr id="614" name="Google Shape;614;p26"/>
          <p:cNvSpPr txBox="1"/>
          <p:nvPr/>
        </p:nvSpPr>
        <p:spPr>
          <a:xfrm>
            <a:off x="366450" y="1110820"/>
            <a:ext cx="4700400" cy="37216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ANTES DE TERMINAR:</a:t>
            </a:r>
            <a:endParaRPr/>
          </a:p>
        </p:txBody>
      </p:sp>
      <p:pic>
        <p:nvPicPr>
          <p:cNvPr descr="Google Shape;591;p34" id="615" name="Google Shape;615;p26"/>
          <p:cNvPicPr preferRelativeResize="0"/>
          <p:nvPr/>
        </p:nvPicPr>
        <p:blipFill rotWithShape="1">
          <a:blip r:embed="rId3">
            <a:alphaModFix/>
          </a:blip>
          <a:srcRect b="0" l="0" r="0" t="0"/>
          <a:stretch/>
        </p:blipFill>
        <p:spPr>
          <a:xfrm>
            <a:off x="5830530" y="2890682"/>
            <a:ext cx="2963596" cy="4629223"/>
          </a:xfrm>
          <a:prstGeom prst="rect">
            <a:avLst/>
          </a:prstGeom>
          <a:noFill/>
          <a:ln>
            <a:noFill/>
          </a:ln>
        </p:spPr>
      </p:pic>
      <p:sp>
        <p:nvSpPr>
          <p:cNvPr id="616" name="Google Shape;616;p26"/>
          <p:cNvSpPr txBox="1"/>
          <p:nvPr/>
        </p:nvSpPr>
        <p:spPr>
          <a:xfrm>
            <a:off x="958646" y="2914438"/>
            <a:ext cx="6063479" cy="2523429"/>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EXCEL </a:t>
            </a:r>
            <a:r>
              <a:rPr b="1" i="0" lang="en-US" sz="2000" u="none" cap="none" strike="noStrike">
                <a:solidFill>
                  <a:srgbClr val="ED6B00"/>
                </a:solidFill>
                <a:latin typeface="Calibri"/>
                <a:ea typeface="Calibri"/>
                <a:cs typeface="Calibri"/>
                <a:sym typeface="Calibri"/>
              </a:rPr>
              <a:t>BÁSICO</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1400"/>
              <a:buFont typeface="Arial"/>
              <a:buNone/>
            </a:pPr>
            <a:r>
              <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¡No olvides contestar la Autoevaluación y entregar el </a:t>
            </a:r>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Ticket de Salida!</a:t>
            </a:r>
            <a:endParaRPr/>
          </a:p>
          <a:p>
            <a:pPr indent="0" lvl="0" marL="0" marR="0" rtl="0" algn="l">
              <a:lnSpc>
                <a:spcPct val="115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¡Hasta la próxima! </a:t>
            </a:r>
            <a:endParaRPr/>
          </a:p>
          <a:p>
            <a:pPr indent="0" lvl="0" marL="0" marR="0" rtl="0" algn="l">
              <a:lnSpc>
                <a:spcPct val="100000"/>
              </a:lnSpc>
              <a:spcBef>
                <a:spcPts val="0"/>
              </a:spcBef>
              <a:spcAft>
                <a:spcPts val="0"/>
              </a:spcAft>
              <a:buClr>
                <a:srgbClr val="ED6B00"/>
              </a:buClr>
              <a:buSzPts val="2100"/>
              <a:buFont typeface="Arial"/>
              <a:buNone/>
            </a:pPr>
            <a:br>
              <a:rPr b="1" i="0" lang="en-US" sz="2100" u="none" cap="none" strike="noStrike">
                <a:solidFill>
                  <a:srgbClr val="ED6B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pic>
        <p:nvPicPr>
          <p:cNvPr descr="Google Shape;593;p34" id="617" name="Google Shape;617;p26"/>
          <p:cNvPicPr preferRelativeResize="0"/>
          <p:nvPr/>
        </p:nvPicPr>
        <p:blipFill rotWithShape="1">
          <a:blip r:embed="rId4">
            <a:alphaModFix/>
          </a:blip>
          <a:srcRect b="0" l="0" r="0" t="0"/>
          <a:stretch/>
        </p:blipFill>
        <p:spPr>
          <a:xfrm>
            <a:off x="3210792" y="4159041"/>
            <a:ext cx="673177" cy="60372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3"/>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11" name="Google Shape;111;p3"/>
          <p:cNvSpPr txBox="1"/>
          <p:nvPr/>
        </p:nvSpPr>
        <p:spPr>
          <a:xfrm>
            <a:off x="442489" y="6881800"/>
            <a:ext cx="266357"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3</a:t>
            </a:r>
            <a:endParaRPr/>
          </a:p>
        </p:txBody>
      </p:sp>
      <p:cxnSp>
        <p:nvCxnSpPr>
          <p:cNvPr id="112" name="Google Shape;112;p3"/>
          <p:cNvCxnSpPr/>
          <p:nvPr/>
        </p:nvCxnSpPr>
        <p:spPr>
          <a:xfrm>
            <a:off x="3218856" y="7707068"/>
            <a:ext cx="2359744" cy="2"/>
          </a:xfrm>
          <a:prstGeom prst="straightConnector1">
            <a:avLst/>
          </a:prstGeom>
          <a:noFill/>
          <a:ln cap="flat" cmpd="sng" w="9525">
            <a:solidFill>
              <a:srgbClr val="FDA739"/>
            </a:solidFill>
            <a:prstDash val="solid"/>
            <a:round/>
            <a:headEnd len="sm" w="sm" type="none"/>
            <a:tailEnd len="sm" w="sm" type="none"/>
          </a:ln>
        </p:spPr>
      </p:cxnSp>
      <p:cxnSp>
        <p:nvCxnSpPr>
          <p:cNvPr id="113" name="Google Shape;113;p3"/>
          <p:cNvCxnSpPr/>
          <p:nvPr/>
        </p:nvCxnSpPr>
        <p:spPr>
          <a:xfrm>
            <a:off x="7057035" y="7790766"/>
            <a:ext cx="2359743" cy="2"/>
          </a:xfrm>
          <a:prstGeom prst="straightConnector1">
            <a:avLst/>
          </a:prstGeom>
          <a:noFill/>
          <a:ln cap="flat" cmpd="sng" w="9525">
            <a:solidFill>
              <a:srgbClr val="FDA739"/>
            </a:solidFill>
            <a:prstDash val="solid"/>
            <a:round/>
            <a:headEnd len="sm" w="sm" type="none"/>
            <a:tailEnd len="sm" w="sm" type="none"/>
          </a:ln>
        </p:spPr>
      </p:cxnSp>
      <p:sp>
        <p:nvSpPr>
          <p:cNvPr id="114" name="Google Shape;114;p3"/>
          <p:cNvSpPr txBox="1"/>
          <p:nvPr/>
        </p:nvSpPr>
        <p:spPr>
          <a:xfrm>
            <a:off x="442488" y="6881800"/>
            <a:ext cx="266355"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3</a:t>
            </a:r>
            <a:endParaRPr/>
          </a:p>
        </p:txBody>
      </p:sp>
      <p:sp>
        <p:nvSpPr>
          <p:cNvPr id="115" name="Google Shape;115;p3"/>
          <p:cNvSpPr txBox="1"/>
          <p:nvPr/>
        </p:nvSpPr>
        <p:spPr>
          <a:xfrm>
            <a:off x="415222" y="2464280"/>
            <a:ext cx="2760223" cy="2915213"/>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6</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Utilizar los equipos y herramientas tecnológicas en la gestión administrativa, considerando un uso eficiente de la energía, de los materiales y los insumos.</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OA Genérico</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B - C - H</a:t>
            </a:r>
            <a:endParaRPr/>
          </a:p>
          <a:p>
            <a:pPr indent="0" lvl="0" marL="0" marR="0" rtl="0" algn="l">
              <a:lnSpc>
                <a:spcPct val="10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Calibri"/>
              <a:buNone/>
            </a:pP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Calibri"/>
              <a:ea typeface="Calibri"/>
              <a:cs typeface="Calibri"/>
              <a:sym typeface="Calibri"/>
            </a:endParaRPr>
          </a:p>
        </p:txBody>
      </p:sp>
      <p:grpSp>
        <p:nvGrpSpPr>
          <p:cNvPr id="116" name="Google Shape;116;p3"/>
          <p:cNvGrpSpPr/>
          <p:nvPr/>
        </p:nvGrpSpPr>
        <p:grpSpPr>
          <a:xfrm>
            <a:off x="252573" y="1472660"/>
            <a:ext cx="2980515" cy="4543830"/>
            <a:chOff x="0" y="0"/>
            <a:chExt cx="2980514" cy="4543829"/>
          </a:xfrm>
        </p:grpSpPr>
        <p:sp>
          <p:nvSpPr>
            <p:cNvPr id="117" name="Google Shape;117;p3"/>
            <p:cNvSpPr/>
            <p:nvPr/>
          </p:nvSpPr>
          <p:spPr>
            <a:xfrm>
              <a:off x="0" y="0"/>
              <a:ext cx="2980514" cy="4543829"/>
            </a:xfrm>
            <a:prstGeom prst="roundRect">
              <a:avLst>
                <a:gd fmla="val 8420" name="adj"/>
              </a:avLst>
            </a:prstGeom>
            <a:noFill/>
            <a:ln cap="flat" cmpd="sng" w="9525">
              <a:solidFill>
                <a:srgbClr val="A7A7A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3"/>
            <p:cNvSpPr txBox="1"/>
            <p:nvPr/>
          </p:nvSpPr>
          <p:spPr>
            <a:xfrm>
              <a:off x="78265" y="2081797"/>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19" name="Google Shape;119;p3"/>
          <p:cNvSpPr txBox="1"/>
          <p:nvPr/>
        </p:nvSpPr>
        <p:spPr>
          <a:xfrm>
            <a:off x="358670" y="2033504"/>
            <a:ext cx="2768319"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OBJETIVO DE APRENDIZAJE</a:t>
            </a:r>
            <a:endParaRPr/>
          </a:p>
        </p:txBody>
      </p:sp>
      <p:pic>
        <p:nvPicPr>
          <p:cNvPr descr="Imagen 29" id="120" name="Google Shape;120;p3"/>
          <p:cNvPicPr preferRelativeResize="0"/>
          <p:nvPr/>
        </p:nvPicPr>
        <p:blipFill rotWithShape="1">
          <a:blip r:embed="rId3">
            <a:alphaModFix/>
          </a:blip>
          <a:srcRect b="0" l="0" r="0" t="0"/>
          <a:stretch/>
        </p:blipFill>
        <p:spPr>
          <a:xfrm>
            <a:off x="1410121" y="1203013"/>
            <a:ext cx="702377" cy="669709"/>
          </a:xfrm>
          <a:prstGeom prst="rect">
            <a:avLst/>
          </a:prstGeom>
          <a:noFill/>
          <a:ln>
            <a:noFill/>
          </a:ln>
        </p:spPr>
      </p:pic>
      <p:grpSp>
        <p:nvGrpSpPr>
          <p:cNvPr id="121" name="Google Shape;121;p3"/>
          <p:cNvGrpSpPr/>
          <p:nvPr/>
        </p:nvGrpSpPr>
        <p:grpSpPr>
          <a:xfrm>
            <a:off x="3362219" y="1472660"/>
            <a:ext cx="2980515" cy="4543828"/>
            <a:chOff x="0" y="0"/>
            <a:chExt cx="2980514" cy="4543827"/>
          </a:xfrm>
        </p:grpSpPr>
        <p:sp>
          <p:nvSpPr>
            <p:cNvPr id="122" name="Google Shape;122;p3"/>
            <p:cNvSpPr/>
            <p:nvPr/>
          </p:nvSpPr>
          <p:spPr>
            <a:xfrm>
              <a:off x="0" y="0"/>
              <a:ext cx="2980514" cy="4543827"/>
            </a:xfrm>
            <a:prstGeom prst="roundRect">
              <a:avLst>
                <a:gd fmla="val 8420" name="adj"/>
              </a:avLst>
            </a:prstGeom>
            <a:noFill/>
            <a:ln cap="flat" cmpd="sng" w="9525">
              <a:solidFill>
                <a:srgbClr val="A7A7A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3"/>
            <p:cNvSpPr txBox="1"/>
            <p:nvPr/>
          </p:nvSpPr>
          <p:spPr>
            <a:xfrm>
              <a:off x="78265" y="2081796"/>
              <a:ext cx="2823983" cy="380235"/>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24" name="Google Shape;124;p3"/>
          <p:cNvSpPr txBox="1"/>
          <p:nvPr/>
        </p:nvSpPr>
        <p:spPr>
          <a:xfrm>
            <a:off x="3596803" y="2499448"/>
            <a:ext cx="2781097" cy="12866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3.</a:t>
            </a:r>
            <a:r>
              <a:rPr b="0" i="0" lang="en-US" sz="1400" u="none" cap="none" strike="noStrike">
                <a:solidFill>
                  <a:srgbClr val="000000"/>
                </a:solidFill>
                <a:latin typeface="Calibri"/>
                <a:ea typeface="Calibri"/>
                <a:cs typeface="Calibri"/>
                <a:sym typeface="Calibri"/>
              </a:rPr>
              <a:t> Maneja a nivel intermedio software de propósito general</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para desarrollar las tareas administrativas con eficiencia</a:t>
            </a:r>
            <a:endParaRPr/>
          </a:p>
          <a:p>
            <a:pPr indent="0" lvl="0" marL="0" marR="0" rtl="0" algn="l">
              <a:lnSpc>
                <a:spcPct val="100000"/>
              </a:lnSpc>
              <a:spcBef>
                <a:spcPts val="0"/>
              </a:spcBef>
              <a:spcAft>
                <a:spcPts val="0"/>
              </a:spcAft>
              <a:buClr>
                <a:srgbClr val="000000"/>
              </a:buClr>
              <a:buSzPts val="1400"/>
              <a:buFont typeface="Calibri"/>
              <a:buNone/>
            </a:pPr>
            <a:r>
              <a:rPr b="0" i="0" lang="en-US" sz="1400" u="none" cap="none" strike="noStrike">
                <a:solidFill>
                  <a:srgbClr val="000000"/>
                </a:solidFill>
                <a:latin typeface="Calibri"/>
                <a:ea typeface="Calibri"/>
                <a:cs typeface="Calibri"/>
                <a:sym typeface="Calibri"/>
              </a:rPr>
              <a:t>y eficacia.</a:t>
            </a:r>
            <a:endParaRPr/>
          </a:p>
        </p:txBody>
      </p:sp>
      <p:sp>
        <p:nvSpPr>
          <p:cNvPr id="125" name="Google Shape;125;p3"/>
          <p:cNvSpPr txBox="1"/>
          <p:nvPr/>
        </p:nvSpPr>
        <p:spPr>
          <a:xfrm>
            <a:off x="3561636" y="2033504"/>
            <a:ext cx="2609185"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APRENDIZAJE ESPERADO</a:t>
            </a:r>
            <a:endParaRPr/>
          </a:p>
        </p:txBody>
      </p:sp>
      <p:pic>
        <p:nvPicPr>
          <p:cNvPr descr="Imagen 33" id="126" name="Google Shape;126;p3"/>
          <p:cNvPicPr preferRelativeResize="0"/>
          <p:nvPr/>
        </p:nvPicPr>
        <p:blipFill rotWithShape="1">
          <a:blip r:embed="rId4">
            <a:alphaModFix/>
          </a:blip>
          <a:srcRect b="0" l="0" r="0" t="0"/>
          <a:stretch/>
        </p:blipFill>
        <p:spPr>
          <a:xfrm>
            <a:off x="4539905" y="1203013"/>
            <a:ext cx="702377" cy="669709"/>
          </a:xfrm>
          <a:prstGeom prst="rect">
            <a:avLst/>
          </a:prstGeom>
          <a:noFill/>
          <a:ln>
            <a:noFill/>
          </a:ln>
        </p:spPr>
      </p:pic>
      <p:grpSp>
        <p:nvGrpSpPr>
          <p:cNvPr id="127" name="Google Shape;127;p3"/>
          <p:cNvGrpSpPr/>
          <p:nvPr/>
        </p:nvGrpSpPr>
        <p:grpSpPr>
          <a:xfrm>
            <a:off x="6473042" y="1472660"/>
            <a:ext cx="2980515" cy="5663580"/>
            <a:chOff x="0" y="0"/>
            <a:chExt cx="2980514" cy="5663580"/>
          </a:xfrm>
        </p:grpSpPr>
        <p:sp>
          <p:nvSpPr>
            <p:cNvPr id="128" name="Google Shape;128;p3"/>
            <p:cNvSpPr/>
            <p:nvPr/>
          </p:nvSpPr>
          <p:spPr>
            <a:xfrm>
              <a:off x="0" y="0"/>
              <a:ext cx="2980514" cy="5663580"/>
            </a:xfrm>
            <a:prstGeom prst="roundRect">
              <a:avLst>
                <a:gd fmla="val 8420" name="adj"/>
              </a:avLst>
            </a:prstGeom>
            <a:noFill/>
            <a:ln cap="flat" cmpd="sng" w="9525">
              <a:solidFill>
                <a:srgbClr val="A7A7A7"/>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3"/>
            <p:cNvSpPr txBox="1"/>
            <p:nvPr/>
          </p:nvSpPr>
          <p:spPr>
            <a:xfrm>
              <a:off x="78265" y="2641673"/>
              <a:ext cx="2823983"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30" name="Google Shape;130;p3"/>
          <p:cNvSpPr txBox="1"/>
          <p:nvPr/>
        </p:nvSpPr>
        <p:spPr>
          <a:xfrm>
            <a:off x="6668161" y="2499448"/>
            <a:ext cx="2684208" cy="288681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3.2.</a:t>
            </a:r>
            <a:r>
              <a:rPr b="0" i="0" lang="en-US" sz="1400" u="none" cap="none" strike="noStrike">
                <a:solidFill>
                  <a:srgbClr val="000000"/>
                </a:solidFill>
                <a:latin typeface="Calibri"/>
                <a:ea typeface="Calibri"/>
                <a:cs typeface="Calibri"/>
                <a:sym typeface="Calibri"/>
              </a:rPr>
              <a:t> Diseña informes, planillas de cálculo y bases de datos con el programa Excel, de acuerdo a requerimientos específicos de calidad y tiempo.</a:t>
            </a:r>
            <a:br>
              <a:rPr b="0" i="0" lang="en-US" sz="1400" u="none" cap="none" strike="noStrike">
                <a:solidFill>
                  <a:srgbClr val="000000"/>
                </a:solidFill>
                <a:latin typeface="Calibri"/>
                <a:ea typeface="Calibri"/>
                <a:cs typeface="Calibri"/>
                <a:sym typeface="Calibri"/>
              </a:rPr>
            </a:br>
            <a:br>
              <a:rPr b="0" i="0" lang="en-US" sz="1400" u="none" cap="none" strike="noStrike">
                <a:solidFill>
                  <a:srgbClr val="000000"/>
                </a:solidFill>
                <a:latin typeface="Calibri"/>
                <a:ea typeface="Calibri"/>
                <a:cs typeface="Calibri"/>
                <a:sym typeface="Calibri"/>
              </a:rPr>
            </a:br>
            <a:r>
              <a:rPr b="0" i="0" lang="en-US" sz="1400" u="none" cap="none" strike="noStrike">
                <a:solidFill>
                  <a:srgbClr val="000000"/>
                </a:solidFill>
                <a:latin typeface="Calibri"/>
                <a:ea typeface="Calibri"/>
                <a:cs typeface="Calibri"/>
                <a:sym typeface="Calibri"/>
              </a:rPr>
              <a:t>Elabora planillas de cálculo utilizando funciones básicas y operadores aritméticos en Excel, para agilizar la  obtención de  resultados.</a:t>
            </a:r>
            <a:br>
              <a:rPr b="0" i="0" lang="en-US" sz="1400" u="none" cap="none" strike="noStrike">
                <a:solidFill>
                  <a:srgbClr val="000000"/>
                </a:solidFill>
                <a:latin typeface="Calibri"/>
                <a:ea typeface="Calibri"/>
                <a:cs typeface="Calibri"/>
                <a:sym typeface="Calibri"/>
              </a:rPr>
            </a:br>
            <a:endParaRPr b="0" i="0" sz="1400" u="none" cap="none" strike="noStrike">
              <a:solidFill>
                <a:srgbClr val="000000"/>
              </a:solidFill>
              <a:latin typeface="Arial"/>
              <a:ea typeface="Arial"/>
              <a:cs typeface="Arial"/>
              <a:sym typeface="Arial"/>
            </a:endParaRPr>
          </a:p>
        </p:txBody>
      </p:sp>
      <p:sp>
        <p:nvSpPr>
          <p:cNvPr id="131" name="Google Shape;131;p3"/>
          <p:cNvSpPr txBox="1"/>
          <p:nvPr/>
        </p:nvSpPr>
        <p:spPr>
          <a:xfrm>
            <a:off x="6554516" y="2033504"/>
            <a:ext cx="2862261" cy="424498"/>
          </a:xfrm>
          <a:prstGeom prst="rect">
            <a:avLst/>
          </a:prstGeom>
          <a:noFill/>
          <a:ln>
            <a:noFill/>
          </a:ln>
        </p:spPr>
        <p:txBody>
          <a:bodyPr anchorCtr="0" anchor="ctr" bIns="91400" lIns="91400" spcFirstLastPara="1" rIns="91400" wrap="square" tIns="91400">
            <a:spAutoFit/>
          </a:bodyPr>
          <a:lstStyle/>
          <a:p>
            <a:pPr indent="0" lvl="0" marL="0" marR="0" rtl="0" algn="ctr">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CRITERIOS DE EVALUACIÓN</a:t>
            </a:r>
            <a:endParaRPr/>
          </a:p>
        </p:txBody>
      </p:sp>
      <p:pic>
        <p:nvPicPr>
          <p:cNvPr descr="Imagen 37" id="132" name="Google Shape;132;p3"/>
          <p:cNvPicPr preferRelativeResize="0"/>
          <p:nvPr/>
        </p:nvPicPr>
        <p:blipFill rotWithShape="1">
          <a:blip r:embed="rId5">
            <a:alphaModFix/>
          </a:blip>
          <a:srcRect b="0" l="0" r="0" t="0"/>
          <a:stretch/>
        </p:blipFill>
        <p:spPr>
          <a:xfrm>
            <a:off x="7649551" y="1203013"/>
            <a:ext cx="702377" cy="669709"/>
          </a:xfrm>
          <a:prstGeom prst="rect">
            <a:avLst/>
          </a:prstGeom>
          <a:noFill/>
          <a:ln>
            <a:noFill/>
          </a:ln>
        </p:spPr>
      </p:pic>
      <p:pic>
        <p:nvPicPr>
          <p:cNvPr descr="Imagen 38" id="133" name="Google Shape;133;p3"/>
          <p:cNvPicPr preferRelativeResize="0"/>
          <p:nvPr/>
        </p:nvPicPr>
        <p:blipFill rotWithShape="1">
          <a:blip r:embed="rId6">
            <a:alphaModFix/>
          </a:blip>
          <a:srcRect b="0" l="0" r="0" t="0"/>
          <a:stretch/>
        </p:blipFill>
        <p:spPr>
          <a:xfrm flipH="1">
            <a:off x="511864" y="4448533"/>
            <a:ext cx="3103843" cy="2466271"/>
          </a:xfrm>
          <a:prstGeom prst="rect">
            <a:avLst/>
          </a:prstGeom>
          <a:noFill/>
          <a:ln>
            <a:noFill/>
          </a:ln>
        </p:spPr>
      </p:pic>
      <p:pic>
        <p:nvPicPr>
          <p:cNvPr descr="Imagen 39" id="134" name="Google Shape;134;p3"/>
          <p:cNvPicPr preferRelativeResize="0"/>
          <p:nvPr/>
        </p:nvPicPr>
        <p:blipFill rotWithShape="1">
          <a:blip r:embed="rId7">
            <a:alphaModFix/>
          </a:blip>
          <a:srcRect b="0" l="0" r="0" t="0"/>
          <a:stretch/>
        </p:blipFill>
        <p:spPr>
          <a:xfrm flipH="1">
            <a:off x="3588296" y="3757726"/>
            <a:ext cx="3025212" cy="4082384"/>
          </a:xfrm>
          <a:prstGeom prst="rect">
            <a:avLst/>
          </a:prstGeom>
          <a:noFill/>
          <a:ln>
            <a:noFill/>
          </a:ln>
        </p:spPr>
      </p:pic>
      <p:cxnSp>
        <p:nvCxnSpPr>
          <p:cNvPr id="135" name="Google Shape;135;p3"/>
          <p:cNvCxnSpPr/>
          <p:nvPr/>
        </p:nvCxnSpPr>
        <p:spPr>
          <a:xfrm>
            <a:off x="6782330" y="3761492"/>
            <a:ext cx="2359742" cy="1"/>
          </a:xfrm>
          <a:prstGeom prst="straightConnector1">
            <a:avLst/>
          </a:prstGeom>
          <a:noFill/>
          <a:ln cap="flat" cmpd="sng" w="9525">
            <a:solidFill>
              <a:srgbClr val="FEA83A"/>
            </a:solidFill>
            <a:prstDash val="solid"/>
            <a:round/>
            <a:headEnd len="sm" w="sm" type="none"/>
            <a:tailEnd len="sm" w="sm"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4"/>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41" name="Google Shape;141;p4"/>
          <p:cNvSpPr txBox="1"/>
          <p:nvPr/>
        </p:nvSpPr>
        <p:spPr>
          <a:xfrm>
            <a:off x="442489" y="6881800"/>
            <a:ext cx="266357"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4</a:t>
            </a:r>
            <a:endParaRPr/>
          </a:p>
        </p:txBody>
      </p:sp>
      <p:grpSp>
        <p:nvGrpSpPr>
          <p:cNvPr id="142" name="Google Shape;142;p4"/>
          <p:cNvGrpSpPr/>
          <p:nvPr/>
        </p:nvGrpSpPr>
        <p:grpSpPr>
          <a:xfrm>
            <a:off x="386548" y="3764954"/>
            <a:ext cx="4845907" cy="962702"/>
            <a:chOff x="-2" y="-1"/>
            <a:chExt cx="4845905" cy="962701"/>
          </a:xfrm>
        </p:grpSpPr>
        <p:grpSp>
          <p:nvGrpSpPr>
            <p:cNvPr id="143" name="Google Shape;143;p4"/>
            <p:cNvGrpSpPr/>
            <p:nvPr/>
          </p:nvGrpSpPr>
          <p:grpSpPr>
            <a:xfrm>
              <a:off x="188098" y="51272"/>
              <a:ext cx="4657805" cy="883654"/>
              <a:chOff x="0" y="0"/>
              <a:chExt cx="4657803" cy="883653"/>
            </a:xfrm>
          </p:grpSpPr>
          <p:sp>
            <p:nvSpPr>
              <p:cNvPr id="144" name="Google Shape;144;p4"/>
              <p:cNvSpPr/>
              <p:nvPr/>
            </p:nvSpPr>
            <p:spPr>
              <a:xfrm>
                <a:off x="0" y="0"/>
                <a:ext cx="4657803" cy="883653"/>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
              <p:cNvSpPr txBox="1"/>
              <p:nvPr/>
            </p:nvSpPr>
            <p:spPr>
              <a:xfrm>
                <a:off x="47898" y="251708"/>
                <a:ext cx="4562006"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46" name="Google Shape;146;p4"/>
            <p:cNvGrpSpPr/>
            <p:nvPr/>
          </p:nvGrpSpPr>
          <p:grpSpPr>
            <a:xfrm>
              <a:off x="-2" y="220251"/>
              <a:ext cx="391115" cy="536120"/>
              <a:chOff x="-1" y="0"/>
              <a:chExt cx="391114" cy="536118"/>
            </a:xfrm>
          </p:grpSpPr>
          <p:sp>
            <p:nvSpPr>
              <p:cNvPr id="147" name="Google Shape;147;p4"/>
              <p:cNvSpPr/>
              <p:nvPr/>
            </p:nvSpPr>
            <p:spPr>
              <a:xfrm>
                <a:off x="-1" y="84708"/>
                <a:ext cx="391114" cy="385804"/>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txBox="1"/>
              <p:nvPr/>
            </p:nvSpPr>
            <p:spPr>
              <a:xfrm>
                <a:off x="9902" y="0"/>
                <a:ext cx="312203" cy="53611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149" name="Google Shape;149;p4"/>
            <p:cNvSpPr txBox="1"/>
            <p:nvPr/>
          </p:nvSpPr>
          <p:spPr>
            <a:xfrm>
              <a:off x="562797" y="-1"/>
              <a:ext cx="4117502" cy="962701"/>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Al combinar correspondencia, utilizamos como </a:t>
              </a:r>
              <a:r>
                <a:rPr b="1" i="0" lang="en-US" sz="1600" u="none" cap="none" strike="noStrike">
                  <a:solidFill>
                    <a:srgbClr val="000000"/>
                  </a:solidFill>
                  <a:latin typeface="Calibri"/>
                  <a:ea typeface="Calibri"/>
                  <a:cs typeface="Calibri"/>
                  <a:sym typeface="Calibri"/>
                </a:rPr>
                <a:t>“Tabla de Datos” </a:t>
              </a:r>
              <a:r>
                <a:rPr b="0" i="0" lang="en-US" sz="1600" u="none" cap="none" strike="noStrike">
                  <a:solidFill>
                    <a:srgbClr val="000000"/>
                  </a:solidFill>
                  <a:latin typeface="Calibri"/>
                  <a:ea typeface="Calibri"/>
                  <a:cs typeface="Calibri"/>
                  <a:sym typeface="Calibri"/>
                </a:rPr>
                <a:t>la tabla que creamos dentro de Word.</a:t>
              </a:r>
              <a:endParaRPr/>
            </a:p>
          </p:txBody>
        </p:sp>
      </p:grpSp>
      <p:grpSp>
        <p:nvGrpSpPr>
          <p:cNvPr id="150" name="Google Shape;150;p4"/>
          <p:cNvGrpSpPr/>
          <p:nvPr/>
        </p:nvGrpSpPr>
        <p:grpSpPr>
          <a:xfrm>
            <a:off x="375972" y="2843140"/>
            <a:ext cx="4845908" cy="883657"/>
            <a:chOff x="-1" y="0"/>
            <a:chExt cx="4845905" cy="883655"/>
          </a:xfrm>
        </p:grpSpPr>
        <p:grpSp>
          <p:nvGrpSpPr>
            <p:cNvPr id="151" name="Google Shape;151;p4"/>
            <p:cNvGrpSpPr/>
            <p:nvPr/>
          </p:nvGrpSpPr>
          <p:grpSpPr>
            <a:xfrm>
              <a:off x="188100" y="0"/>
              <a:ext cx="4657804" cy="883655"/>
              <a:chOff x="0" y="0"/>
              <a:chExt cx="4657803" cy="883654"/>
            </a:xfrm>
          </p:grpSpPr>
          <p:sp>
            <p:nvSpPr>
              <p:cNvPr id="152" name="Google Shape;152;p4"/>
              <p:cNvSpPr/>
              <p:nvPr/>
            </p:nvSpPr>
            <p:spPr>
              <a:xfrm>
                <a:off x="0" y="0"/>
                <a:ext cx="4657803" cy="883654"/>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4"/>
              <p:cNvSpPr txBox="1"/>
              <p:nvPr/>
            </p:nvSpPr>
            <p:spPr>
              <a:xfrm>
                <a:off x="47898" y="251708"/>
                <a:ext cx="4562006"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54" name="Google Shape;154;p4"/>
            <p:cNvGrpSpPr/>
            <p:nvPr/>
          </p:nvGrpSpPr>
          <p:grpSpPr>
            <a:xfrm>
              <a:off x="-1" y="168978"/>
              <a:ext cx="376204" cy="536121"/>
              <a:chOff x="0" y="-1"/>
              <a:chExt cx="376203" cy="536119"/>
            </a:xfrm>
          </p:grpSpPr>
          <p:sp>
            <p:nvSpPr>
              <p:cNvPr id="155" name="Google Shape;155;p4"/>
              <p:cNvSpPr/>
              <p:nvPr/>
            </p:nvSpPr>
            <p:spPr>
              <a:xfrm>
                <a:off x="0" y="84708"/>
                <a:ext cx="376203"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4"/>
              <p:cNvSpPr txBox="1"/>
              <p:nvPr/>
            </p:nvSpPr>
            <p:spPr>
              <a:xfrm>
                <a:off x="9524" y="-1"/>
                <a:ext cx="300303" cy="53611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sp>
          <p:nvSpPr>
            <p:cNvPr id="157" name="Google Shape;157;p4"/>
            <p:cNvSpPr txBox="1"/>
            <p:nvPr/>
          </p:nvSpPr>
          <p:spPr>
            <a:xfrm>
              <a:off x="562799" y="245823"/>
              <a:ext cx="3960529" cy="391954"/>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Aplicamos combinación de correspondencia.</a:t>
              </a:r>
              <a:endParaRPr/>
            </a:p>
          </p:txBody>
        </p:sp>
      </p:grpSp>
      <p:sp>
        <p:nvSpPr>
          <p:cNvPr id="158" name="Google Shape;158;p4"/>
          <p:cNvSpPr/>
          <p:nvPr/>
        </p:nvSpPr>
        <p:spPr>
          <a:xfrm>
            <a:off x="5026616" y="3630159"/>
            <a:ext cx="696539" cy="696537"/>
          </a:xfrm>
          <a:prstGeom prst="ellipse">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4"/>
          <p:cNvSpPr txBox="1"/>
          <p:nvPr/>
        </p:nvSpPr>
        <p:spPr>
          <a:xfrm>
            <a:off x="574649" y="2253630"/>
            <a:ext cx="4778404" cy="424448"/>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ED6B00"/>
              </a:buClr>
              <a:buSzPts val="1800"/>
              <a:buFont typeface="Calibri"/>
              <a:buNone/>
            </a:pPr>
            <a:r>
              <a:rPr b="1" i="0" lang="en-US" sz="1800" u="none" cap="none" strike="noStrike">
                <a:solidFill>
                  <a:srgbClr val="ED6B00"/>
                </a:solidFill>
                <a:latin typeface="Calibri"/>
                <a:ea typeface="Calibri"/>
                <a:cs typeface="Calibri"/>
                <a:sym typeface="Calibri"/>
              </a:rPr>
              <a:t>INFORMES EN WORD:</a:t>
            </a:r>
            <a:endParaRPr/>
          </a:p>
        </p:txBody>
      </p:sp>
      <p:grpSp>
        <p:nvGrpSpPr>
          <p:cNvPr id="160" name="Google Shape;160;p4"/>
          <p:cNvGrpSpPr/>
          <p:nvPr/>
        </p:nvGrpSpPr>
        <p:grpSpPr>
          <a:xfrm>
            <a:off x="394669" y="4789313"/>
            <a:ext cx="4845907" cy="883656"/>
            <a:chOff x="-1" y="0"/>
            <a:chExt cx="4845905" cy="883655"/>
          </a:xfrm>
        </p:grpSpPr>
        <p:grpSp>
          <p:nvGrpSpPr>
            <p:cNvPr id="161" name="Google Shape;161;p4"/>
            <p:cNvGrpSpPr/>
            <p:nvPr/>
          </p:nvGrpSpPr>
          <p:grpSpPr>
            <a:xfrm>
              <a:off x="188100" y="0"/>
              <a:ext cx="4657804" cy="883655"/>
              <a:chOff x="0" y="0"/>
              <a:chExt cx="4657803" cy="883654"/>
            </a:xfrm>
          </p:grpSpPr>
          <p:sp>
            <p:nvSpPr>
              <p:cNvPr id="162" name="Google Shape;162;p4"/>
              <p:cNvSpPr/>
              <p:nvPr/>
            </p:nvSpPr>
            <p:spPr>
              <a:xfrm>
                <a:off x="0" y="0"/>
                <a:ext cx="4657803" cy="883654"/>
              </a:xfrm>
              <a:prstGeom prst="roundRect">
                <a:avLst>
                  <a:gd fmla="val 16667" name="adj"/>
                </a:avLst>
              </a:prstGeom>
              <a:no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4"/>
              <p:cNvSpPr txBox="1"/>
              <p:nvPr/>
            </p:nvSpPr>
            <p:spPr>
              <a:xfrm>
                <a:off x="47898" y="251708"/>
                <a:ext cx="4562006"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164" name="Google Shape;164;p4"/>
            <p:cNvGrpSpPr/>
            <p:nvPr/>
          </p:nvGrpSpPr>
          <p:grpSpPr>
            <a:xfrm>
              <a:off x="-1" y="168978"/>
              <a:ext cx="376204" cy="536121"/>
              <a:chOff x="0" y="-1"/>
              <a:chExt cx="376203" cy="536119"/>
            </a:xfrm>
          </p:grpSpPr>
          <p:sp>
            <p:nvSpPr>
              <p:cNvPr id="165" name="Google Shape;165;p4"/>
              <p:cNvSpPr/>
              <p:nvPr/>
            </p:nvSpPr>
            <p:spPr>
              <a:xfrm>
                <a:off x="0" y="84708"/>
                <a:ext cx="376203" cy="385803"/>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4"/>
              <p:cNvSpPr txBox="1"/>
              <p:nvPr/>
            </p:nvSpPr>
            <p:spPr>
              <a:xfrm>
                <a:off x="9524" y="-1"/>
                <a:ext cx="300303" cy="53611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167" name="Google Shape;167;p4"/>
            <p:cNvSpPr txBox="1"/>
            <p:nvPr/>
          </p:nvSpPr>
          <p:spPr>
            <a:xfrm>
              <a:off x="562799" y="91413"/>
              <a:ext cx="4069147" cy="677327"/>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Se mencionó que puede utilizarse otro tipo de tabla, por ejemplo una tabla hecha </a:t>
              </a:r>
              <a:r>
                <a:rPr b="1" i="0" lang="en-US" sz="1600" u="none" cap="none" strike="noStrike">
                  <a:solidFill>
                    <a:srgbClr val="000000"/>
                  </a:solidFill>
                  <a:latin typeface="Calibri"/>
                  <a:ea typeface="Calibri"/>
                  <a:cs typeface="Calibri"/>
                  <a:sym typeface="Calibri"/>
                </a:rPr>
                <a:t>en Excel.</a:t>
              </a:r>
              <a:endParaRPr/>
            </a:p>
          </p:txBody>
        </p:sp>
      </p:grpSp>
      <p:pic>
        <p:nvPicPr>
          <p:cNvPr descr="Google Shape;167;p12" id="168" name="Google Shape;168;p4"/>
          <p:cNvPicPr preferRelativeResize="0"/>
          <p:nvPr/>
        </p:nvPicPr>
        <p:blipFill rotWithShape="1">
          <a:blip r:embed="rId3">
            <a:alphaModFix/>
          </a:blip>
          <a:srcRect b="0" l="0" r="0" t="0"/>
          <a:stretch/>
        </p:blipFill>
        <p:spPr>
          <a:xfrm>
            <a:off x="4870517" y="2513152"/>
            <a:ext cx="4828329" cy="4574479"/>
          </a:xfrm>
          <a:prstGeom prst="rect">
            <a:avLst/>
          </a:prstGeom>
          <a:noFill/>
          <a:ln>
            <a:noFill/>
          </a:ln>
        </p:spPr>
      </p:pic>
      <p:sp>
        <p:nvSpPr>
          <p:cNvPr id="169" name="Google Shape;169;p4"/>
          <p:cNvSpPr txBox="1"/>
          <p:nvPr/>
        </p:nvSpPr>
        <p:spPr>
          <a:xfrm>
            <a:off x="375974" y="1265365"/>
            <a:ext cx="8950502" cy="536169"/>
          </a:xfrm>
          <a:prstGeom prst="rect">
            <a:avLst/>
          </a:prstGeom>
          <a:noFill/>
          <a:ln>
            <a:noFill/>
          </a:ln>
        </p:spPr>
        <p:txBody>
          <a:bodyPr anchorCtr="0" anchor="ctr" bIns="91400" lIns="91400" spcFirstLastPara="1" rIns="91400" wrap="square" tIns="91400">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APRENDIMOS LA ACTIVIDAD ANTERIOR?</a:t>
            </a:r>
            <a:endParaRPr/>
          </a:p>
        </p:txBody>
      </p:sp>
      <p:sp>
        <p:nvSpPr>
          <p:cNvPr id="170" name="Google Shape;170;p4"/>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400" u="none" cap="none" strike="noStrike">
                <a:solidFill>
                  <a:srgbClr val="000000"/>
                </a:solidFill>
                <a:latin typeface="Calibri"/>
                <a:ea typeface="Calibri"/>
                <a:cs typeface="Calibri"/>
                <a:sym typeface="Calibri"/>
              </a:rPr>
              <a:t>RECORDEMOS</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5"/>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76" name="Google Shape;176;p5"/>
          <p:cNvSpPr txBox="1"/>
          <p:nvPr/>
        </p:nvSpPr>
        <p:spPr>
          <a:xfrm>
            <a:off x="442489" y="6881800"/>
            <a:ext cx="266357"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5</a:t>
            </a:r>
            <a:endParaRPr/>
          </a:p>
        </p:txBody>
      </p:sp>
      <p:grpSp>
        <p:nvGrpSpPr>
          <p:cNvPr id="177" name="Google Shape;177;p5"/>
          <p:cNvGrpSpPr/>
          <p:nvPr/>
        </p:nvGrpSpPr>
        <p:grpSpPr>
          <a:xfrm>
            <a:off x="536224" y="2451742"/>
            <a:ext cx="5390403" cy="2567592"/>
            <a:chOff x="0" y="0"/>
            <a:chExt cx="5390402" cy="2567591"/>
          </a:xfrm>
        </p:grpSpPr>
        <p:grpSp>
          <p:nvGrpSpPr>
            <p:cNvPr id="178" name="Google Shape;178;p5"/>
            <p:cNvGrpSpPr/>
            <p:nvPr/>
          </p:nvGrpSpPr>
          <p:grpSpPr>
            <a:xfrm>
              <a:off x="0" y="0"/>
              <a:ext cx="4657805" cy="2272662"/>
              <a:chOff x="0" y="0"/>
              <a:chExt cx="4657804" cy="2272661"/>
            </a:xfrm>
          </p:grpSpPr>
          <p:sp>
            <p:nvSpPr>
              <p:cNvPr id="179" name="Google Shape;179;p5"/>
              <p:cNvSpPr/>
              <p:nvPr/>
            </p:nvSpPr>
            <p:spPr>
              <a:xfrm flipH="1">
                <a:off x="0" y="0"/>
                <a:ext cx="4657804" cy="2272661"/>
              </a:xfrm>
              <a:prstGeom prst="roundRect">
                <a:avLst>
                  <a:gd fmla="val 13572"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
              <p:cNvSpPr txBox="1"/>
              <p:nvPr/>
            </p:nvSpPr>
            <p:spPr>
              <a:xfrm>
                <a:off x="90339" y="946212"/>
                <a:ext cx="4477125"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181" name="Google Shape;181;p5"/>
            <p:cNvSpPr/>
            <p:nvPr/>
          </p:nvSpPr>
          <p:spPr>
            <a:xfrm flipH="1" rot="7028958">
              <a:off x="4620440" y="1630533"/>
              <a:ext cx="432621" cy="1022557"/>
            </a:xfrm>
            <a:prstGeom prst="triangle">
              <a:avLst>
                <a:gd fmla="val 50000" name="adj"/>
              </a:avLst>
            </a:prstGeom>
            <a:solidFill>
              <a:srgbClr val="F7E3D1"/>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2" name="Google Shape;182;p5"/>
          <p:cNvSpPr txBox="1"/>
          <p:nvPr/>
        </p:nvSpPr>
        <p:spPr>
          <a:xfrm>
            <a:off x="375973" y="1265365"/>
            <a:ext cx="8950504" cy="53611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ACTIVIDAD DE CONOCIMIENTOS PREVIOS</a:t>
            </a:r>
            <a:endParaRPr/>
          </a:p>
        </p:txBody>
      </p:sp>
      <p:sp>
        <p:nvSpPr>
          <p:cNvPr id="183" name="Google Shape;183;p5"/>
          <p:cNvSpPr txBox="1"/>
          <p:nvPr/>
        </p:nvSpPr>
        <p:spPr>
          <a:xfrm>
            <a:off x="657497" y="2858764"/>
            <a:ext cx="4585614" cy="1533446"/>
          </a:xfrm>
          <a:prstGeom prst="rect">
            <a:avLst/>
          </a:prstGeom>
          <a:noFill/>
          <a:ln>
            <a:noFill/>
          </a:ln>
        </p:spPr>
        <p:txBody>
          <a:bodyPr anchorCtr="0" anchor="ctr" bIns="91375" lIns="91375" spcFirstLastPara="1" rIns="91375" wrap="square" tIns="91375">
            <a:spAutoFit/>
          </a:bodyPr>
          <a:lstStyle/>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Recibe el archivo Excel </a:t>
            </a:r>
            <a:r>
              <a:rPr b="1" i="0" lang="en-US" sz="1600" u="none" cap="none" strike="noStrike">
                <a:solidFill>
                  <a:srgbClr val="ED6B00"/>
                </a:solidFill>
                <a:latin typeface="Calibri"/>
                <a:ea typeface="Calibri"/>
                <a:cs typeface="Calibri"/>
                <a:sym typeface="Calibri"/>
              </a:rPr>
              <a:t>“conocimientosprevios.xlsx” </a:t>
            </a:r>
            <a:r>
              <a:rPr b="0" i="0" lang="en-US" sz="1600" u="none" cap="none" strike="noStrike">
                <a:solidFill>
                  <a:srgbClr val="000000"/>
                </a:solidFill>
                <a:latin typeface="Calibri"/>
                <a:ea typeface="Calibri"/>
                <a:cs typeface="Calibri"/>
                <a:sym typeface="Calibri"/>
              </a:rPr>
              <a:t>y el Word </a:t>
            </a:r>
            <a:r>
              <a:rPr b="1" i="0" lang="en-US" sz="1600" u="none" cap="none" strike="noStrike">
                <a:solidFill>
                  <a:srgbClr val="ED6B00"/>
                </a:solidFill>
                <a:latin typeface="Calibri"/>
                <a:ea typeface="Calibri"/>
                <a:cs typeface="Calibri"/>
                <a:sym typeface="Calibri"/>
              </a:rPr>
              <a:t>“CartaconocimientosPrevios.docx”.</a:t>
            </a:r>
            <a:endParaRPr b="1" i="0" sz="1400" u="none" cap="none" strike="noStrike">
              <a:solidFill>
                <a:srgbClr val="ED6B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Utiliza como Lista de Datos, el archivo Excel.</a:t>
            </a:r>
            <a:endParaRPr/>
          </a:p>
          <a:p>
            <a:pPr indent="0" lvl="0" marL="0" marR="0" rtl="0" algn="l">
              <a:lnSpc>
                <a:spcPct val="115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Al aparecer la imagen de más abajo, presiona aceptar y comienza la combinación de correspondencia.</a:t>
            </a:r>
            <a:endParaRPr/>
          </a:p>
        </p:txBody>
      </p:sp>
      <p:sp>
        <p:nvSpPr>
          <p:cNvPr id="184" name="Google Shape;184;p5"/>
          <p:cNvSpPr txBox="1"/>
          <p:nvPr/>
        </p:nvSpPr>
        <p:spPr>
          <a:xfrm>
            <a:off x="856787" y="5416932"/>
            <a:ext cx="4995617" cy="1114539"/>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ED6B00"/>
              </a:buClr>
              <a:buSzPts val="2100"/>
              <a:buFont typeface="Calibri"/>
              <a:buNone/>
            </a:pPr>
            <a:r>
              <a:rPr b="1" i="0" lang="en-US" sz="2100" u="none" cap="none" strike="noStrike">
                <a:solidFill>
                  <a:srgbClr val="ED6B00"/>
                </a:solidFill>
                <a:latin typeface="Calibri"/>
                <a:ea typeface="Calibri"/>
                <a:cs typeface="Calibri"/>
                <a:sym typeface="Calibri"/>
              </a:rPr>
              <a:t>¡Muy bien!</a:t>
            </a:r>
            <a:endParaRPr/>
          </a:p>
          <a:p>
            <a:pPr indent="0" lvl="0" marL="0" marR="0" rtl="0" algn="l">
              <a:lnSpc>
                <a:spcPct val="100000"/>
              </a:lnSpc>
              <a:spcBef>
                <a:spcPts val="0"/>
              </a:spcBef>
              <a:spcAft>
                <a:spcPts val="0"/>
              </a:spcAft>
              <a:buClr>
                <a:srgbClr val="ED6B00"/>
              </a:buClr>
              <a:buSzPts val="2100"/>
              <a:buFont typeface="Calibri"/>
              <a:buNone/>
            </a:pPr>
            <a:r>
              <a:rPr b="0" i="0" lang="en-US" sz="2100" u="none" cap="none" strike="noStrike">
                <a:solidFill>
                  <a:srgbClr val="ED6B00"/>
                </a:solidFill>
                <a:latin typeface="Calibri"/>
                <a:ea typeface="Calibri"/>
                <a:cs typeface="Calibri"/>
                <a:sym typeface="Calibri"/>
              </a:rPr>
              <a:t>Te invitamos a profundizar revisando</a:t>
            </a:r>
            <a:endParaRPr/>
          </a:p>
          <a:p>
            <a:pPr indent="0" lvl="0" marL="0" marR="0" rtl="0" algn="l">
              <a:lnSpc>
                <a:spcPct val="100000"/>
              </a:lnSpc>
              <a:spcBef>
                <a:spcPts val="0"/>
              </a:spcBef>
              <a:spcAft>
                <a:spcPts val="0"/>
              </a:spcAft>
              <a:buClr>
                <a:srgbClr val="A93501"/>
              </a:buClr>
              <a:buSzPts val="2100"/>
              <a:buFont typeface="Calibri"/>
              <a:buNone/>
            </a:pPr>
            <a:r>
              <a:rPr b="0" i="0" lang="en-US" sz="2100" u="none" cap="none" strike="noStrike">
                <a:solidFill>
                  <a:srgbClr val="A93501"/>
                </a:solidFill>
                <a:latin typeface="Calibri"/>
                <a:ea typeface="Calibri"/>
                <a:cs typeface="Calibri"/>
                <a:sym typeface="Calibri"/>
              </a:rPr>
              <a:t>la siguiente presentación</a:t>
            </a:r>
            <a:endParaRPr/>
          </a:p>
        </p:txBody>
      </p:sp>
      <p:pic>
        <p:nvPicPr>
          <p:cNvPr descr="Google Shape;181;p13" id="185" name="Google Shape;185;p5"/>
          <p:cNvPicPr preferRelativeResize="0"/>
          <p:nvPr/>
        </p:nvPicPr>
        <p:blipFill rotWithShape="1">
          <a:blip r:embed="rId3">
            <a:alphaModFix/>
          </a:blip>
          <a:srcRect b="0" l="0" r="0" t="0"/>
          <a:stretch/>
        </p:blipFill>
        <p:spPr>
          <a:xfrm>
            <a:off x="5135674" y="3333134"/>
            <a:ext cx="4585616" cy="434452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191" name="Google Shape;191;p6"/>
          <p:cNvSpPr txBox="1"/>
          <p:nvPr/>
        </p:nvSpPr>
        <p:spPr>
          <a:xfrm>
            <a:off x="442489" y="6881800"/>
            <a:ext cx="266357"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6</a:t>
            </a:r>
            <a:endParaRPr/>
          </a:p>
        </p:txBody>
      </p:sp>
      <p:sp>
        <p:nvSpPr>
          <p:cNvPr id="192" name="Google Shape;192;p6"/>
          <p:cNvSpPr txBox="1"/>
          <p:nvPr/>
        </p:nvSpPr>
        <p:spPr>
          <a:xfrm>
            <a:off x="4109576" y="2664933"/>
            <a:ext cx="4840957" cy="300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1" i="0" lang="en-US" sz="1600" u="none" cap="none" strike="noStrike">
                <a:solidFill>
                  <a:srgbClr val="000000"/>
                </a:solidFill>
                <a:latin typeface="Calibri"/>
                <a:ea typeface="Calibri"/>
                <a:cs typeface="Calibri"/>
                <a:sym typeface="Calibri"/>
              </a:rPr>
              <a:t>Al término de la actividad estarás en condiciones de:</a:t>
            </a:r>
            <a:endParaRPr/>
          </a:p>
        </p:txBody>
      </p:sp>
      <p:sp>
        <p:nvSpPr>
          <p:cNvPr id="193" name="Google Shape;193;p6"/>
          <p:cNvSpPr txBox="1"/>
          <p:nvPr/>
        </p:nvSpPr>
        <p:spPr>
          <a:xfrm>
            <a:off x="375974" y="1760907"/>
            <a:ext cx="7513657" cy="431542"/>
          </a:xfrm>
          <a:prstGeom prst="rect">
            <a:avLst/>
          </a:prstGeom>
          <a:noFill/>
          <a:ln>
            <a:noFill/>
          </a:ln>
        </p:spPr>
        <p:txBody>
          <a:bodyPr anchorCtr="0" anchor="ctr" bIns="91375" lIns="91375" spcFirstLastPara="1" rIns="91375" wrap="square" tIns="91375">
            <a:spAutoFit/>
          </a:bodyPr>
          <a:lstStyle/>
          <a:p>
            <a:pPr indent="0" lvl="0" marL="0" marR="0" rtl="0" algn="l">
              <a:lnSpc>
                <a:spcPct val="90000"/>
              </a:lnSpc>
              <a:spcBef>
                <a:spcPts val="0"/>
              </a:spcBef>
              <a:spcAft>
                <a:spcPts val="0"/>
              </a:spcAft>
              <a:buClr>
                <a:srgbClr val="A93501"/>
              </a:buClr>
              <a:buSzPts val="2000"/>
              <a:buFont typeface="Calibri"/>
              <a:buNone/>
            </a:pPr>
            <a:r>
              <a:rPr b="0" i="0" lang="en-US" sz="2000" u="none" cap="none" strike="noStrike">
                <a:solidFill>
                  <a:srgbClr val="A93501"/>
                </a:solidFill>
                <a:latin typeface="Calibri"/>
                <a:ea typeface="Calibri"/>
                <a:cs typeface="Calibri"/>
                <a:sym typeface="Calibri"/>
              </a:rPr>
              <a:t>EXCEL </a:t>
            </a:r>
            <a:r>
              <a:rPr b="1" i="0" lang="en-US" sz="2000" u="none" cap="none" strike="noStrike">
                <a:solidFill>
                  <a:srgbClr val="ED6B00"/>
                </a:solidFill>
                <a:latin typeface="Calibri"/>
                <a:ea typeface="Calibri"/>
                <a:cs typeface="Calibri"/>
                <a:sym typeface="Calibri"/>
              </a:rPr>
              <a:t>BÁSICO</a:t>
            </a:r>
            <a:endParaRPr/>
          </a:p>
        </p:txBody>
      </p:sp>
      <p:sp>
        <p:nvSpPr>
          <p:cNvPr id="194" name="Google Shape;194;p6"/>
          <p:cNvSpPr txBox="1"/>
          <p:nvPr/>
        </p:nvSpPr>
        <p:spPr>
          <a:xfrm>
            <a:off x="4017016" y="1029694"/>
            <a:ext cx="466494" cy="830054"/>
          </a:xfrm>
          <a:prstGeom prst="rect">
            <a:avLst/>
          </a:prstGeom>
          <a:noFill/>
          <a:ln>
            <a:noFill/>
          </a:ln>
        </p:spPr>
        <p:txBody>
          <a:bodyPr anchorCtr="0" anchor="ctr" bIns="91375" lIns="91375" spcFirstLastPara="1" rIns="91375" wrap="square" tIns="91375">
            <a:spAutoFit/>
          </a:bodyPr>
          <a:lstStyle/>
          <a:p>
            <a:pPr indent="0" lvl="0" marL="0" marR="0" rtl="0" algn="r">
              <a:lnSpc>
                <a:spcPct val="90000"/>
              </a:lnSpc>
              <a:spcBef>
                <a:spcPts val="0"/>
              </a:spcBef>
              <a:spcAft>
                <a:spcPts val="0"/>
              </a:spcAft>
              <a:buClr>
                <a:srgbClr val="FFB375"/>
              </a:buClr>
              <a:buSzPts val="5000"/>
              <a:buFont typeface="Calibri"/>
              <a:buNone/>
            </a:pPr>
            <a:r>
              <a:rPr b="0" i="0" lang="en-US" sz="5000" u="none" cap="none" strike="noStrike">
                <a:solidFill>
                  <a:srgbClr val="FFB375"/>
                </a:solidFill>
                <a:latin typeface="Calibri"/>
                <a:ea typeface="Calibri"/>
                <a:cs typeface="Calibri"/>
                <a:sym typeface="Calibri"/>
              </a:rPr>
              <a:t>8</a:t>
            </a:r>
            <a:endParaRPr/>
          </a:p>
        </p:txBody>
      </p:sp>
      <p:pic>
        <p:nvPicPr>
          <p:cNvPr descr="Google Shape;190;p14" id="195" name="Google Shape;195;p6"/>
          <p:cNvPicPr preferRelativeResize="0"/>
          <p:nvPr/>
        </p:nvPicPr>
        <p:blipFill rotWithShape="1">
          <a:blip r:embed="rId3">
            <a:alphaModFix/>
          </a:blip>
          <a:srcRect b="0" l="0" r="0" t="0"/>
          <a:stretch/>
        </p:blipFill>
        <p:spPr>
          <a:xfrm>
            <a:off x="678383" y="2382977"/>
            <a:ext cx="2950556" cy="4313791"/>
          </a:xfrm>
          <a:prstGeom prst="rect">
            <a:avLst/>
          </a:prstGeom>
          <a:noFill/>
          <a:ln>
            <a:noFill/>
          </a:ln>
        </p:spPr>
      </p:pic>
      <p:sp>
        <p:nvSpPr>
          <p:cNvPr id="196" name="Google Shape;196;p6"/>
          <p:cNvSpPr txBox="1"/>
          <p:nvPr/>
        </p:nvSpPr>
        <p:spPr>
          <a:xfrm>
            <a:off x="375975" y="1265365"/>
            <a:ext cx="4107535" cy="536118"/>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MENÚ DE LA ACTIVIDAD</a:t>
            </a:r>
            <a:endParaRPr/>
          </a:p>
        </p:txBody>
      </p:sp>
      <p:grpSp>
        <p:nvGrpSpPr>
          <p:cNvPr id="197" name="Google Shape;197;p6"/>
          <p:cNvGrpSpPr/>
          <p:nvPr/>
        </p:nvGrpSpPr>
        <p:grpSpPr>
          <a:xfrm>
            <a:off x="4063851" y="3185653"/>
            <a:ext cx="5081313" cy="3106994"/>
            <a:chOff x="0" y="0"/>
            <a:chExt cx="5081311" cy="3106993"/>
          </a:xfrm>
        </p:grpSpPr>
        <p:sp>
          <p:nvSpPr>
            <p:cNvPr id="198" name="Google Shape;198;p6"/>
            <p:cNvSpPr/>
            <p:nvPr/>
          </p:nvSpPr>
          <p:spPr>
            <a:xfrm>
              <a:off x="0" y="0"/>
              <a:ext cx="5081311" cy="3106993"/>
            </a:xfrm>
            <a:prstGeom prst="roundRect">
              <a:avLst>
                <a:gd fmla="val 6741" name="adj"/>
              </a:avLst>
            </a:prstGeom>
            <a:solidFill>
              <a:srgbClr val="FFFFFF"/>
            </a:solidFill>
            <a:ln cap="flat" cmpd="sng" w="9525">
              <a:solidFill>
                <a:srgbClr val="585858"/>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6"/>
            <p:cNvSpPr txBox="1"/>
            <p:nvPr/>
          </p:nvSpPr>
          <p:spPr>
            <a:xfrm>
              <a:off x="66106" y="1363379"/>
              <a:ext cx="4949099"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grpSp>
        <p:nvGrpSpPr>
          <p:cNvPr id="200" name="Google Shape;200;p6"/>
          <p:cNvGrpSpPr/>
          <p:nvPr/>
        </p:nvGrpSpPr>
        <p:grpSpPr>
          <a:xfrm>
            <a:off x="3895218" y="3423642"/>
            <a:ext cx="375443" cy="536120"/>
            <a:chOff x="0" y="0"/>
            <a:chExt cx="375441" cy="536118"/>
          </a:xfrm>
        </p:grpSpPr>
        <p:sp>
          <p:nvSpPr>
            <p:cNvPr id="201" name="Google Shape;201;p6"/>
            <p:cNvSpPr/>
            <p:nvPr/>
          </p:nvSpPr>
          <p:spPr>
            <a:xfrm>
              <a:off x="0" y="87005"/>
              <a:ext cx="375441"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6"/>
            <p:cNvSpPr txBox="1"/>
            <p:nvPr/>
          </p:nvSpPr>
          <p:spPr>
            <a:xfrm>
              <a:off x="9505" y="0"/>
              <a:ext cx="299694" cy="53611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1</a:t>
              </a:r>
              <a:endParaRPr/>
            </a:p>
          </p:txBody>
        </p:sp>
      </p:grpSp>
      <p:grpSp>
        <p:nvGrpSpPr>
          <p:cNvPr id="203" name="Google Shape;203;p6"/>
          <p:cNvGrpSpPr/>
          <p:nvPr/>
        </p:nvGrpSpPr>
        <p:grpSpPr>
          <a:xfrm>
            <a:off x="3895218" y="4381120"/>
            <a:ext cx="375443" cy="536120"/>
            <a:chOff x="0" y="0"/>
            <a:chExt cx="375441" cy="536118"/>
          </a:xfrm>
        </p:grpSpPr>
        <p:sp>
          <p:nvSpPr>
            <p:cNvPr id="204" name="Google Shape;204;p6"/>
            <p:cNvSpPr/>
            <p:nvPr/>
          </p:nvSpPr>
          <p:spPr>
            <a:xfrm>
              <a:off x="0" y="87005"/>
              <a:ext cx="375441"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6"/>
            <p:cNvSpPr txBox="1"/>
            <p:nvPr/>
          </p:nvSpPr>
          <p:spPr>
            <a:xfrm>
              <a:off x="9505" y="0"/>
              <a:ext cx="299694" cy="53611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2</a:t>
              </a:r>
              <a:endParaRPr/>
            </a:p>
          </p:txBody>
        </p:sp>
      </p:grpSp>
      <p:sp>
        <p:nvSpPr>
          <p:cNvPr id="206" name="Google Shape;206;p6"/>
          <p:cNvSpPr txBox="1"/>
          <p:nvPr/>
        </p:nvSpPr>
        <p:spPr>
          <a:xfrm>
            <a:off x="4624637" y="3545818"/>
            <a:ext cx="3923027" cy="300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Reconocer partes principales de Excel.</a:t>
            </a:r>
            <a:endParaRPr/>
          </a:p>
        </p:txBody>
      </p:sp>
      <p:sp>
        <p:nvSpPr>
          <p:cNvPr id="207" name="Google Shape;207;p6"/>
          <p:cNvSpPr txBox="1"/>
          <p:nvPr/>
        </p:nvSpPr>
        <p:spPr>
          <a:xfrm>
            <a:off x="4655558" y="4409511"/>
            <a:ext cx="3892106" cy="554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Utilizar herramientas y opciones de Excel nivel básico.</a:t>
            </a:r>
            <a:endParaRPr/>
          </a:p>
        </p:txBody>
      </p:sp>
      <p:grpSp>
        <p:nvGrpSpPr>
          <p:cNvPr id="208" name="Google Shape;208;p6"/>
          <p:cNvGrpSpPr/>
          <p:nvPr/>
        </p:nvGrpSpPr>
        <p:grpSpPr>
          <a:xfrm>
            <a:off x="3895218" y="5325879"/>
            <a:ext cx="375443" cy="536120"/>
            <a:chOff x="0" y="0"/>
            <a:chExt cx="375441" cy="536118"/>
          </a:xfrm>
        </p:grpSpPr>
        <p:sp>
          <p:nvSpPr>
            <p:cNvPr id="209" name="Google Shape;209;p6"/>
            <p:cNvSpPr/>
            <p:nvPr/>
          </p:nvSpPr>
          <p:spPr>
            <a:xfrm>
              <a:off x="0" y="87005"/>
              <a:ext cx="375441" cy="362160"/>
            </a:xfrm>
            <a:prstGeom prst="roundRect">
              <a:avLst>
                <a:gd fmla="val 16667" name="adj"/>
              </a:avLst>
            </a:prstGeom>
            <a:solidFill>
              <a:srgbClr val="ED6B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6"/>
            <p:cNvSpPr txBox="1"/>
            <p:nvPr/>
          </p:nvSpPr>
          <p:spPr>
            <a:xfrm>
              <a:off x="9505" y="0"/>
              <a:ext cx="299694" cy="536118"/>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FFFFFF"/>
                </a:buClr>
                <a:buSzPts val="2800"/>
                <a:buFont typeface="Calibri"/>
                <a:buNone/>
              </a:pPr>
              <a:r>
                <a:rPr b="1" i="0" lang="en-US" sz="2800" u="none" cap="none" strike="noStrike">
                  <a:solidFill>
                    <a:srgbClr val="FFFFFF"/>
                  </a:solidFill>
                  <a:latin typeface="Calibri"/>
                  <a:ea typeface="Calibri"/>
                  <a:cs typeface="Calibri"/>
                  <a:sym typeface="Calibri"/>
                </a:rPr>
                <a:t>3</a:t>
              </a:r>
              <a:endParaRPr/>
            </a:p>
          </p:txBody>
        </p:sp>
      </p:grpSp>
      <p:sp>
        <p:nvSpPr>
          <p:cNvPr id="211" name="Google Shape;211;p6"/>
          <p:cNvSpPr txBox="1"/>
          <p:nvPr/>
        </p:nvSpPr>
        <p:spPr>
          <a:xfrm>
            <a:off x="4655558" y="5365994"/>
            <a:ext cx="3892106" cy="554504"/>
          </a:xfrm>
          <a:prstGeom prst="rect">
            <a:avLst/>
          </a:prstGeom>
          <a:noFill/>
          <a:ln>
            <a:noFill/>
          </a:ln>
        </p:spPr>
        <p:txBody>
          <a:bodyPr anchorCtr="0" anchor="t" bIns="45675" lIns="45675" spcFirstLastPara="1" rIns="45675" wrap="square" tIns="45675">
            <a:spAutoFit/>
          </a:bodyPr>
          <a:lstStyle/>
          <a:p>
            <a:pPr indent="0" lvl="0" marL="0" marR="0" rtl="0" algn="l">
              <a:lnSpc>
                <a:spcPct val="100000"/>
              </a:lnSpc>
              <a:spcBef>
                <a:spcPts val="0"/>
              </a:spcBef>
              <a:spcAft>
                <a:spcPts val="0"/>
              </a:spcAft>
              <a:buClr>
                <a:srgbClr val="000000"/>
              </a:buClr>
              <a:buSzPts val="1600"/>
              <a:buFont typeface="Calibri"/>
              <a:buNone/>
            </a:pPr>
            <a:r>
              <a:rPr b="0" i="0" lang="en-US" sz="1600" u="none" cap="none" strike="noStrike">
                <a:solidFill>
                  <a:srgbClr val="000000"/>
                </a:solidFill>
                <a:latin typeface="Calibri"/>
                <a:ea typeface="Calibri"/>
                <a:cs typeface="Calibri"/>
                <a:sym typeface="Calibri"/>
              </a:rPr>
              <a:t>Utilizar fórmulas básicas como: suma, promedio, max, min, producto y mediana.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7"/>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17" name="Google Shape;217;p7"/>
          <p:cNvSpPr txBox="1"/>
          <p:nvPr/>
        </p:nvSpPr>
        <p:spPr>
          <a:xfrm>
            <a:off x="442489" y="6881800"/>
            <a:ext cx="266357"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7</a:t>
            </a:r>
            <a:endParaRPr/>
          </a:p>
        </p:txBody>
      </p:sp>
      <p:grpSp>
        <p:nvGrpSpPr>
          <p:cNvPr id="218" name="Google Shape;218;p7"/>
          <p:cNvGrpSpPr/>
          <p:nvPr/>
        </p:nvGrpSpPr>
        <p:grpSpPr>
          <a:xfrm>
            <a:off x="969306" y="2349373"/>
            <a:ext cx="7629012" cy="2771140"/>
            <a:chOff x="0" y="0"/>
            <a:chExt cx="7629011" cy="2771139"/>
          </a:xfrm>
        </p:grpSpPr>
        <p:sp>
          <p:nvSpPr>
            <p:cNvPr id="219" name="Google Shape;219;p7"/>
            <p:cNvSpPr/>
            <p:nvPr/>
          </p:nvSpPr>
          <p:spPr>
            <a:xfrm>
              <a:off x="0" y="0"/>
              <a:ext cx="7629011" cy="2771139"/>
            </a:xfrm>
            <a:prstGeom prst="roundRect">
              <a:avLst>
                <a:gd fmla="val 10096" name="adj"/>
              </a:avLst>
            </a:prstGeom>
            <a:solidFill>
              <a:srgbClr val="F7E3D1"/>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7"/>
            <p:cNvSpPr txBox="1"/>
            <p:nvPr/>
          </p:nvSpPr>
          <p:spPr>
            <a:xfrm>
              <a:off x="81942" y="1195451"/>
              <a:ext cx="7465126" cy="380184"/>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21" name="Google Shape;221;p7"/>
          <p:cNvSpPr txBox="1"/>
          <p:nvPr/>
        </p:nvSpPr>
        <p:spPr>
          <a:xfrm>
            <a:off x="1357559" y="2566003"/>
            <a:ext cx="6873211" cy="2307104"/>
          </a:xfrm>
          <a:prstGeom prst="rect">
            <a:avLst/>
          </a:prstGeom>
          <a:noFill/>
          <a:ln>
            <a:noFill/>
          </a:ln>
        </p:spPr>
        <p:txBody>
          <a:bodyPr anchorCtr="0" anchor="t" bIns="45675" lIns="45675" spcFirstLastPara="1" rIns="45675" wrap="square" tIns="45675">
            <a:spAutoFit/>
          </a:bodyPr>
          <a:lstStyle/>
          <a:p>
            <a:pPr indent="-285750" lvl="0" marL="285750" marR="0" rtl="0" algn="l">
              <a:lnSpc>
                <a:spcPct val="100000"/>
              </a:lnSpc>
              <a:spcBef>
                <a:spcPts val="0"/>
              </a:spcBef>
              <a:spcAft>
                <a:spcPts val="0"/>
              </a:spcAft>
              <a:buClr>
                <a:srgbClr val="000000"/>
              </a:buClr>
              <a:buSzPts val="1600"/>
              <a:buFont typeface="Arial"/>
              <a:buChar char="•"/>
            </a:pPr>
            <a:r>
              <a:rPr b="1" i="0" lang="en-US" sz="1600" u="none" cap="none" strike="noStrike">
                <a:solidFill>
                  <a:srgbClr val="000000"/>
                </a:solidFill>
                <a:latin typeface="Calibri"/>
                <a:ea typeface="Calibri"/>
                <a:cs typeface="Calibri"/>
                <a:sym typeface="Calibri"/>
              </a:rPr>
              <a:t>Planillas de Google, Hoja de cálculo de OpenOffice, Excel de Microsoft Office,</a:t>
            </a:r>
            <a:r>
              <a:rPr b="0" i="0" lang="en-US" sz="1600" u="none" cap="none" strike="noStrike">
                <a:solidFill>
                  <a:srgbClr val="000000"/>
                </a:solidFill>
                <a:latin typeface="Calibri"/>
                <a:ea typeface="Calibri"/>
                <a:cs typeface="Calibri"/>
                <a:sym typeface="Calibri"/>
              </a:rPr>
              <a:t> son planillas de cálculo que cumplen la misma función: procesar datos relacionados, transformándolos en información relevante y clara para la toma de decisiones.</a:t>
            </a:r>
            <a:endParaRPr/>
          </a:p>
          <a:p>
            <a:pPr indent="19050" lvl="0" marL="8255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285750" lvl="0" marL="285750" marR="0" rtl="0" algn="l">
              <a:lnSpc>
                <a:spcPct val="100000"/>
              </a:lnSpc>
              <a:spcBef>
                <a:spcPts val="0"/>
              </a:spcBef>
              <a:spcAft>
                <a:spcPts val="0"/>
              </a:spcAft>
              <a:buClr>
                <a:srgbClr val="000000"/>
              </a:buClr>
              <a:buSzPts val="1600"/>
              <a:buFont typeface="Arial"/>
              <a:buChar char="•"/>
            </a:pPr>
            <a:r>
              <a:rPr b="0" i="0" lang="en-US" sz="1600" u="none" cap="none" strike="noStrike">
                <a:solidFill>
                  <a:srgbClr val="000000"/>
                </a:solidFill>
                <a:latin typeface="Calibri"/>
                <a:ea typeface="Calibri"/>
                <a:cs typeface="Calibri"/>
                <a:sym typeface="Calibri"/>
              </a:rPr>
              <a:t>Lo que aprendemos de una, varía muy poco en los otros. Google mantiene ventaja en ser más amigable en el uso de archivos compartidos. De hecho, podrás notar que las aplicaciones principales son semejantes en las distintas plataformas informáticas.</a:t>
            </a:r>
            <a:endParaRPr/>
          </a:p>
        </p:txBody>
      </p:sp>
      <p:sp>
        <p:nvSpPr>
          <p:cNvPr id="222" name="Google Shape;222;p7"/>
          <p:cNvSpPr txBox="1"/>
          <p:nvPr/>
        </p:nvSpPr>
        <p:spPr>
          <a:xfrm>
            <a:off x="455339" y="1376184"/>
            <a:ext cx="8950504"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PLANTILLAS </a:t>
            </a:r>
            <a:r>
              <a:rPr b="0" i="0" lang="en-US" sz="2800" u="none" cap="none" strike="noStrike">
                <a:solidFill>
                  <a:srgbClr val="A93501"/>
                </a:solidFill>
                <a:latin typeface="Calibri"/>
                <a:ea typeface="Calibri"/>
                <a:cs typeface="Calibri"/>
                <a:sym typeface="Calibri"/>
              </a:rPr>
              <a:t>DE CÁLCULO</a:t>
            </a:r>
            <a:endParaRPr/>
          </a:p>
        </p:txBody>
      </p:sp>
      <p:pic>
        <p:nvPicPr>
          <p:cNvPr descr="Google Shape;217;p15" id="223" name="Google Shape;223;p7"/>
          <p:cNvPicPr preferRelativeResize="0"/>
          <p:nvPr/>
        </p:nvPicPr>
        <p:blipFill rotWithShape="1">
          <a:blip r:embed="rId3">
            <a:alphaModFix/>
          </a:blip>
          <a:srcRect b="0" l="0" r="0" t="0"/>
          <a:stretch/>
        </p:blipFill>
        <p:spPr>
          <a:xfrm>
            <a:off x="8188004" y="2217854"/>
            <a:ext cx="500376" cy="477102"/>
          </a:xfrm>
          <a:prstGeom prst="rect">
            <a:avLst/>
          </a:prstGeom>
          <a:noFill/>
          <a:ln>
            <a:noFill/>
          </a:ln>
        </p:spPr>
      </p:pic>
      <p:sp>
        <p:nvSpPr>
          <p:cNvPr id="224" name="Google Shape;224;p7"/>
          <p:cNvSpPr txBox="1"/>
          <p:nvPr/>
        </p:nvSpPr>
        <p:spPr>
          <a:xfrm>
            <a:off x="457128" y="1107698"/>
            <a:ext cx="4700400" cy="372160"/>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Calibri"/>
              <a:buNone/>
            </a:pPr>
            <a:r>
              <a:rPr b="1" i="0" lang="en-US" sz="1400" u="none" cap="none" strike="noStrike">
                <a:solidFill>
                  <a:srgbClr val="000000"/>
                </a:solidFill>
                <a:latin typeface="Calibri"/>
                <a:ea typeface="Calibri"/>
                <a:cs typeface="Calibri"/>
                <a:sym typeface="Calibri"/>
              </a:rPr>
              <a:t>DEFINICIÓN</a:t>
            </a:r>
            <a:endParaRPr/>
          </a:p>
        </p:txBody>
      </p:sp>
      <p:pic>
        <p:nvPicPr>
          <p:cNvPr descr="Google Shape;219;p15" id="225" name="Google Shape;225;p7"/>
          <p:cNvPicPr preferRelativeResize="0"/>
          <p:nvPr/>
        </p:nvPicPr>
        <p:blipFill rotWithShape="1">
          <a:blip r:embed="rId4">
            <a:alphaModFix/>
          </a:blip>
          <a:srcRect b="0" l="0" r="0" t="0"/>
          <a:stretch/>
        </p:blipFill>
        <p:spPr>
          <a:xfrm>
            <a:off x="1951638" y="5171999"/>
            <a:ext cx="2506168" cy="1486709"/>
          </a:xfrm>
          <a:prstGeom prst="rect">
            <a:avLst/>
          </a:prstGeom>
          <a:noFill/>
          <a:ln>
            <a:noFill/>
          </a:ln>
        </p:spPr>
      </p:pic>
      <p:grpSp>
        <p:nvGrpSpPr>
          <p:cNvPr id="226" name="Google Shape;226;p7"/>
          <p:cNvGrpSpPr/>
          <p:nvPr/>
        </p:nvGrpSpPr>
        <p:grpSpPr>
          <a:xfrm>
            <a:off x="1951636" y="5252025"/>
            <a:ext cx="2627123" cy="1458175"/>
            <a:chOff x="-1" y="0"/>
            <a:chExt cx="2627121" cy="1458174"/>
          </a:xfrm>
        </p:grpSpPr>
        <p:sp>
          <p:nvSpPr>
            <p:cNvPr id="227" name="Google Shape;227;p7"/>
            <p:cNvSpPr/>
            <p:nvPr/>
          </p:nvSpPr>
          <p:spPr>
            <a:xfrm>
              <a:off x="-1" y="0"/>
              <a:ext cx="2627121" cy="1458174"/>
            </a:xfrm>
            <a:prstGeom prst="roundRect">
              <a:avLst>
                <a:gd fmla="val 8240" name="adj"/>
              </a:avLst>
            </a:prstGeom>
            <a:noFill/>
            <a:ln cap="flat" cmpd="sng" w="41275">
              <a:solidFill>
                <a:srgbClr val="ED6B00"/>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7"/>
            <p:cNvSpPr txBox="1"/>
            <p:nvPr/>
          </p:nvSpPr>
          <p:spPr>
            <a:xfrm>
              <a:off x="55828" y="538968"/>
              <a:ext cx="2515462"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pic>
        <p:nvPicPr>
          <p:cNvPr descr="Google Shape;223;p15" id="229" name="Google Shape;229;p7"/>
          <p:cNvPicPr preferRelativeResize="0"/>
          <p:nvPr/>
        </p:nvPicPr>
        <p:blipFill rotWithShape="1">
          <a:blip r:embed="rId5">
            <a:alphaModFix/>
          </a:blip>
          <a:srcRect b="0" l="0" r="0" t="0"/>
          <a:stretch/>
        </p:blipFill>
        <p:spPr>
          <a:xfrm>
            <a:off x="4860130" y="5439393"/>
            <a:ext cx="2908496" cy="10620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8"/>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35" name="Google Shape;235;p8"/>
          <p:cNvSpPr txBox="1"/>
          <p:nvPr/>
        </p:nvSpPr>
        <p:spPr>
          <a:xfrm>
            <a:off x="442489" y="6881800"/>
            <a:ext cx="266357"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8</a:t>
            </a:r>
            <a:endParaRPr/>
          </a:p>
        </p:txBody>
      </p:sp>
      <p:sp>
        <p:nvSpPr>
          <p:cNvPr id="236" name="Google Shape;236;p8"/>
          <p:cNvSpPr txBox="1"/>
          <p:nvPr/>
        </p:nvSpPr>
        <p:spPr>
          <a:xfrm>
            <a:off x="452173" y="1269910"/>
            <a:ext cx="8950504"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¿QUÉ ES </a:t>
            </a:r>
            <a:r>
              <a:rPr b="0" i="0" lang="en-US" sz="2800" u="none" cap="none" strike="noStrike">
                <a:solidFill>
                  <a:srgbClr val="A93501"/>
                </a:solidFill>
                <a:latin typeface="Calibri"/>
                <a:ea typeface="Calibri"/>
                <a:cs typeface="Calibri"/>
                <a:sym typeface="Calibri"/>
              </a:rPr>
              <a:t>EXCEL?</a:t>
            </a:r>
            <a:endParaRPr/>
          </a:p>
        </p:txBody>
      </p:sp>
      <p:grpSp>
        <p:nvGrpSpPr>
          <p:cNvPr id="237" name="Google Shape;237;p8"/>
          <p:cNvGrpSpPr/>
          <p:nvPr/>
        </p:nvGrpSpPr>
        <p:grpSpPr>
          <a:xfrm>
            <a:off x="466023" y="2144732"/>
            <a:ext cx="4176316" cy="2849303"/>
            <a:chOff x="0" y="0"/>
            <a:chExt cx="4176315" cy="2849302"/>
          </a:xfrm>
        </p:grpSpPr>
        <p:sp>
          <p:nvSpPr>
            <p:cNvPr id="238" name="Google Shape;238;p8"/>
            <p:cNvSpPr/>
            <p:nvPr/>
          </p:nvSpPr>
          <p:spPr>
            <a:xfrm>
              <a:off x="0" y="0"/>
              <a:ext cx="4176315" cy="2849302"/>
            </a:xfrm>
            <a:prstGeom prst="roundRect">
              <a:avLst>
                <a:gd fmla="val 8473"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8"/>
            <p:cNvSpPr txBox="1"/>
            <p:nvPr/>
          </p:nvSpPr>
          <p:spPr>
            <a:xfrm>
              <a:off x="70709" y="1234532"/>
              <a:ext cx="4034897" cy="380185"/>
            </a:xfrm>
            <a:prstGeom prst="rect">
              <a:avLst/>
            </a:prstGeom>
            <a:noFill/>
            <a:ln>
              <a:noFill/>
            </a:ln>
          </p:spPr>
          <p:txBody>
            <a:bodyPr anchorCtr="0" anchor="ctr" bIns="91375" lIns="91375" spcFirstLastPara="1" rIns="91375" wrap="square" tIns="91375">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a:p>
          </p:txBody>
        </p:sp>
      </p:grpSp>
      <p:sp>
        <p:nvSpPr>
          <p:cNvPr id="240" name="Google Shape;240;p8"/>
          <p:cNvSpPr txBox="1"/>
          <p:nvPr/>
        </p:nvSpPr>
        <p:spPr>
          <a:xfrm>
            <a:off x="648739" y="2601666"/>
            <a:ext cx="3899817" cy="2100146"/>
          </a:xfrm>
          <a:prstGeom prst="rect">
            <a:avLst/>
          </a:prstGeom>
          <a:noFill/>
          <a:ln>
            <a:noFill/>
          </a:ln>
        </p:spPr>
        <p:txBody>
          <a:bodyPr anchorCtr="0" anchor="ctr" bIns="91375" lIns="91375" spcFirstLastPara="1" rIns="91375" wrap="square" tIns="91375">
            <a:spAutoFit/>
          </a:bodyPr>
          <a:lstStyle/>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Es una </a:t>
            </a:r>
            <a:r>
              <a:rPr b="1" i="0" lang="en-US" sz="1500" u="none" cap="none" strike="noStrike">
                <a:solidFill>
                  <a:srgbClr val="000000"/>
                </a:solidFill>
                <a:latin typeface="Calibri"/>
                <a:ea typeface="Calibri"/>
                <a:cs typeface="Calibri"/>
                <a:sym typeface="Calibri"/>
              </a:rPr>
              <a:t>Planilla de Cálculo</a:t>
            </a:r>
            <a:r>
              <a:rPr b="0" i="0" lang="en-US" sz="1500" u="none" cap="none" strike="noStrike">
                <a:solidFill>
                  <a:srgbClr val="000000"/>
                </a:solidFill>
                <a:latin typeface="Calibri"/>
                <a:ea typeface="Calibri"/>
                <a:cs typeface="Calibri"/>
                <a:sym typeface="Calibri"/>
              </a:rPr>
              <a:t> que te permite optimizar tu trabajo, ordenar datos, te apoya en cálculos contables y financieros, te ayuda a controlar un inventario, controlar gastos, entre muchas otras funciones.</a:t>
            </a:r>
            <a:endParaRPr/>
          </a:p>
          <a:p>
            <a:pPr indent="0" lvl="0" marL="95250" marR="0" rtl="0" algn="l">
              <a:lnSpc>
                <a:spcPct val="110000"/>
              </a:lnSpc>
              <a:spcBef>
                <a:spcPts val="0"/>
              </a:spcBef>
              <a:spcAft>
                <a:spcPts val="0"/>
              </a:spcAft>
              <a:buClr>
                <a:srgbClr val="000000"/>
              </a:buClr>
              <a:buSzPts val="1400"/>
              <a:buFont typeface="Calibri"/>
              <a:buNone/>
            </a:pPr>
            <a:r>
              <a:t/>
            </a:r>
            <a:endParaRPr b="0" i="0" sz="1400" u="none" cap="none" strike="noStrike">
              <a:solidFill>
                <a:srgbClr val="000000"/>
              </a:solidFill>
              <a:latin typeface="Arial"/>
              <a:ea typeface="Arial"/>
              <a:cs typeface="Arial"/>
              <a:sym typeface="Arial"/>
            </a:endParaRPr>
          </a:p>
          <a:p>
            <a:pPr indent="-285750" lvl="0" marL="285750" marR="0" rtl="0" algn="l">
              <a:lnSpc>
                <a:spcPct val="110000"/>
              </a:lnSpc>
              <a:spcBef>
                <a:spcPts val="0"/>
              </a:spcBef>
              <a:spcAft>
                <a:spcPts val="0"/>
              </a:spcAft>
              <a:buClr>
                <a:srgbClr val="000000"/>
              </a:buClr>
              <a:buSzPts val="1500"/>
              <a:buFont typeface="Arial"/>
              <a:buChar char="•"/>
            </a:pPr>
            <a:r>
              <a:rPr b="0" i="0" lang="en-US" sz="1500" u="none" cap="none" strike="noStrike">
                <a:solidFill>
                  <a:srgbClr val="000000"/>
                </a:solidFill>
                <a:latin typeface="Calibri"/>
                <a:ea typeface="Calibri"/>
                <a:cs typeface="Calibri"/>
                <a:sym typeface="Calibri"/>
              </a:rPr>
              <a:t>Mostrar gráficamente la información, analizar datos para toma de decisiones.</a:t>
            </a:r>
            <a:endParaRPr/>
          </a:p>
        </p:txBody>
      </p:sp>
      <p:pic>
        <p:nvPicPr>
          <p:cNvPr descr="Google Shape;234;p16" id="241" name="Google Shape;241;p8"/>
          <p:cNvPicPr preferRelativeResize="0"/>
          <p:nvPr/>
        </p:nvPicPr>
        <p:blipFill rotWithShape="1">
          <a:blip r:embed="rId3">
            <a:alphaModFix/>
          </a:blip>
          <a:srcRect b="0" l="0" r="0" t="0"/>
          <a:stretch/>
        </p:blipFill>
        <p:spPr>
          <a:xfrm>
            <a:off x="3728237" y="1423141"/>
            <a:ext cx="6212443" cy="4292483"/>
          </a:xfrm>
          <a:prstGeom prst="rect">
            <a:avLst/>
          </a:prstGeom>
          <a:noFill/>
          <a:ln>
            <a:noFill/>
          </a:ln>
        </p:spPr>
      </p:pic>
      <p:pic>
        <p:nvPicPr>
          <p:cNvPr descr="Google Shape;235;p16" id="242" name="Google Shape;242;p8"/>
          <p:cNvPicPr preferRelativeResize="0"/>
          <p:nvPr/>
        </p:nvPicPr>
        <p:blipFill rotWithShape="1">
          <a:blip r:embed="rId4">
            <a:alphaModFix/>
          </a:blip>
          <a:srcRect b="0" l="0" r="0" t="0"/>
          <a:stretch/>
        </p:blipFill>
        <p:spPr>
          <a:xfrm>
            <a:off x="6443988" y="4311791"/>
            <a:ext cx="3100431" cy="324788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9"/>
          <p:cNvSpPr txBox="1"/>
          <p:nvPr>
            <p:ph idx="12" type="sldNum"/>
          </p:nvPr>
        </p:nvSpPr>
        <p:spPr>
          <a:xfrm>
            <a:off x="442490" y="6881800"/>
            <a:ext cx="266356" cy="317118"/>
          </a:xfrm>
          <a:prstGeom prst="rect">
            <a:avLst/>
          </a:prstGeom>
          <a:noFill/>
          <a:ln>
            <a:noFill/>
          </a:ln>
        </p:spPr>
        <p:txBody>
          <a:bodyPr anchorCtr="0" anchor="t" bIns="91400" lIns="91400" spcFirstLastPara="1" rIns="91400" wrap="square" tIns="91400">
            <a:spAutoFit/>
          </a:bodyPr>
          <a:lstStyle/>
          <a:p>
            <a:pPr indent="0" lvl="0" marL="0" rtl="0" algn="r">
              <a:lnSpc>
                <a:spcPct val="100000"/>
              </a:lnSpc>
              <a:spcBef>
                <a:spcPts val="0"/>
              </a:spcBef>
              <a:spcAft>
                <a:spcPts val="0"/>
              </a:spcAft>
              <a:buClr>
                <a:srgbClr val="000000"/>
              </a:buClr>
              <a:buSzPts val="1100"/>
              <a:buFont typeface="Calibri"/>
              <a:buNone/>
            </a:pPr>
            <a:fld id="{00000000-1234-1234-1234-123412341234}" type="slidenum">
              <a:rPr lang="en-US" sz="1100">
                <a:latin typeface="Calibri"/>
                <a:ea typeface="Calibri"/>
                <a:cs typeface="Calibri"/>
                <a:sym typeface="Calibri"/>
              </a:rPr>
              <a:t>‹#›</a:t>
            </a:fld>
            <a:endParaRPr/>
          </a:p>
        </p:txBody>
      </p:sp>
      <p:sp>
        <p:nvSpPr>
          <p:cNvPr id="248" name="Google Shape;248;p9"/>
          <p:cNvSpPr txBox="1"/>
          <p:nvPr/>
        </p:nvSpPr>
        <p:spPr>
          <a:xfrm>
            <a:off x="442489" y="6881800"/>
            <a:ext cx="266357" cy="317068"/>
          </a:xfrm>
          <a:prstGeom prst="rect">
            <a:avLst/>
          </a:prstGeom>
          <a:noFill/>
          <a:ln>
            <a:noFill/>
          </a:ln>
        </p:spPr>
        <p:txBody>
          <a:bodyPr anchorCtr="0" anchor="t" bIns="91375" lIns="91375" spcFirstLastPara="1" rIns="91375" wrap="square" tIns="91375">
            <a:spAutoFit/>
          </a:bodyPr>
          <a:lstStyle/>
          <a:p>
            <a:pPr indent="0" lvl="0" marL="0" marR="0" rtl="0" algn="r">
              <a:lnSpc>
                <a:spcPct val="100000"/>
              </a:lnSpc>
              <a:spcBef>
                <a:spcPts val="0"/>
              </a:spcBef>
              <a:spcAft>
                <a:spcPts val="0"/>
              </a:spcAft>
              <a:buClr>
                <a:srgbClr val="000000"/>
              </a:buClr>
              <a:buSzPts val="1100"/>
              <a:buFont typeface="Calibri"/>
              <a:buNone/>
            </a:pPr>
            <a:r>
              <a:rPr b="0" i="0" lang="en-US" sz="1100" u="none" cap="none" strike="noStrike">
                <a:solidFill>
                  <a:srgbClr val="000000"/>
                </a:solidFill>
                <a:latin typeface="Calibri"/>
                <a:ea typeface="Calibri"/>
                <a:cs typeface="Calibri"/>
                <a:sym typeface="Calibri"/>
              </a:rPr>
              <a:t>9</a:t>
            </a:r>
            <a:endParaRPr/>
          </a:p>
        </p:txBody>
      </p:sp>
      <p:pic>
        <p:nvPicPr>
          <p:cNvPr descr="Google Shape;241;p17" id="249" name="Google Shape;249;p9"/>
          <p:cNvPicPr preferRelativeResize="0"/>
          <p:nvPr/>
        </p:nvPicPr>
        <p:blipFill rotWithShape="1">
          <a:blip r:embed="rId3">
            <a:alphaModFix/>
          </a:blip>
          <a:srcRect b="0" l="0" r="0" t="0"/>
          <a:stretch/>
        </p:blipFill>
        <p:spPr>
          <a:xfrm>
            <a:off x="191473" y="1655239"/>
            <a:ext cx="5745049" cy="4973726"/>
          </a:xfrm>
          <a:prstGeom prst="rect">
            <a:avLst/>
          </a:prstGeom>
          <a:noFill/>
          <a:ln>
            <a:noFill/>
          </a:ln>
        </p:spPr>
      </p:pic>
      <p:pic>
        <p:nvPicPr>
          <p:cNvPr descr="Google Shape;242;p17" id="250" name="Google Shape;250;p9"/>
          <p:cNvPicPr preferRelativeResize="0"/>
          <p:nvPr/>
        </p:nvPicPr>
        <p:blipFill rotWithShape="1">
          <a:blip r:embed="rId4">
            <a:alphaModFix/>
          </a:blip>
          <a:srcRect b="0" l="0" r="0" t="0"/>
          <a:stretch/>
        </p:blipFill>
        <p:spPr>
          <a:xfrm>
            <a:off x="5601741" y="3211635"/>
            <a:ext cx="3792186" cy="2620210"/>
          </a:xfrm>
          <a:prstGeom prst="rect">
            <a:avLst/>
          </a:prstGeom>
          <a:noFill/>
          <a:ln>
            <a:noFill/>
          </a:ln>
        </p:spPr>
      </p:pic>
      <p:sp>
        <p:nvSpPr>
          <p:cNvPr id="251" name="Google Shape;251;p9"/>
          <p:cNvSpPr txBox="1"/>
          <p:nvPr/>
        </p:nvSpPr>
        <p:spPr>
          <a:xfrm>
            <a:off x="382498" y="1269910"/>
            <a:ext cx="8950504" cy="536119"/>
          </a:xfrm>
          <a:prstGeom prst="rect">
            <a:avLst/>
          </a:prstGeom>
          <a:noFill/>
          <a:ln>
            <a:noFill/>
          </a:ln>
        </p:spPr>
        <p:txBody>
          <a:bodyPr anchorCtr="0" anchor="ctr" bIns="91375" lIns="91375" spcFirstLastPara="1" rIns="91375" wrap="square" tIns="91375">
            <a:spAutoFit/>
          </a:bodyPr>
          <a:lstStyle/>
          <a:p>
            <a:pPr indent="0" lvl="0" marL="0" marR="0" rtl="0" algn="l">
              <a:lnSpc>
                <a:spcPct val="80000"/>
              </a:lnSpc>
              <a:spcBef>
                <a:spcPts val="0"/>
              </a:spcBef>
              <a:spcAft>
                <a:spcPts val="0"/>
              </a:spcAft>
              <a:buClr>
                <a:srgbClr val="ED6B00"/>
              </a:buClr>
              <a:buSzPts val="2800"/>
              <a:buFont typeface="Calibri"/>
              <a:buNone/>
            </a:pPr>
            <a:r>
              <a:rPr b="1" i="0" lang="en-US" sz="2800" u="none" cap="none" strike="noStrike">
                <a:solidFill>
                  <a:srgbClr val="ED6B00"/>
                </a:solidFill>
                <a:latin typeface="Calibri"/>
                <a:ea typeface="Calibri"/>
                <a:cs typeface="Calibri"/>
                <a:sym typeface="Calibri"/>
              </a:rPr>
              <a:t>FORMAS </a:t>
            </a:r>
            <a:r>
              <a:rPr b="0" i="0" lang="en-US" sz="2800" u="none" cap="none" strike="noStrike">
                <a:solidFill>
                  <a:srgbClr val="A93501"/>
                </a:solidFill>
                <a:latin typeface="Calibri"/>
                <a:ea typeface="Calibri"/>
                <a:cs typeface="Calibri"/>
                <a:sym typeface="Calibri"/>
              </a:rPr>
              <a:t>DE CURSOR</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